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57" r:id="rId3"/>
    <p:sldId id="274" r:id="rId4"/>
    <p:sldId id="275" r:id="rId5"/>
    <p:sldId id="266" r:id="rId6"/>
    <p:sldId id="294" r:id="rId7"/>
    <p:sldId id="259" r:id="rId8"/>
    <p:sldId id="291" r:id="rId9"/>
    <p:sldId id="292" r:id="rId10"/>
    <p:sldId id="293" r:id="rId11"/>
    <p:sldId id="270" r:id="rId12"/>
    <p:sldId id="271" r:id="rId13"/>
    <p:sldId id="272" r:id="rId14"/>
    <p:sldId id="261" r:id="rId15"/>
    <p:sldId id="283" r:id="rId16"/>
    <p:sldId id="262" r:id="rId17"/>
    <p:sldId id="276" r:id="rId18"/>
    <p:sldId id="278" r:id="rId19"/>
    <p:sldId id="263" r:id="rId20"/>
    <p:sldId id="289" r:id="rId21"/>
    <p:sldId id="290" r:id="rId22"/>
    <p:sldId id="264" r:id="rId23"/>
    <p:sldId id="280" r:id="rId24"/>
    <p:sldId id="265" r:id="rId25"/>
    <p:sldId id="273" r:id="rId26"/>
    <p:sldId id="295" r:id="rId27"/>
    <p:sldId id="296" r:id="rId28"/>
    <p:sldId id="267" r:id="rId29"/>
    <p:sldId id="288" r:id="rId30"/>
    <p:sldId id="268" r:id="rId31"/>
    <p:sldId id="281" r:id="rId32"/>
    <p:sldId id="282" r:id="rId33"/>
    <p:sldId id="269" r:id="rId34"/>
    <p:sldId id="284" r:id="rId35"/>
    <p:sldId id="285" r:id="rId36"/>
    <p:sldId id="286" r:id="rId37"/>
    <p:sldId id="28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5" d="100"/>
          <a:sy n="75" d="100"/>
        </p:scale>
        <p:origin x="-48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161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3037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1332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350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49698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0428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8917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818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473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9208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675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376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351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402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832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6/26/2015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045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6/26/2015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786017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slovenskenovice.si/novice/slovenija/iz-supernove-na-rudniku-evakuirali-nakupovalc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www.zurnal24.si/misterij-narasca-kje-je-putin-clanek-246864" TargetMode="External"/><Relationship Id="rId2" Type="http://schemas.openxmlformats.org/officeDocument/2006/relationships/hyperlink" Target="http://www.moskisvet.com/clanek/novice/vladimir-putin-pogresan.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www.zurnal24.si/koprivnikar-in-mramor-presenecena-kako-pametno-so-govorili-ministri-clanek-24836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24ur.com/specialno/nega_in_zdravje/vam-nagaja-vid-ne-odlasajte-poiscite-pomoc.html"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slovenskenovice.si/crni-scenarij/na-tujem/video-taksist-pokosil-pesce-med-zrtvami-petletnica"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24ur.com/novice/crna-kronika/med-rutinsko-vajo-nasli-truplo-najverjetneje-gre-za-pogresano-27-letnico-iz-bohinja.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mladina.si/165705/z-marihuana-marsem-proti-prohibiciji-konoplje/" TargetMode="External"/><Relationship Id="rId2" Type="http://schemas.openxmlformats.org/officeDocument/2006/relationships/hyperlink" Target="http://www.mladina.si/165532/kalifornijasoocena-s-prvo-obvezno-omejitvijo-porabe-vode/" TargetMode="External"/><Relationship Id="rId1" Type="http://schemas.openxmlformats.org/officeDocument/2006/relationships/slideLayout" Target="../slideLayouts/slideLayout2.xml"/><Relationship Id="rId5" Type="http://schemas.openxmlformats.org/officeDocument/2006/relationships/hyperlink" Target="http://www.mladismo.si/novice/6403/podarjamo-vstopnice-za-koncert-dra-ena-ze-i-a-v-celju" TargetMode="External"/><Relationship Id="rId4" Type="http://schemas.openxmlformats.org/officeDocument/2006/relationships/hyperlink" Target="http://www.slovenskenovice.si/lifestyle/zdravje/cigarete-bakterij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zurnal24.si/pio-sostanovalci-spravili-spravili-v-jok-clanek-24835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949098" y="1860732"/>
            <a:ext cx="8915399" cy="2582821"/>
          </a:xfrm>
        </p:spPr>
        <p:txBody>
          <a:bodyPr>
            <a:normAutofit/>
          </a:bodyPr>
          <a:lstStyle/>
          <a:p>
            <a:pPr algn="ctr"/>
            <a:r>
              <a:rPr lang="sl-SI" dirty="0" smtClean="0"/>
              <a:t>Kršitve novinarskega kodeksa in moralno sporni članki</a:t>
            </a:r>
            <a:endParaRPr lang="sl-SI" dirty="0"/>
          </a:p>
        </p:txBody>
      </p:sp>
      <p:sp>
        <p:nvSpPr>
          <p:cNvPr id="3" name="Podnaslov 2"/>
          <p:cNvSpPr>
            <a:spLocks noGrp="1"/>
          </p:cNvSpPr>
          <p:nvPr>
            <p:ph type="subTitle" idx="1"/>
          </p:nvPr>
        </p:nvSpPr>
        <p:spPr>
          <a:xfrm>
            <a:off x="949097" y="4944727"/>
            <a:ext cx="8915399" cy="917134"/>
          </a:xfrm>
          <a:noFill/>
        </p:spPr>
        <p:style>
          <a:lnRef idx="2">
            <a:schemeClr val="accent1"/>
          </a:lnRef>
          <a:fillRef idx="1">
            <a:schemeClr val="lt1"/>
          </a:fillRef>
          <a:effectRef idx="0">
            <a:schemeClr val="accent1"/>
          </a:effectRef>
          <a:fontRef idx="minor">
            <a:schemeClr val="dk1"/>
          </a:fontRef>
        </p:style>
        <p:txBody>
          <a:bodyPr/>
          <a:lstStyle/>
          <a:p>
            <a:pPr algn="ctr"/>
            <a:endParaRPr lang="sl-SI" dirty="0"/>
          </a:p>
        </p:txBody>
      </p:sp>
    </p:spTree>
    <p:extLst>
      <p:ext uri="{BB962C8B-B14F-4D97-AF65-F5344CB8AC3E}">
        <p14:creationId xmlns:p14="http://schemas.microsoft.com/office/powerpoint/2010/main" val="1624231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normAutofit/>
          </a:bodyPr>
          <a:lstStyle/>
          <a:p>
            <a:r>
              <a:rPr lang="sl-SI" sz="2000" dirty="0"/>
              <a:t>Članek krši prvi </a:t>
            </a:r>
            <a:r>
              <a:rPr lang="sl-SI" sz="2000" dirty="0" smtClean="0"/>
              <a:t>člen </a:t>
            </a:r>
            <a:r>
              <a:rPr lang="sl-SI" sz="2000" dirty="0"/>
              <a:t>kodeksa </a:t>
            </a:r>
            <a:r>
              <a:rPr lang="sl-SI" sz="2000" dirty="0" smtClean="0"/>
              <a:t>novinarjev, </a:t>
            </a:r>
            <a:r>
              <a:rPr lang="sl-SI" sz="2000" dirty="0"/>
              <a:t>ki </a:t>
            </a:r>
            <a:r>
              <a:rPr lang="sl-SI" sz="2000" dirty="0" smtClean="0"/>
              <a:t>pravi, </a:t>
            </a:r>
            <a:r>
              <a:rPr lang="sl-SI" sz="2000" dirty="0"/>
              <a:t>da mora </a:t>
            </a:r>
            <a:r>
              <a:rPr lang="sl-SI" sz="2000" dirty="0" smtClean="0"/>
              <a:t>novinar preverjati </a:t>
            </a:r>
            <a:r>
              <a:rPr lang="sl-SI" sz="2000" dirty="0"/>
              <a:t>točnost zbranih informacij in se izogibati </a:t>
            </a:r>
            <a:r>
              <a:rPr lang="sl-SI" sz="2000" dirty="0" smtClean="0"/>
              <a:t>napakam.</a:t>
            </a:r>
            <a:endParaRPr lang="sl-SI" sz="2000" dirty="0"/>
          </a:p>
          <a:p>
            <a:r>
              <a:rPr lang="sl-SI" sz="2000" dirty="0" smtClean="0"/>
              <a:t>Zapolnjevanje </a:t>
            </a:r>
            <a:r>
              <a:rPr lang="sl-SI" sz="2000" dirty="0"/>
              <a:t>prostora, </a:t>
            </a:r>
            <a:r>
              <a:rPr lang="sl-SI" sz="2000" dirty="0" smtClean="0"/>
              <a:t>senzacionalizem.</a:t>
            </a:r>
          </a:p>
          <a:p>
            <a:r>
              <a:rPr lang="sl-SI" sz="2000" dirty="0" smtClean="0"/>
              <a:t>Vir: </a:t>
            </a:r>
            <a:r>
              <a:rPr lang="sl-SI" sz="2000" dirty="0" smtClean="0">
                <a:hlinkClick r:id="rId2"/>
              </a:rPr>
              <a:t>Slovenske novice</a:t>
            </a:r>
            <a:r>
              <a:rPr lang="sl-SI" sz="2000" dirty="0" smtClean="0"/>
              <a:t>.</a:t>
            </a:r>
            <a:endParaRPr lang="sl-SI" sz="2000" dirty="0"/>
          </a:p>
          <a:p>
            <a:endParaRPr lang="sl-SI" sz="2000" dirty="0"/>
          </a:p>
        </p:txBody>
      </p:sp>
    </p:spTree>
    <p:extLst>
      <p:ext uri="{BB962C8B-B14F-4D97-AF65-F5344CB8AC3E}">
        <p14:creationId xmlns:p14="http://schemas.microsoft.com/office/powerpoint/2010/main" val="6090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3"/>
          <p:cNvPicPr>
            <a:picLocks noChangeAspect="1"/>
          </p:cNvPicPr>
          <p:nvPr/>
        </p:nvPicPr>
        <p:blipFill rotWithShape="1">
          <a:blip r:embed="rId2">
            <a:extLst>
              <a:ext uri="{28A0092B-C50C-407E-A947-70E740481C1C}">
                <a14:useLocalDpi xmlns:a14="http://schemas.microsoft.com/office/drawing/2010/main" val="0"/>
              </a:ext>
            </a:extLst>
          </a:blip>
          <a:srcRect l="-1" t="-1" r="205" b="60042"/>
          <a:stretch/>
        </p:blipFill>
        <p:spPr>
          <a:xfrm>
            <a:off x="1211104" y="-115176"/>
            <a:ext cx="8506210" cy="6973176"/>
          </a:xfrm>
          <a:prstGeom prst="rect">
            <a:avLst/>
          </a:prstGeom>
        </p:spPr>
      </p:pic>
    </p:spTree>
    <p:extLst>
      <p:ext uri="{BB962C8B-B14F-4D97-AF65-F5344CB8AC3E}">
        <p14:creationId xmlns:p14="http://schemas.microsoft.com/office/powerpoint/2010/main" val="3259179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2">
            <a:extLst>
              <a:ext uri="{28A0092B-C50C-407E-A947-70E740481C1C}">
                <a14:useLocalDpi xmlns:a14="http://schemas.microsoft.com/office/drawing/2010/main" val="0"/>
              </a:ext>
            </a:extLst>
          </a:blip>
          <a:srcRect b="61155"/>
          <a:stretch/>
        </p:blipFill>
        <p:spPr>
          <a:xfrm>
            <a:off x="1134758" y="0"/>
            <a:ext cx="9273799" cy="6838950"/>
          </a:xfrm>
          <a:prstGeom prst="rect">
            <a:avLst/>
          </a:prstGeom>
        </p:spPr>
      </p:pic>
    </p:spTree>
    <p:extLst>
      <p:ext uri="{BB962C8B-B14F-4D97-AF65-F5344CB8AC3E}">
        <p14:creationId xmlns:p14="http://schemas.microsoft.com/office/powerpoint/2010/main" val="1457085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000" dirty="0" smtClean="0"/>
              <a:t>Naslov zavaja</a:t>
            </a:r>
            <a:endParaRPr lang="sl-SI" sz="4000" dirty="0"/>
          </a:p>
        </p:txBody>
      </p:sp>
      <p:sp>
        <p:nvSpPr>
          <p:cNvPr id="3" name="Označba mesta vsebine 2"/>
          <p:cNvSpPr>
            <a:spLocks noGrp="1"/>
          </p:cNvSpPr>
          <p:nvPr>
            <p:ph idx="1"/>
          </p:nvPr>
        </p:nvSpPr>
        <p:spPr/>
        <p:txBody>
          <a:bodyPr>
            <a:normAutofit/>
          </a:bodyPr>
          <a:lstStyle/>
          <a:p>
            <a:r>
              <a:rPr lang="sl-SI" sz="2000" b="1" dirty="0" smtClean="0"/>
              <a:t>Kršitev 10</a:t>
            </a:r>
            <a:r>
              <a:rPr lang="sl-SI" sz="2000" b="1" dirty="0"/>
              <a:t>.</a:t>
            </a:r>
            <a:r>
              <a:rPr lang="sl-SI" sz="2000" dirty="0"/>
              <a:t> </a:t>
            </a:r>
            <a:r>
              <a:rPr lang="sl-SI" sz="2000" b="1" dirty="0" smtClean="0"/>
              <a:t>člena</a:t>
            </a:r>
            <a:r>
              <a:rPr lang="sl-SI" sz="2000" dirty="0" smtClean="0"/>
              <a:t>:</a:t>
            </a:r>
          </a:p>
          <a:p>
            <a:r>
              <a:rPr lang="sl-SI" sz="2000" dirty="0" smtClean="0"/>
              <a:t>Montaža</a:t>
            </a:r>
            <a:r>
              <a:rPr lang="sl-SI" sz="2000" dirty="0"/>
              <a:t>, napovedi, </a:t>
            </a:r>
            <a:r>
              <a:rPr lang="sl-SI" sz="2000" b="1" dirty="0"/>
              <a:t>naslovi </a:t>
            </a:r>
            <a:r>
              <a:rPr lang="sl-SI" sz="2000" dirty="0"/>
              <a:t>in podnapisi </a:t>
            </a:r>
            <a:r>
              <a:rPr lang="sl-SI" sz="2000" b="1" dirty="0"/>
              <a:t>ne smejo potvarjati vsebine</a:t>
            </a:r>
            <a:r>
              <a:rPr lang="sl-SI" sz="2000" dirty="0"/>
              <a:t>. Primerno mora biti označena tudi simbolna ali arhivska slika</a:t>
            </a:r>
            <a:r>
              <a:rPr lang="sl-SI" sz="2000" dirty="0" smtClean="0"/>
              <a:t>.</a:t>
            </a:r>
          </a:p>
          <a:p>
            <a:r>
              <a:rPr lang="sl-SI" sz="2000" dirty="0" smtClean="0"/>
              <a:t>Vir: </a:t>
            </a:r>
            <a:r>
              <a:rPr lang="sl-SI" sz="2000" dirty="0" smtClean="0">
                <a:hlinkClick r:id="rId2"/>
              </a:rPr>
              <a:t>Moški svet</a:t>
            </a:r>
            <a:r>
              <a:rPr lang="sl-SI" sz="2000" dirty="0" smtClean="0"/>
              <a:t>, </a:t>
            </a:r>
            <a:r>
              <a:rPr lang="sl-SI" sz="2000" dirty="0" smtClean="0">
                <a:hlinkClick r:id="rId3"/>
              </a:rPr>
              <a:t>Žurnal24.si</a:t>
            </a:r>
            <a:r>
              <a:rPr lang="sl-SI" sz="2000" dirty="0"/>
              <a:t>.</a:t>
            </a:r>
            <a:endParaRPr lang="sl-SI" sz="2000" dirty="0" smtClean="0"/>
          </a:p>
          <a:p>
            <a:pPr marL="0" indent="0">
              <a:buNone/>
            </a:pPr>
            <a:endParaRPr lang="sl-SI" sz="2000" dirty="0" smtClean="0"/>
          </a:p>
          <a:p>
            <a:endParaRPr lang="sl-SI" sz="2000" dirty="0"/>
          </a:p>
        </p:txBody>
      </p:sp>
    </p:spTree>
    <p:extLst>
      <p:ext uri="{BB962C8B-B14F-4D97-AF65-F5344CB8AC3E}">
        <p14:creationId xmlns:p14="http://schemas.microsoft.com/office/powerpoint/2010/main" val="1618124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903" t="37783" r="39138" b="37192"/>
          <a:stretch/>
        </p:blipFill>
        <p:spPr bwMode="auto">
          <a:xfrm>
            <a:off x="1218573" y="40405"/>
            <a:ext cx="8069943" cy="24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21" t="13294" r="39092" b="21780"/>
          <a:stretch/>
        </p:blipFill>
        <p:spPr bwMode="auto">
          <a:xfrm>
            <a:off x="984539" y="-22457"/>
            <a:ext cx="8894225" cy="688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8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sz="2000" b="1" dirty="0"/>
              <a:t>Člen 10.</a:t>
            </a:r>
            <a:r>
              <a:rPr lang="sl-SI" sz="2000" dirty="0"/>
              <a:t> Montaža, napovedi, naslovi in podnapisi ne smejo potvarjati vsebine. Primerno mora biti označena tudi simbolna ali arhivska slika.</a:t>
            </a:r>
          </a:p>
          <a:p>
            <a:endParaRPr lang="sl-SI" dirty="0"/>
          </a:p>
        </p:txBody>
      </p:sp>
    </p:spTree>
    <p:extLst>
      <p:ext uri="{BB962C8B-B14F-4D97-AF65-F5344CB8AC3E}">
        <p14:creationId xmlns:p14="http://schemas.microsoft.com/office/powerpoint/2010/main" val="547877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2">
            <a:extLst>
              <a:ext uri="{28A0092B-C50C-407E-A947-70E740481C1C}">
                <a14:useLocalDpi xmlns:a14="http://schemas.microsoft.com/office/drawing/2010/main" val="0"/>
              </a:ext>
            </a:extLst>
          </a:blip>
          <a:srcRect t="3953"/>
          <a:stretch/>
        </p:blipFill>
        <p:spPr>
          <a:xfrm>
            <a:off x="871520" y="-217716"/>
            <a:ext cx="4731657" cy="7693183"/>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508" y="0"/>
            <a:ext cx="5167086" cy="6858000"/>
          </a:xfrm>
          <a:prstGeom prst="rect">
            <a:avLst/>
          </a:prstGeom>
        </p:spPr>
      </p:pic>
      <p:sp>
        <p:nvSpPr>
          <p:cNvPr id="6" name="PoljeZBesedilom 5"/>
          <p:cNvSpPr txBox="1"/>
          <p:nvPr/>
        </p:nvSpPr>
        <p:spPr>
          <a:xfrm>
            <a:off x="-43542" y="783772"/>
            <a:ext cx="184731" cy="369332"/>
          </a:xfrm>
          <a:prstGeom prst="rect">
            <a:avLst/>
          </a:prstGeom>
          <a:noFill/>
        </p:spPr>
        <p:txBody>
          <a:bodyPr wrap="none" rtlCol="0">
            <a:spAutoFit/>
          </a:bodyPr>
          <a:lstStyle/>
          <a:p>
            <a:endParaRPr lang="sl-SI" dirty="0"/>
          </a:p>
        </p:txBody>
      </p:sp>
      <p:sp>
        <p:nvSpPr>
          <p:cNvPr id="7" name="PoljeZBesedilom 6"/>
          <p:cNvSpPr txBox="1"/>
          <p:nvPr/>
        </p:nvSpPr>
        <p:spPr>
          <a:xfrm rot="16200000">
            <a:off x="-613620" y="783772"/>
            <a:ext cx="1596571" cy="369332"/>
          </a:xfrm>
          <a:prstGeom prst="rect">
            <a:avLst/>
          </a:prstGeom>
          <a:noFill/>
        </p:spPr>
        <p:txBody>
          <a:bodyPr wrap="square" rtlCol="0">
            <a:spAutoFit/>
          </a:bodyPr>
          <a:lstStyle/>
          <a:p>
            <a:r>
              <a:rPr lang="sl-SI"/>
              <a:t>Vir: </a:t>
            </a:r>
            <a:r>
              <a:rPr lang="sl-SI">
                <a:hlinkClick r:id="rId4"/>
              </a:rPr>
              <a:t>Žurnal 24</a:t>
            </a:r>
            <a:endParaRPr lang="sl-SI" dirty="0"/>
          </a:p>
        </p:txBody>
      </p:sp>
    </p:spTree>
    <p:extLst>
      <p:ext uri="{BB962C8B-B14F-4D97-AF65-F5344CB8AC3E}">
        <p14:creationId xmlns:p14="http://schemas.microsoft.com/office/powerpoint/2010/main" val="3768430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4" name="Označba mesta vsebine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65055" y="0"/>
            <a:ext cx="5584055" cy="7807869"/>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55" y="0"/>
            <a:ext cx="4493673" cy="6899787"/>
          </a:xfrm>
          <a:prstGeom prst="rect">
            <a:avLst/>
          </a:prstGeom>
        </p:spPr>
      </p:pic>
    </p:spTree>
    <p:extLst>
      <p:ext uri="{BB962C8B-B14F-4D97-AF65-F5344CB8AC3E}">
        <p14:creationId xmlns:p14="http://schemas.microsoft.com/office/powerpoint/2010/main" val="199594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Prikrito oglaševanje</a:t>
            </a:r>
            <a:endParaRPr lang="sl-SI" dirty="0"/>
          </a:p>
        </p:txBody>
      </p:sp>
      <p:sp>
        <p:nvSpPr>
          <p:cNvPr id="3" name="Označba mesta vsebine 2"/>
          <p:cNvSpPr>
            <a:spLocks noGrp="1"/>
          </p:cNvSpPr>
          <p:nvPr>
            <p:ph idx="1"/>
          </p:nvPr>
        </p:nvSpPr>
        <p:spPr>
          <a:xfrm>
            <a:off x="699436" y="1567992"/>
            <a:ext cx="8915400" cy="3777622"/>
          </a:xfrm>
        </p:spPr>
        <p:txBody>
          <a:bodyPr>
            <a:normAutofit/>
          </a:bodyPr>
          <a:lstStyle/>
          <a:p>
            <a:r>
              <a:rPr lang="sl-SI" sz="2000" b="1" dirty="0"/>
              <a:t>25</a:t>
            </a:r>
            <a:r>
              <a:rPr lang="sl-SI" sz="2000" b="1" dirty="0" smtClean="0"/>
              <a:t>. člen:</a:t>
            </a:r>
            <a:r>
              <a:rPr lang="sl-SI" sz="2000" dirty="0" smtClean="0"/>
              <a:t> </a:t>
            </a:r>
            <a:r>
              <a:rPr lang="sl-SI" sz="2000" dirty="0"/>
              <a:t>Prepletanje ali združevanje novinarskih in oglaševalskih ali politično propagandnih besedil ni dopustno. Oglasna sporočila, plačane objave in oglasi morajo biti prepoznavno in nedvoumno ločeni od novinarskih besedil. Če obstaja kakršenkoli dvom, mora biti nedvoumno označeno, da gre za oglas. Hibridi med oglaševalskimi ali politično propagandnimi in novinarskimi vsebinami so nedopustni. </a:t>
            </a:r>
          </a:p>
        </p:txBody>
      </p:sp>
      <p:pic>
        <p:nvPicPr>
          <p:cNvPr id="4" name="Označba mesta vsebine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452693" y="3606346"/>
            <a:ext cx="10970051" cy="3251654"/>
          </a:xfrm>
          <a:prstGeom prst="rect">
            <a:avLst/>
          </a:prstGeom>
        </p:spPr>
      </p:pic>
      <p:sp>
        <p:nvSpPr>
          <p:cNvPr id="6" name="PoljeZBesedilom 5"/>
          <p:cNvSpPr txBox="1"/>
          <p:nvPr/>
        </p:nvSpPr>
        <p:spPr>
          <a:xfrm>
            <a:off x="7742494" y="119300"/>
            <a:ext cx="2054651" cy="646331"/>
          </a:xfrm>
          <a:prstGeom prst="rect">
            <a:avLst/>
          </a:prstGeom>
          <a:noFill/>
        </p:spPr>
        <p:txBody>
          <a:bodyPr wrap="square" rtlCol="0">
            <a:spAutoFit/>
          </a:bodyPr>
          <a:lstStyle/>
          <a:p>
            <a:r>
              <a:rPr lang="sl-SI" dirty="0"/>
              <a:t>Vir: </a:t>
            </a:r>
            <a:r>
              <a:rPr lang="sl-SI" dirty="0">
                <a:hlinkClick r:id="rId3"/>
              </a:rPr>
              <a:t>Žurnal 24</a:t>
            </a:r>
            <a:endParaRPr lang="sl-SI" dirty="0"/>
          </a:p>
          <a:p>
            <a:endParaRPr lang="sl-SI" dirty="0"/>
          </a:p>
        </p:txBody>
      </p:sp>
    </p:spTree>
    <p:extLst>
      <p:ext uri="{BB962C8B-B14F-4D97-AF65-F5344CB8AC3E}">
        <p14:creationId xmlns:p14="http://schemas.microsoft.com/office/powerpoint/2010/main" val="3829357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4" name="Picture 3" descr="1cae09de33133efe44320628f5f82da0.png"/>
          <p:cNvPicPr>
            <a:picLocks noChangeAspect="1"/>
          </p:cNvPicPr>
          <p:nvPr/>
        </p:nvPicPr>
        <p:blipFill>
          <a:blip r:embed="rId2"/>
          <a:stretch>
            <a:fillRect/>
          </a:stretch>
        </p:blipFill>
        <p:spPr>
          <a:xfrm>
            <a:off x="-1" y="0"/>
            <a:ext cx="7078737" cy="2394857"/>
          </a:xfrm>
          <a:prstGeom prst="rect">
            <a:avLst/>
          </a:prstGeom>
        </p:spPr>
      </p:pic>
      <p:pic>
        <p:nvPicPr>
          <p:cNvPr id="5" name="Picture 4" descr="ed8f4045026ac5704e12874d643b896b.png"/>
          <p:cNvPicPr>
            <a:picLocks noChangeAspect="1"/>
          </p:cNvPicPr>
          <p:nvPr/>
        </p:nvPicPr>
        <p:blipFill>
          <a:blip r:embed="rId3"/>
          <a:stretch>
            <a:fillRect/>
          </a:stretch>
        </p:blipFill>
        <p:spPr>
          <a:xfrm>
            <a:off x="-1" y="2394857"/>
            <a:ext cx="4615544" cy="4500570"/>
          </a:xfrm>
          <a:prstGeom prst="rect">
            <a:avLst/>
          </a:prstGeom>
        </p:spPr>
      </p:pic>
      <p:pic>
        <p:nvPicPr>
          <p:cNvPr id="6" name="Picture 5" descr="609be5899dd67d4a52bb5fbf96810843.png"/>
          <p:cNvPicPr>
            <a:picLocks noChangeAspect="1"/>
          </p:cNvPicPr>
          <p:nvPr/>
        </p:nvPicPr>
        <p:blipFill>
          <a:blip r:embed="rId4"/>
          <a:stretch>
            <a:fillRect/>
          </a:stretch>
        </p:blipFill>
        <p:spPr>
          <a:xfrm>
            <a:off x="4484915" y="2214130"/>
            <a:ext cx="7707086" cy="4681297"/>
          </a:xfrm>
          <a:prstGeom prst="rect">
            <a:avLst/>
          </a:prstGeom>
        </p:spPr>
      </p:pic>
    </p:spTree>
    <p:extLst>
      <p:ext uri="{BB962C8B-B14F-4D97-AF65-F5344CB8AC3E}">
        <p14:creationId xmlns:p14="http://schemas.microsoft.com/office/powerpoint/2010/main" val="3147913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1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96" r="2355"/>
          <a:stretch/>
        </p:blipFill>
        <p:spPr bwMode="auto">
          <a:xfrm>
            <a:off x="0" y="157708"/>
            <a:ext cx="122210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pic>
        <p:nvPicPr>
          <p:cNvPr id="4" name="Picture 3" descr="8f53597b6be0b592d39d87fcb2748826.png"/>
          <p:cNvPicPr>
            <a:picLocks noChangeAspect="1"/>
          </p:cNvPicPr>
          <p:nvPr/>
        </p:nvPicPr>
        <p:blipFill>
          <a:blip r:embed="rId2"/>
          <a:stretch>
            <a:fillRect/>
          </a:stretch>
        </p:blipFill>
        <p:spPr>
          <a:xfrm>
            <a:off x="0" y="0"/>
            <a:ext cx="9144000" cy="2714620"/>
          </a:xfrm>
          <a:prstGeom prst="rect">
            <a:avLst/>
          </a:prstGeom>
        </p:spPr>
      </p:pic>
      <p:pic>
        <p:nvPicPr>
          <p:cNvPr id="5" name="Picture 4" descr="a3916fea3a60ccfd2cb2fe5c16bbaf60.png"/>
          <p:cNvPicPr>
            <a:picLocks noChangeAspect="1"/>
          </p:cNvPicPr>
          <p:nvPr/>
        </p:nvPicPr>
        <p:blipFill>
          <a:blip r:embed="rId3"/>
          <a:stretch>
            <a:fillRect/>
          </a:stretch>
        </p:blipFill>
        <p:spPr>
          <a:xfrm>
            <a:off x="0" y="2571744"/>
            <a:ext cx="4978399" cy="4286256"/>
          </a:xfrm>
          <a:prstGeom prst="rect">
            <a:avLst/>
          </a:prstGeom>
        </p:spPr>
      </p:pic>
      <p:pic>
        <p:nvPicPr>
          <p:cNvPr id="6" name="Picture 5" descr="e29074f7ddc637d43408ec044ab5f298.png"/>
          <p:cNvPicPr>
            <a:picLocks noChangeAspect="1"/>
          </p:cNvPicPr>
          <p:nvPr/>
        </p:nvPicPr>
        <p:blipFill>
          <a:blip r:embed="rId4"/>
          <a:stretch>
            <a:fillRect/>
          </a:stretch>
        </p:blipFill>
        <p:spPr>
          <a:xfrm>
            <a:off x="3229114" y="2571743"/>
            <a:ext cx="9027886" cy="4286257"/>
          </a:xfrm>
          <a:prstGeom prst="rect">
            <a:avLst/>
          </a:prstGeom>
        </p:spPr>
      </p:pic>
    </p:spTree>
    <p:extLst>
      <p:ext uri="{BB962C8B-B14F-4D97-AF65-F5344CB8AC3E}">
        <p14:creationId xmlns:p14="http://schemas.microsoft.com/office/powerpoint/2010/main" val="4201817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Kršitev kodeksa - stereotipi</a:t>
            </a:r>
            <a:endParaRPr lang="sl-SI" dirty="0"/>
          </a:p>
        </p:txBody>
      </p:sp>
      <p:sp>
        <p:nvSpPr>
          <p:cNvPr id="3" name="Označba mesta vsebine 2"/>
          <p:cNvSpPr>
            <a:spLocks noGrp="1"/>
          </p:cNvSpPr>
          <p:nvPr>
            <p:ph idx="1"/>
          </p:nvPr>
        </p:nvSpPr>
        <p:spPr/>
        <p:txBody>
          <a:bodyPr/>
          <a:lstStyle/>
          <a:p>
            <a:r>
              <a:rPr lang="en-US" sz="2000" dirty="0">
                <a:solidFill>
                  <a:schemeClr val="tx1"/>
                </a:solidFill>
                <a:cs typeface="Arial" pitchFamily="34" charset="0"/>
              </a:rPr>
              <a:t>20. </a:t>
            </a:r>
            <a:r>
              <a:rPr lang="en-US" sz="2000" dirty="0" err="1">
                <a:solidFill>
                  <a:schemeClr val="tx1"/>
                </a:solidFill>
                <a:cs typeface="Arial" pitchFamily="34" charset="0"/>
              </a:rPr>
              <a:t>Novinar</a:t>
            </a:r>
            <a:r>
              <a:rPr lang="en-US" sz="2000" dirty="0">
                <a:solidFill>
                  <a:schemeClr val="tx1"/>
                </a:solidFill>
                <a:cs typeface="Arial" pitchFamily="34" charset="0"/>
              </a:rPr>
              <a:t> se </a:t>
            </a:r>
            <a:r>
              <a:rPr lang="en-US" sz="2000" dirty="0" err="1">
                <a:solidFill>
                  <a:schemeClr val="tx1"/>
                </a:solidFill>
                <a:cs typeface="Arial" pitchFamily="34" charset="0"/>
              </a:rPr>
              <a:t>mora</a:t>
            </a:r>
            <a:r>
              <a:rPr lang="en-US" sz="2000" dirty="0">
                <a:solidFill>
                  <a:schemeClr val="tx1"/>
                </a:solidFill>
                <a:cs typeface="Arial" pitchFamily="34" charset="0"/>
              </a:rPr>
              <a:t> </a:t>
            </a:r>
            <a:r>
              <a:rPr lang="en-US" sz="2000" dirty="0" err="1">
                <a:solidFill>
                  <a:schemeClr val="tx1"/>
                </a:solidFill>
                <a:cs typeface="Arial" pitchFamily="34" charset="0"/>
              </a:rPr>
              <a:t>izogibati</a:t>
            </a:r>
            <a:r>
              <a:rPr lang="en-US" sz="2000" dirty="0">
                <a:solidFill>
                  <a:schemeClr val="tx1"/>
                </a:solidFill>
                <a:cs typeface="Arial" pitchFamily="34" charset="0"/>
              </a:rPr>
              <a:t> </a:t>
            </a:r>
            <a:r>
              <a:rPr lang="en-US" sz="2000" dirty="0" err="1">
                <a:solidFill>
                  <a:schemeClr val="tx1"/>
                </a:solidFill>
                <a:cs typeface="Arial" pitchFamily="34" charset="0"/>
              </a:rPr>
              <a:t>narodnostnim</a:t>
            </a:r>
            <a:r>
              <a:rPr lang="en-US" sz="2000" dirty="0">
                <a:solidFill>
                  <a:schemeClr val="tx1"/>
                </a:solidFill>
                <a:cs typeface="Arial" pitchFamily="34" charset="0"/>
              </a:rPr>
              <a:t>, </a:t>
            </a:r>
            <a:r>
              <a:rPr lang="en-US" sz="2000" dirty="0" err="1">
                <a:solidFill>
                  <a:schemeClr val="tx1"/>
                </a:solidFill>
                <a:cs typeface="Arial" pitchFamily="34" charset="0"/>
              </a:rPr>
              <a:t>rasnim</a:t>
            </a:r>
            <a:r>
              <a:rPr lang="en-US" sz="2000" dirty="0">
                <a:solidFill>
                  <a:schemeClr val="tx1"/>
                </a:solidFill>
                <a:cs typeface="Arial" pitchFamily="34" charset="0"/>
              </a:rPr>
              <a:t>, </a:t>
            </a:r>
            <a:r>
              <a:rPr lang="en-US" sz="2000" dirty="0" err="1">
                <a:solidFill>
                  <a:schemeClr val="tx1"/>
                </a:solidFill>
                <a:cs typeface="Arial" pitchFamily="34" charset="0"/>
              </a:rPr>
              <a:t>spolnim</a:t>
            </a:r>
            <a:r>
              <a:rPr lang="en-US" sz="2000" dirty="0">
                <a:solidFill>
                  <a:schemeClr val="tx1"/>
                </a:solidFill>
                <a:cs typeface="Arial" pitchFamily="34" charset="0"/>
              </a:rPr>
              <a:t>, </a:t>
            </a:r>
            <a:r>
              <a:rPr lang="en-US" sz="2000" dirty="0" err="1">
                <a:solidFill>
                  <a:schemeClr val="tx1"/>
                </a:solidFill>
                <a:cs typeface="Arial" pitchFamily="34" charset="0"/>
              </a:rPr>
              <a:t>starostnim</a:t>
            </a:r>
            <a:r>
              <a:rPr lang="en-US" sz="2000" dirty="0">
                <a:solidFill>
                  <a:schemeClr val="tx1"/>
                </a:solidFill>
                <a:cs typeface="Arial" pitchFamily="34" charset="0"/>
              </a:rPr>
              <a:t>, </a:t>
            </a:r>
            <a:r>
              <a:rPr lang="en-US" sz="2000" dirty="0" err="1">
                <a:solidFill>
                  <a:schemeClr val="tx1"/>
                </a:solidFill>
                <a:cs typeface="Arial" pitchFamily="34" charset="0"/>
              </a:rPr>
              <a:t>verskim</a:t>
            </a:r>
            <a:r>
              <a:rPr lang="en-US" sz="2000" dirty="0">
                <a:solidFill>
                  <a:schemeClr val="tx1"/>
                </a:solidFill>
                <a:cs typeface="Arial" pitchFamily="34" charset="0"/>
              </a:rPr>
              <a:t>, </a:t>
            </a:r>
            <a:r>
              <a:rPr lang="en-US" sz="2000" dirty="0" err="1">
                <a:solidFill>
                  <a:schemeClr val="tx1"/>
                </a:solidFill>
                <a:cs typeface="Arial" pitchFamily="34" charset="0"/>
              </a:rPr>
              <a:t>geografskim</a:t>
            </a:r>
            <a:r>
              <a:rPr lang="en-US" sz="2000" dirty="0">
                <a:solidFill>
                  <a:schemeClr val="tx1"/>
                </a:solidFill>
                <a:cs typeface="Arial" pitchFamily="34" charset="0"/>
              </a:rPr>
              <a:t> in </a:t>
            </a:r>
            <a:r>
              <a:rPr lang="en-US" sz="2000" dirty="0" err="1">
                <a:solidFill>
                  <a:schemeClr val="tx1"/>
                </a:solidFill>
                <a:cs typeface="Arial" pitchFamily="34" charset="0"/>
              </a:rPr>
              <a:t>drugim</a:t>
            </a:r>
            <a:r>
              <a:rPr lang="en-US" sz="2000" dirty="0">
                <a:solidFill>
                  <a:schemeClr val="tx1"/>
                </a:solidFill>
                <a:cs typeface="Arial" pitchFamily="34" charset="0"/>
              </a:rPr>
              <a:t> </a:t>
            </a:r>
            <a:r>
              <a:rPr lang="en-US" sz="2000" dirty="0" err="1">
                <a:solidFill>
                  <a:schemeClr val="tx1"/>
                </a:solidFill>
                <a:cs typeface="Arial" pitchFamily="34" charset="0"/>
              </a:rPr>
              <a:t>stereotipom</a:t>
            </a:r>
            <a:r>
              <a:rPr lang="en-US" sz="2000" dirty="0">
                <a:solidFill>
                  <a:schemeClr val="tx1"/>
                </a:solidFill>
                <a:cs typeface="Arial" pitchFamily="34" charset="0"/>
              </a:rPr>
              <a:t> </a:t>
            </a:r>
            <a:r>
              <a:rPr lang="en-US" sz="2000" dirty="0" err="1">
                <a:solidFill>
                  <a:schemeClr val="tx1"/>
                </a:solidFill>
                <a:cs typeface="Arial" pitchFamily="34" charset="0"/>
              </a:rPr>
              <a:t>ter</a:t>
            </a:r>
            <a:r>
              <a:rPr lang="en-US" sz="2000" dirty="0">
                <a:solidFill>
                  <a:schemeClr val="tx1"/>
                </a:solidFill>
                <a:cs typeface="Arial" pitchFamily="34" charset="0"/>
              </a:rPr>
              <a:t> </a:t>
            </a:r>
            <a:r>
              <a:rPr lang="en-US" sz="2000" dirty="0" err="1">
                <a:solidFill>
                  <a:schemeClr val="tx1"/>
                </a:solidFill>
                <a:cs typeface="Arial" pitchFamily="34" charset="0"/>
              </a:rPr>
              <a:t>podrobnostim</a:t>
            </a:r>
            <a:r>
              <a:rPr lang="en-US" sz="2000" dirty="0">
                <a:solidFill>
                  <a:schemeClr val="tx1"/>
                </a:solidFill>
                <a:cs typeface="Arial" pitchFamily="34" charset="0"/>
              </a:rPr>
              <a:t>, </a:t>
            </a:r>
            <a:r>
              <a:rPr lang="en-US" sz="2000" dirty="0" err="1">
                <a:solidFill>
                  <a:schemeClr val="tx1"/>
                </a:solidFill>
                <a:cs typeface="Arial" pitchFamily="34" charset="0"/>
              </a:rPr>
              <a:t>ki</a:t>
            </a:r>
            <a:r>
              <a:rPr lang="en-US" sz="2000" dirty="0">
                <a:solidFill>
                  <a:schemeClr val="tx1"/>
                </a:solidFill>
                <a:cs typeface="Arial" pitchFamily="34" charset="0"/>
              </a:rPr>
              <a:t> so </a:t>
            </a:r>
            <a:r>
              <a:rPr lang="en-US" sz="2000" dirty="0" err="1">
                <a:solidFill>
                  <a:schemeClr val="tx1"/>
                </a:solidFill>
                <a:cs typeface="Arial" pitchFamily="34" charset="0"/>
              </a:rPr>
              <a:t>povezane</a:t>
            </a:r>
            <a:r>
              <a:rPr lang="en-US" sz="2000" dirty="0">
                <a:solidFill>
                  <a:schemeClr val="tx1"/>
                </a:solidFill>
                <a:cs typeface="Arial" pitchFamily="34" charset="0"/>
              </a:rPr>
              <a:t> s </a:t>
            </a:r>
            <a:r>
              <a:rPr lang="en-US" sz="2000" dirty="0" err="1">
                <a:solidFill>
                  <a:schemeClr val="tx1"/>
                </a:solidFill>
                <a:cs typeface="Arial" pitchFamily="34" charset="0"/>
              </a:rPr>
              <a:t>spolnimi</a:t>
            </a:r>
            <a:r>
              <a:rPr lang="en-US" sz="2000" dirty="0">
                <a:solidFill>
                  <a:schemeClr val="tx1"/>
                </a:solidFill>
                <a:cs typeface="Arial" pitchFamily="34" charset="0"/>
              </a:rPr>
              <a:t> </a:t>
            </a:r>
            <a:r>
              <a:rPr lang="en-US" sz="2000" dirty="0" err="1">
                <a:solidFill>
                  <a:schemeClr val="tx1"/>
                </a:solidFill>
                <a:cs typeface="Arial" pitchFamily="34" charset="0"/>
              </a:rPr>
              <a:t>nagnjenji</a:t>
            </a:r>
            <a:r>
              <a:rPr lang="en-US" sz="2000" dirty="0">
                <a:solidFill>
                  <a:schemeClr val="tx1"/>
                </a:solidFill>
                <a:cs typeface="Arial" pitchFamily="34" charset="0"/>
              </a:rPr>
              <a:t>, </a:t>
            </a:r>
            <a:r>
              <a:rPr lang="en-US" sz="2000" dirty="0" err="1">
                <a:solidFill>
                  <a:schemeClr val="tx1"/>
                </a:solidFill>
                <a:cs typeface="Arial" pitchFamily="34" charset="0"/>
              </a:rPr>
              <a:t>invalidnostjo</a:t>
            </a:r>
            <a:r>
              <a:rPr lang="en-US" sz="2000" dirty="0">
                <a:solidFill>
                  <a:schemeClr val="tx1"/>
                </a:solidFill>
                <a:cs typeface="Arial" pitchFamily="34" charset="0"/>
              </a:rPr>
              <a:t>, </a:t>
            </a:r>
            <a:r>
              <a:rPr lang="en-US" sz="2000" dirty="0" err="1">
                <a:solidFill>
                  <a:schemeClr val="tx1"/>
                </a:solidFill>
                <a:cs typeface="Arial" pitchFamily="34" charset="0"/>
              </a:rPr>
              <a:t>fizičnim</a:t>
            </a:r>
            <a:r>
              <a:rPr lang="en-US" sz="2000" dirty="0">
                <a:solidFill>
                  <a:schemeClr val="tx1"/>
                </a:solidFill>
                <a:cs typeface="Arial" pitchFamily="34" charset="0"/>
              </a:rPr>
              <a:t> </a:t>
            </a:r>
            <a:r>
              <a:rPr lang="en-US" sz="2000" dirty="0" err="1">
                <a:solidFill>
                  <a:schemeClr val="tx1"/>
                </a:solidFill>
                <a:cs typeface="Arial" pitchFamily="34" charset="0"/>
              </a:rPr>
              <a:t>videzom</a:t>
            </a:r>
            <a:r>
              <a:rPr lang="en-US" sz="2000" dirty="0">
                <a:solidFill>
                  <a:schemeClr val="tx1"/>
                </a:solidFill>
                <a:cs typeface="Arial" pitchFamily="34" charset="0"/>
              </a:rPr>
              <a:t>, </a:t>
            </a:r>
            <a:r>
              <a:rPr lang="en-US" sz="2000" dirty="0" err="1">
                <a:solidFill>
                  <a:schemeClr val="tx1"/>
                </a:solidFill>
                <a:cs typeface="Arial" pitchFamily="34" charset="0"/>
              </a:rPr>
              <a:t>socialnim</a:t>
            </a:r>
            <a:r>
              <a:rPr lang="en-US" sz="2000" dirty="0">
                <a:solidFill>
                  <a:schemeClr val="tx1"/>
                </a:solidFill>
                <a:cs typeface="Arial" pitchFamily="34" charset="0"/>
              </a:rPr>
              <a:t> </a:t>
            </a:r>
            <a:r>
              <a:rPr lang="en-US" sz="2000" dirty="0" err="1">
                <a:solidFill>
                  <a:schemeClr val="tx1"/>
                </a:solidFill>
                <a:cs typeface="Arial" pitchFamily="34" charset="0"/>
              </a:rPr>
              <a:t>položajem</a:t>
            </a:r>
            <a:r>
              <a:rPr lang="en-US" sz="2000" dirty="0">
                <a:solidFill>
                  <a:schemeClr val="tx1"/>
                </a:solidFill>
                <a:cs typeface="Arial" pitchFamily="34" charset="0"/>
              </a:rPr>
              <a:t> </a:t>
            </a:r>
            <a:r>
              <a:rPr lang="en-US" sz="2000" dirty="0" err="1">
                <a:solidFill>
                  <a:schemeClr val="tx1"/>
                </a:solidFill>
                <a:cs typeface="Arial" pitchFamily="34" charset="0"/>
              </a:rPr>
              <a:t>ali</a:t>
            </a:r>
            <a:r>
              <a:rPr lang="en-US" sz="2000" dirty="0">
                <a:solidFill>
                  <a:schemeClr val="tx1"/>
                </a:solidFill>
                <a:cs typeface="Arial" pitchFamily="34" charset="0"/>
              </a:rPr>
              <a:t> </a:t>
            </a:r>
            <a:r>
              <a:rPr lang="en-US" sz="2000" dirty="0" err="1">
                <a:solidFill>
                  <a:schemeClr val="tx1"/>
                </a:solidFill>
                <a:cs typeface="Arial" pitchFamily="34" charset="0"/>
              </a:rPr>
              <a:t>drugimi</a:t>
            </a:r>
            <a:r>
              <a:rPr lang="en-US" sz="2000" dirty="0">
                <a:solidFill>
                  <a:schemeClr val="tx1"/>
                </a:solidFill>
                <a:cs typeface="Arial" pitchFamily="34" charset="0"/>
              </a:rPr>
              <a:t> </a:t>
            </a:r>
            <a:r>
              <a:rPr lang="en-US" sz="2000" dirty="0" err="1">
                <a:solidFill>
                  <a:schemeClr val="tx1"/>
                </a:solidFill>
                <a:cs typeface="Arial" pitchFamily="34" charset="0"/>
              </a:rPr>
              <a:t>osebnimi</a:t>
            </a:r>
            <a:r>
              <a:rPr lang="en-US" sz="2000" dirty="0">
                <a:solidFill>
                  <a:schemeClr val="tx1"/>
                </a:solidFill>
                <a:cs typeface="Arial" pitchFamily="34" charset="0"/>
              </a:rPr>
              <a:t> </a:t>
            </a:r>
            <a:r>
              <a:rPr lang="en-US" sz="2000" dirty="0" err="1">
                <a:solidFill>
                  <a:schemeClr val="tx1"/>
                </a:solidFill>
                <a:cs typeface="Arial" pitchFamily="34" charset="0"/>
              </a:rPr>
              <a:t>okoliščinami</a:t>
            </a:r>
            <a:r>
              <a:rPr lang="en-US" sz="2000" dirty="0">
                <a:solidFill>
                  <a:schemeClr val="tx1"/>
                </a:solidFill>
                <a:cs typeface="Arial" pitchFamily="34" charset="0"/>
              </a:rPr>
              <a:t> </a:t>
            </a:r>
            <a:r>
              <a:rPr lang="en-US" sz="2000" dirty="0" err="1">
                <a:solidFill>
                  <a:schemeClr val="tx1"/>
                </a:solidFill>
                <a:cs typeface="Arial" pitchFamily="34" charset="0"/>
              </a:rPr>
              <a:t>posameznikov</a:t>
            </a:r>
            <a:r>
              <a:rPr lang="en-US" sz="2000" dirty="0">
                <a:solidFill>
                  <a:schemeClr val="tx1"/>
                </a:solidFill>
                <a:cs typeface="Arial" pitchFamily="34" charset="0"/>
              </a:rPr>
              <a:t> in </a:t>
            </a:r>
            <a:r>
              <a:rPr lang="en-US" sz="2000" dirty="0" err="1">
                <a:solidFill>
                  <a:schemeClr val="tx1"/>
                </a:solidFill>
                <a:cs typeface="Arial" pitchFamily="34" charset="0"/>
              </a:rPr>
              <a:t>skupin</a:t>
            </a:r>
            <a:r>
              <a:rPr lang="en-US" sz="2000" dirty="0">
                <a:solidFill>
                  <a:schemeClr val="tx1"/>
                </a:solidFill>
                <a:cs typeface="Arial" pitchFamily="34" charset="0"/>
              </a:rPr>
              <a:t>. </a:t>
            </a:r>
            <a:endParaRPr lang="sl-SI" sz="2000" dirty="0" smtClean="0">
              <a:solidFill>
                <a:schemeClr val="tx1"/>
              </a:solidFill>
              <a:cs typeface="Arial" pitchFamily="34" charset="0"/>
            </a:endParaRPr>
          </a:p>
          <a:p>
            <a:r>
              <a:rPr lang="sl-SI" sz="2000" dirty="0" smtClean="0">
                <a:solidFill>
                  <a:schemeClr val="tx1"/>
                </a:solidFill>
                <a:cs typeface="Arial" pitchFamily="34" charset="0"/>
              </a:rPr>
              <a:t>Vir: Slovenske novice</a:t>
            </a:r>
            <a:endParaRPr lang="en-US" sz="2000" dirty="0">
              <a:solidFill>
                <a:schemeClr val="tx1"/>
              </a:solidFill>
              <a:cs typeface="Arial" pitchFamily="34" charset="0"/>
            </a:endParaRPr>
          </a:p>
          <a:p>
            <a:endParaRPr lang="sl-SI" dirty="0"/>
          </a:p>
        </p:txBody>
      </p:sp>
    </p:spTree>
    <p:extLst>
      <p:ext uri="{BB962C8B-B14F-4D97-AF65-F5344CB8AC3E}">
        <p14:creationId xmlns:p14="http://schemas.microsoft.com/office/powerpoint/2010/main" val="2116804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034647" y="0"/>
            <a:ext cx="7572324" cy="6858758"/>
          </a:xfrm>
          <a:prstGeom prst="rect">
            <a:avLst/>
          </a:prstGeom>
        </p:spPr>
      </p:pic>
    </p:spTree>
    <p:extLst>
      <p:ext uri="{BB962C8B-B14F-4D97-AF65-F5344CB8AC3E}">
        <p14:creationId xmlns:p14="http://schemas.microsoft.com/office/powerpoint/2010/main" val="3726434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normAutofit/>
          </a:bodyPr>
          <a:lstStyle/>
          <a:p>
            <a:r>
              <a:rPr lang="sl-SI" sz="2000" b="1" dirty="0"/>
              <a:t>2. člen:</a:t>
            </a:r>
            <a:r>
              <a:rPr lang="sl-SI" sz="2000" dirty="0"/>
              <a:t> Novinar se mora izogibati nekorektnemu, osebno žaljivemu predstavljanju podatkov in </a:t>
            </a:r>
            <a:r>
              <a:rPr lang="sl-SI" sz="2000" dirty="0" smtClean="0"/>
              <a:t>dejstev.</a:t>
            </a:r>
            <a:endParaRPr lang="sl-SI" sz="2000" dirty="0"/>
          </a:p>
          <a:p>
            <a:r>
              <a:rPr lang="sl-SI" sz="2000" b="1" dirty="0"/>
              <a:t>20.</a:t>
            </a:r>
            <a:r>
              <a:rPr lang="sl-SI" sz="2000" dirty="0"/>
              <a:t> </a:t>
            </a:r>
            <a:r>
              <a:rPr lang="sl-SI" sz="2000" b="1" dirty="0"/>
              <a:t>člen: </a:t>
            </a:r>
            <a:r>
              <a:rPr lang="sl-SI" sz="2000" dirty="0"/>
              <a:t>Novinar se mora izogibati narodnostnim, rasnim, spolnim, starostnim, verskim, geografskim in drugim stereotipom ter podrobnostim, ki so povezane s spolnimi nagnjenji, invalidnostjo, fizičnim videzom, socialnim položajem ali drugimi osebnimi okoliščinami posameznikov in </a:t>
            </a:r>
            <a:r>
              <a:rPr lang="sl-SI" sz="2000" dirty="0" smtClean="0"/>
              <a:t>skupin.</a:t>
            </a:r>
            <a:endParaRPr lang="sl-SI" sz="2000" dirty="0"/>
          </a:p>
          <a:p>
            <a:endParaRPr lang="sl-SI" sz="2000" dirty="0"/>
          </a:p>
        </p:txBody>
      </p:sp>
    </p:spTree>
    <p:extLst>
      <p:ext uri="{BB962C8B-B14F-4D97-AF65-F5344CB8AC3E}">
        <p14:creationId xmlns:p14="http://schemas.microsoft.com/office/powerpoint/2010/main" val="3719188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rotWithShape="1">
          <a:blip r:embed="rId2">
            <a:extLst>
              <a:ext uri="{28A0092B-C50C-407E-A947-70E740481C1C}">
                <a14:useLocalDpi xmlns:a14="http://schemas.microsoft.com/office/drawing/2010/main" val="0"/>
              </a:ext>
            </a:extLst>
          </a:blip>
          <a:srcRect b="43375"/>
          <a:stretch/>
        </p:blipFill>
        <p:spPr>
          <a:xfrm>
            <a:off x="2050806" y="0"/>
            <a:ext cx="7359894" cy="6858000"/>
          </a:xfrm>
        </p:spPr>
      </p:pic>
    </p:spTree>
    <p:extLst>
      <p:ext uri="{BB962C8B-B14F-4D97-AF65-F5344CB8AC3E}">
        <p14:creationId xmlns:p14="http://schemas.microsoft.com/office/powerpoint/2010/main" val="3460422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Navajanje osebnih imen žrtev, tudi mladoletnih</a:t>
            </a:r>
            <a:endParaRPr lang="sl-SI" dirty="0"/>
          </a:p>
        </p:txBody>
      </p:sp>
      <p:sp>
        <p:nvSpPr>
          <p:cNvPr id="3" name="Označba mesta vsebine 2"/>
          <p:cNvSpPr>
            <a:spLocks noGrp="1"/>
          </p:cNvSpPr>
          <p:nvPr>
            <p:ph idx="1"/>
          </p:nvPr>
        </p:nvSpPr>
        <p:spPr>
          <a:xfrm>
            <a:off x="677334" y="2075542"/>
            <a:ext cx="8915400" cy="4572000"/>
          </a:xfrm>
        </p:spPr>
        <p:txBody>
          <a:bodyPr>
            <a:normAutofit/>
          </a:bodyPr>
          <a:lstStyle/>
          <a:p>
            <a:r>
              <a:rPr lang="sl-SI" sz="2000" dirty="0" smtClean="0"/>
              <a:t>Kršitev 17., 19. </a:t>
            </a:r>
            <a:r>
              <a:rPr lang="sl-SI" sz="2000" dirty="0"/>
              <a:t>č</a:t>
            </a:r>
            <a:r>
              <a:rPr lang="sl-SI" sz="2000" dirty="0" smtClean="0"/>
              <a:t>lena:</a:t>
            </a:r>
          </a:p>
          <a:p>
            <a:r>
              <a:rPr lang="sl-SI" sz="2000" b="1" dirty="0"/>
              <a:t>17</a:t>
            </a:r>
            <a:r>
              <a:rPr lang="sl-SI" sz="2000" b="1" dirty="0" smtClean="0"/>
              <a:t>.</a:t>
            </a:r>
            <a:r>
              <a:rPr lang="sl-SI" sz="2000" dirty="0" smtClean="0"/>
              <a:t> </a:t>
            </a:r>
            <a:r>
              <a:rPr lang="sl-SI" sz="2000" dirty="0"/>
              <a:t>Novinar </a:t>
            </a:r>
            <a:r>
              <a:rPr lang="sl-SI" sz="2000" b="1" dirty="0"/>
              <a:t>spoštuje pravico posameznika do zasebnosti </a:t>
            </a:r>
            <a:r>
              <a:rPr lang="sl-SI" sz="2000" dirty="0"/>
              <a:t>in se </a:t>
            </a:r>
            <a:r>
              <a:rPr lang="sl-SI" sz="2000" b="1" dirty="0"/>
              <a:t>izogiba</a:t>
            </a:r>
            <a:r>
              <a:rPr lang="sl-SI" sz="2000" dirty="0"/>
              <a:t> senzacionalističnemu in neupravičenemu </a:t>
            </a:r>
            <a:r>
              <a:rPr lang="sl-SI" sz="2000" b="1" dirty="0"/>
              <a:t>razkrivanju njegove zasebnosti v javnosti.</a:t>
            </a:r>
            <a:r>
              <a:rPr lang="sl-SI" sz="2000" dirty="0"/>
              <a:t> </a:t>
            </a:r>
            <a:r>
              <a:rPr lang="sl-SI" sz="2000" b="1" dirty="0"/>
              <a:t>Poseg v</a:t>
            </a:r>
            <a:r>
              <a:rPr lang="sl-SI" sz="2000" dirty="0"/>
              <a:t> posameznikovo </a:t>
            </a:r>
            <a:r>
              <a:rPr lang="sl-SI" sz="2000" b="1" dirty="0"/>
              <a:t>zasebnost </a:t>
            </a:r>
            <a:r>
              <a:rPr lang="sl-SI" sz="2000" dirty="0"/>
              <a:t>je </a:t>
            </a:r>
            <a:r>
              <a:rPr lang="sl-SI" sz="2000" b="1" dirty="0"/>
              <a:t>upravičen </a:t>
            </a:r>
            <a:r>
              <a:rPr lang="sl-SI" sz="2000" dirty="0"/>
              <a:t>le, če </a:t>
            </a:r>
            <a:r>
              <a:rPr lang="sl-SI" sz="2000" b="1" dirty="0"/>
              <a:t>javni interes pretehta nad spoštovanjem njegove zasebnosti</a:t>
            </a:r>
            <a:r>
              <a:rPr lang="sl-SI" sz="2000" dirty="0"/>
              <a:t>. </a:t>
            </a:r>
            <a:r>
              <a:rPr lang="sl-SI" sz="1400" i="1" dirty="0">
                <a:solidFill>
                  <a:schemeClr val="bg2">
                    <a:lumMod val="90000"/>
                  </a:schemeClr>
                </a:solidFill>
              </a:rPr>
              <a:t>Pri poročanju o javnih osebnostih in tistih, ki želijo dobiti moč in vpliv ter vzbujati pozornost, je pravica javnosti do obveščenosti širša. Novinar se mora zavedati, da lahko z zbiranjem ter objavo informacij, fotografij in posnetkov škodi posameznikom, ki niso vajeni medijske in javne pozornosti. </a:t>
            </a:r>
            <a:endParaRPr lang="sl-SI" sz="2000" i="1" dirty="0" smtClean="0">
              <a:solidFill>
                <a:schemeClr val="bg2">
                  <a:lumMod val="90000"/>
                </a:schemeClr>
              </a:solidFill>
            </a:endParaRPr>
          </a:p>
          <a:p>
            <a:r>
              <a:rPr lang="sl-SI" sz="2000" b="1" dirty="0" smtClean="0"/>
              <a:t>19</a:t>
            </a:r>
            <a:r>
              <a:rPr lang="sl-SI" sz="2000" b="1" dirty="0"/>
              <a:t>.</a:t>
            </a:r>
            <a:r>
              <a:rPr lang="sl-SI" sz="2000" dirty="0"/>
              <a:t> Posebno obzirnost mora pokazati pri </a:t>
            </a:r>
            <a:r>
              <a:rPr lang="sl-SI" sz="2000" b="1" dirty="0"/>
              <a:t>zbiranju informacij, poročanju </a:t>
            </a:r>
            <a:r>
              <a:rPr lang="sl-SI" sz="2000" dirty="0"/>
              <a:t>in objavi fotografij ter pri prenašanju izjav </a:t>
            </a:r>
            <a:r>
              <a:rPr lang="sl-SI" sz="2000" b="1" dirty="0"/>
              <a:t>o otrocih in mladoletnikih</a:t>
            </a:r>
            <a:r>
              <a:rPr lang="sl-SI" sz="2000" dirty="0"/>
              <a:t>, o osebah, ki jih je doletela nesreča ali družinska tragedija, o osebah z motnjami v telesnem ali duševnem razvoju ter o drugih huje prizadetih ali bolnih osebah</a:t>
            </a:r>
            <a:r>
              <a:rPr lang="sl-SI" sz="2000" dirty="0" smtClean="0"/>
              <a:t>.</a:t>
            </a:r>
          </a:p>
          <a:p>
            <a:r>
              <a:rPr lang="sl-SI" sz="2000" dirty="0" smtClean="0"/>
              <a:t>Vir: </a:t>
            </a:r>
            <a:r>
              <a:rPr lang="sl-SI" sz="2000" dirty="0" smtClean="0">
                <a:hlinkClick r:id="rId2"/>
              </a:rPr>
              <a:t>Slovenske novice</a:t>
            </a:r>
            <a:r>
              <a:rPr lang="sl-SI" sz="2000" dirty="0" smtClean="0"/>
              <a:t>.</a:t>
            </a:r>
            <a:endParaRPr lang="sl-SI" sz="2000" dirty="0"/>
          </a:p>
        </p:txBody>
      </p:sp>
    </p:spTree>
    <p:extLst>
      <p:ext uri="{BB962C8B-B14F-4D97-AF65-F5344CB8AC3E}">
        <p14:creationId xmlns:p14="http://schemas.microsoft.com/office/powerpoint/2010/main" val="813613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425" y="-653143"/>
            <a:ext cx="5532689" cy="7511143"/>
          </a:xfrm>
          <a:prstGeom prst="rect">
            <a:avLst/>
          </a:prstGeom>
        </p:spPr>
      </p:pic>
    </p:spTree>
    <p:extLst>
      <p:ext uri="{BB962C8B-B14F-4D97-AF65-F5344CB8AC3E}">
        <p14:creationId xmlns:p14="http://schemas.microsoft.com/office/powerpoint/2010/main" val="2886801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Komentar</a:t>
            </a:r>
            <a:endParaRPr lang="sl-SI" dirty="0"/>
          </a:p>
        </p:txBody>
      </p:sp>
      <p:sp>
        <p:nvSpPr>
          <p:cNvPr id="3" name="Označba mesta vsebine 2"/>
          <p:cNvSpPr>
            <a:spLocks noGrp="1"/>
          </p:cNvSpPr>
          <p:nvPr>
            <p:ph idx="1"/>
          </p:nvPr>
        </p:nvSpPr>
        <p:spPr/>
        <p:txBody>
          <a:bodyPr>
            <a:normAutofit/>
          </a:bodyPr>
          <a:lstStyle/>
          <a:p>
            <a:pPr algn="just"/>
            <a:r>
              <a:rPr lang="sl-SI" sz="2000" b="1" dirty="0"/>
              <a:t>10.</a:t>
            </a:r>
            <a:r>
              <a:rPr lang="sl-SI" sz="2000" dirty="0"/>
              <a:t> Montaža, napovedi, naslovi in podnapisi ne smejo potvarjati vsebine. Primerno mora biti označena tudi simbolna ali arhivska slika. </a:t>
            </a:r>
          </a:p>
          <a:p>
            <a:pPr algn="just"/>
            <a:r>
              <a:rPr lang="sl-SI" sz="2000" b="1" dirty="0"/>
              <a:t>15.</a:t>
            </a:r>
            <a:r>
              <a:rPr lang="sl-SI" sz="2000" dirty="0"/>
              <a:t> Novinar je dolžan ločiti informacijo od komentarja. Razlika med poročilom o dejstvih in komentarjem mora biti dovolj razvidna, da lahko naslovnik sporočila loči med dejstvi in stališči novinarja. </a:t>
            </a:r>
            <a:endParaRPr lang="sl-SI" sz="2000" dirty="0" smtClean="0"/>
          </a:p>
          <a:p>
            <a:r>
              <a:rPr lang="sl-SI" sz="2000" dirty="0"/>
              <a:t>Vir: Svet24.</a:t>
            </a:r>
          </a:p>
          <a:p>
            <a:endParaRPr lang="sl-SI" sz="2000" dirty="0"/>
          </a:p>
        </p:txBody>
      </p:sp>
    </p:spTree>
    <p:extLst>
      <p:ext uri="{BB962C8B-B14F-4D97-AF65-F5344CB8AC3E}">
        <p14:creationId xmlns:p14="http://schemas.microsoft.com/office/powerpoint/2010/main" val="48922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a:blip r:embed="rId2"/>
          <a:stretch>
            <a:fillRect/>
          </a:stretch>
        </p:blipFill>
        <p:spPr>
          <a:xfrm>
            <a:off x="1613192" y="130628"/>
            <a:ext cx="6724952" cy="6900835"/>
          </a:xfrm>
          <a:prstGeom prst="rect">
            <a:avLst/>
          </a:prstGeom>
        </p:spPr>
      </p:pic>
    </p:spTree>
    <p:extLst>
      <p:ext uri="{BB962C8B-B14F-4D97-AF65-F5344CB8AC3E}">
        <p14:creationId xmlns:p14="http://schemas.microsoft.com/office/powerpoint/2010/main" val="280735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noAutofit/>
          </a:bodyPr>
          <a:lstStyle/>
          <a:p>
            <a:r>
              <a:rPr lang="sl-SI" sz="2000" dirty="0" smtClean="0"/>
              <a:t>Nepreverjene informacije, ni še rezultatov analize DNK,</a:t>
            </a:r>
          </a:p>
          <a:p>
            <a:r>
              <a:rPr lang="sl-SI" sz="2000" dirty="0" smtClean="0"/>
              <a:t>Kršen 17. člen:</a:t>
            </a:r>
          </a:p>
          <a:p>
            <a:r>
              <a:rPr lang="sl-SI" sz="2000" dirty="0"/>
              <a:t>Novinar </a:t>
            </a:r>
            <a:r>
              <a:rPr lang="sl-SI" sz="2000" b="1" dirty="0"/>
              <a:t>spoštuje pravico posameznika do zasebnosti </a:t>
            </a:r>
            <a:r>
              <a:rPr lang="sl-SI" sz="2000" dirty="0"/>
              <a:t>in se izogiba senzacionalističnemu in neupravičenemu </a:t>
            </a:r>
            <a:r>
              <a:rPr lang="sl-SI" sz="2000" b="1" dirty="0"/>
              <a:t>razkrivanju njegove zasebnosti </a:t>
            </a:r>
            <a:r>
              <a:rPr lang="sl-SI" sz="2000" dirty="0"/>
              <a:t>v </a:t>
            </a:r>
            <a:r>
              <a:rPr lang="sl-SI" sz="2000" b="1" dirty="0"/>
              <a:t>javnosti</a:t>
            </a:r>
            <a:r>
              <a:rPr lang="sl-SI" sz="2000" dirty="0"/>
              <a:t>. Poseg v posameznikovo zasebnost je upravičen le, če javni interes pretehta nad spoštovanjem njegove zasebnosti. Pri poročanju o javnih osebnostih in tistih, ki želijo dobiti moč in vpliv ter vzbujati pozornost, je pravica javnosti do obveščenosti širša. Novinar se mora zavedati, da lahko z zbiranjem ter objavo informacij, fotografij in posnetkov škodi posameznikom, ki niso vajeni medijske in javne pozornosti</a:t>
            </a:r>
            <a:r>
              <a:rPr lang="sl-SI" sz="2000" dirty="0" smtClean="0"/>
              <a:t>.</a:t>
            </a:r>
          </a:p>
          <a:p>
            <a:r>
              <a:rPr lang="sl-SI" sz="2000" dirty="0" smtClean="0"/>
              <a:t>Vir: </a:t>
            </a:r>
            <a:r>
              <a:rPr lang="sl-SI" sz="2000" dirty="0" smtClean="0">
                <a:hlinkClick r:id="rId2"/>
              </a:rPr>
              <a:t>24ur.com</a:t>
            </a:r>
            <a:r>
              <a:rPr lang="sl-SI" sz="2000" dirty="0" smtClean="0"/>
              <a:t>.</a:t>
            </a:r>
            <a:endParaRPr lang="sl-SI" sz="2000" dirty="0"/>
          </a:p>
        </p:txBody>
      </p:sp>
    </p:spTree>
    <p:extLst>
      <p:ext uri="{BB962C8B-B14F-4D97-AF65-F5344CB8AC3E}">
        <p14:creationId xmlns:p14="http://schemas.microsoft.com/office/powerpoint/2010/main" val="3278650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28" r="34167"/>
          <a:stretch/>
        </p:blipFill>
        <p:spPr bwMode="auto">
          <a:xfrm>
            <a:off x="3222171" y="0"/>
            <a:ext cx="5617030" cy="763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89" y="0"/>
            <a:ext cx="129479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0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73629" y="3046885"/>
            <a:ext cx="8596668" cy="1320800"/>
          </a:xfrm>
        </p:spPr>
        <p:txBody>
          <a:bodyPr/>
          <a:lstStyle/>
          <a:p>
            <a:r>
              <a:rPr lang="sl-SI" dirty="0" smtClean="0"/>
              <a:t>Mediji o medijih</a:t>
            </a:r>
            <a:endParaRPr lang="sl-SI" dirty="0"/>
          </a:p>
        </p:txBody>
      </p:sp>
      <p:pic>
        <p:nvPicPr>
          <p:cNvPr id="6"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931"/>
          <a:stretch/>
        </p:blipFill>
        <p:spPr>
          <a:xfrm>
            <a:off x="4978400" y="0"/>
            <a:ext cx="7213600" cy="6921086"/>
          </a:xfrm>
          <a:prstGeom prst="rect">
            <a:avLst/>
          </a:prstGeom>
        </p:spPr>
      </p:pic>
    </p:spTree>
    <p:extLst>
      <p:ext uri="{BB962C8B-B14F-4D97-AF65-F5344CB8AC3E}">
        <p14:creationId xmlns:p14="http://schemas.microsoft.com/office/powerpoint/2010/main" val="2135227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normAutofit/>
          </a:bodyPr>
          <a:lstStyle/>
          <a:p>
            <a:r>
              <a:rPr lang="sl-SI" sz="2000" dirty="0"/>
              <a:t>NČR ugotavlja: večina slovenskih medijev je kršila Kodeks novinarjev </a:t>
            </a:r>
            <a:r>
              <a:rPr lang="sl-SI" sz="2000" dirty="0" smtClean="0"/>
              <a:t>Slovenije.</a:t>
            </a:r>
            <a:endParaRPr lang="sl-SI" sz="2000" dirty="0"/>
          </a:p>
          <a:p>
            <a:r>
              <a:rPr lang="sl-SI" sz="2000" dirty="0"/>
              <a:t>Kodeks je skupno kršilo 48 novinarjev, urednikov in voditeljev (12 medijev</a:t>
            </a:r>
            <a:r>
              <a:rPr lang="sl-SI" sz="2000" dirty="0" smtClean="0"/>
              <a:t>).</a:t>
            </a:r>
            <a:endParaRPr lang="sl-SI" sz="2000" dirty="0"/>
          </a:p>
          <a:p>
            <a:r>
              <a:rPr lang="sl-SI" sz="2000" dirty="0"/>
              <a:t>Mediji z največjim vplivom, nacionalna televizija, </a:t>
            </a:r>
            <a:r>
              <a:rPr lang="sl-SI" sz="2000" dirty="0" smtClean="0"/>
              <a:t>radiji </a:t>
            </a:r>
            <a:r>
              <a:rPr lang="sl-SI" sz="2000" dirty="0"/>
              <a:t>z veliko poslušanostjo in časopisi z veliko </a:t>
            </a:r>
            <a:r>
              <a:rPr lang="sl-SI" sz="2000" dirty="0" smtClean="0"/>
              <a:t>branostjo.</a:t>
            </a:r>
            <a:endParaRPr lang="sl-SI" sz="2000" dirty="0"/>
          </a:p>
          <a:p>
            <a:r>
              <a:rPr lang="sl-SI" sz="2000" dirty="0"/>
              <a:t>Niti eden od obravnavanih novinarjev se ni opravičil ali iskreno obžaloval svoje </a:t>
            </a:r>
            <a:r>
              <a:rPr lang="sl-SI" sz="2000" dirty="0" smtClean="0"/>
              <a:t>odgovornosti.</a:t>
            </a:r>
            <a:endParaRPr lang="sl-SI" sz="2000" dirty="0"/>
          </a:p>
          <a:p>
            <a:r>
              <a:rPr lang="sl-SI" sz="2000" dirty="0"/>
              <a:t>Večinoma so novinarji pisali, da je bila zadeva že </a:t>
            </a:r>
            <a:r>
              <a:rPr lang="sl-SI" sz="2000" dirty="0" smtClean="0"/>
              <a:t>objavljena.</a:t>
            </a:r>
            <a:endParaRPr lang="sl-SI" sz="2000" dirty="0"/>
          </a:p>
          <a:p>
            <a:endParaRPr lang="sl-SI" sz="2000" dirty="0"/>
          </a:p>
        </p:txBody>
      </p:sp>
    </p:spTree>
    <p:extLst>
      <p:ext uri="{BB962C8B-B14F-4D97-AF65-F5344CB8AC3E}">
        <p14:creationId xmlns:p14="http://schemas.microsoft.com/office/powerpoint/2010/main" val="32304720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normAutofit/>
          </a:bodyPr>
          <a:lstStyle/>
          <a:p>
            <a:r>
              <a:rPr lang="sl-SI" sz="2000" dirty="0"/>
              <a:t>Upravni odbor društva novinarjev je vložil 12 </a:t>
            </a:r>
            <a:r>
              <a:rPr lang="sl-SI" sz="2000" dirty="0" smtClean="0"/>
              <a:t>pritožb:</a:t>
            </a:r>
            <a:endParaRPr lang="sl-SI" sz="2000" dirty="0"/>
          </a:p>
          <a:p>
            <a:r>
              <a:rPr lang="sl-SI" sz="2000" b="1" dirty="0"/>
              <a:t>12. člen </a:t>
            </a:r>
            <a:r>
              <a:rPr lang="sl-SI" sz="2000" dirty="0"/>
              <a:t>so kršili Radio 1, Radio </a:t>
            </a:r>
            <a:r>
              <a:rPr lang="sl-SI" sz="2000" dirty="0" err="1"/>
              <a:t>Aktual</a:t>
            </a:r>
            <a:r>
              <a:rPr lang="sl-SI" sz="2000" dirty="0"/>
              <a:t>, Moski.si, Moskisvet.com, Planet TV, PlanetSiol.net, Slovenske novice in Kanal </a:t>
            </a:r>
            <a:r>
              <a:rPr lang="sl-SI" sz="2000" dirty="0" smtClean="0"/>
              <a:t>A.</a:t>
            </a:r>
            <a:endParaRPr lang="sl-SI" sz="2000" dirty="0"/>
          </a:p>
          <a:p>
            <a:r>
              <a:rPr lang="sl-SI" sz="2000" b="1" dirty="0"/>
              <a:t>17. člen</a:t>
            </a:r>
            <a:r>
              <a:rPr lang="sl-SI" sz="2000" dirty="0"/>
              <a:t> so kršili POP TV, TV Slovenija in </a:t>
            </a:r>
            <a:r>
              <a:rPr lang="sl-SI" sz="2000" dirty="0" smtClean="0"/>
              <a:t>Žurnal24.</a:t>
            </a:r>
            <a:endParaRPr lang="sl-SI" sz="2000" dirty="0"/>
          </a:p>
          <a:p>
            <a:r>
              <a:rPr lang="sl-SI" sz="2000" b="1" dirty="0"/>
              <a:t>23. člen </a:t>
            </a:r>
            <a:r>
              <a:rPr lang="sl-SI" sz="2000" dirty="0"/>
              <a:t>je kršil </a:t>
            </a:r>
            <a:r>
              <a:rPr lang="sl-SI" sz="2000" dirty="0" smtClean="0"/>
              <a:t>Svet24.</a:t>
            </a:r>
            <a:endParaRPr lang="sl-SI" sz="2000" dirty="0"/>
          </a:p>
          <a:p>
            <a:endParaRPr lang="sl-SI" sz="2000" dirty="0"/>
          </a:p>
        </p:txBody>
      </p:sp>
    </p:spTree>
    <p:extLst>
      <p:ext uri="{BB962C8B-B14F-4D97-AF65-F5344CB8AC3E}">
        <p14:creationId xmlns:p14="http://schemas.microsoft.com/office/powerpoint/2010/main" val="749609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Razsodba</a:t>
            </a:r>
            <a:endParaRPr lang="sl-SI" dirty="0"/>
          </a:p>
        </p:txBody>
      </p:sp>
      <p:sp>
        <p:nvSpPr>
          <p:cNvPr id="3" name="Označba mesta vsebine 2"/>
          <p:cNvSpPr>
            <a:spLocks noGrp="1"/>
          </p:cNvSpPr>
          <p:nvPr>
            <p:ph idx="1"/>
          </p:nvPr>
        </p:nvSpPr>
        <p:spPr/>
        <p:txBody>
          <a:bodyPr>
            <a:normAutofit/>
          </a:bodyPr>
          <a:lstStyle/>
          <a:p>
            <a:r>
              <a:rPr lang="sl-SI" sz="2000" dirty="0"/>
              <a:t>Oglaševalsko razsodišče je prejelo pritožbo projekta MOSA (mobilizacija skupnosti za odgovornejši odnos do alkohola), ki se nanaša na spletni oglas »Zbij ceno piva!« in na z njim povezano komunikacijo na družbenih omrežjih. </a:t>
            </a:r>
          </a:p>
          <a:p>
            <a:endParaRPr lang="sl-SI"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12192000" cy="5627077"/>
          </a:xfrm>
          <a:prstGeom prst="rect">
            <a:avLst/>
          </a:prstGeom>
        </p:spPr>
      </p:pic>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22365" t="38587" r="23551" b="34421"/>
          <a:stretch/>
        </p:blipFill>
        <p:spPr bwMode="auto">
          <a:xfrm>
            <a:off x="2577548" y="4883427"/>
            <a:ext cx="7036904" cy="197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12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Pritožba</a:t>
            </a:r>
            <a:endParaRPr lang="sl-SI" dirty="0"/>
          </a:p>
        </p:txBody>
      </p:sp>
      <p:sp>
        <p:nvSpPr>
          <p:cNvPr id="3" name="Označba mesta vsebine 2"/>
          <p:cNvSpPr>
            <a:spLocks noGrp="1"/>
          </p:cNvSpPr>
          <p:nvPr>
            <p:ph idx="1"/>
          </p:nvPr>
        </p:nvSpPr>
        <p:spPr/>
        <p:txBody>
          <a:bodyPr>
            <a:normAutofit/>
          </a:bodyPr>
          <a:lstStyle/>
          <a:p>
            <a:r>
              <a:rPr lang="sl-SI" sz="2000" dirty="0"/>
              <a:t>Oglas poziva potrošnike k vsakodnevnemu nazdravljanju (SOK, 19.4</a:t>
            </a:r>
            <a:r>
              <a:rPr lang="sl-SI" sz="2000" dirty="0" smtClean="0"/>
              <a:t>).</a:t>
            </a:r>
            <a:endParaRPr lang="sl-SI" sz="2000" dirty="0"/>
          </a:p>
          <a:p>
            <a:r>
              <a:rPr lang="sl-SI" sz="2000" dirty="0"/>
              <a:t>Ni vidnega opozorila ministra za zdravje (SOK, člen 19.3</a:t>
            </a:r>
            <a:r>
              <a:rPr lang="sl-SI" sz="2000" dirty="0" smtClean="0"/>
              <a:t>).</a:t>
            </a:r>
            <a:endParaRPr lang="sl-SI" sz="2000" dirty="0"/>
          </a:p>
          <a:p>
            <a:r>
              <a:rPr lang="sl-SI" sz="2000" dirty="0"/>
              <a:t>Na fotografiji je oseba mlajša od 25 let (SOK, člen 19.5</a:t>
            </a:r>
            <a:r>
              <a:rPr lang="sl-SI" sz="2000" dirty="0" smtClean="0"/>
              <a:t>).</a:t>
            </a:r>
            <a:endParaRPr lang="sl-SI" sz="2000" dirty="0"/>
          </a:p>
          <a:p>
            <a:r>
              <a:rPr lang="sl-SI" sz="2000" dirty="0"/>
              <a:t>Oglaševanje preko socialnih </a:t>
            </a:r>
            <a:r>
              <a:rPr lang="sl-SI" sz="2000" dirty="0" smtClean="0"/>
              <a:t>medijev.</a:t>
            </a:r>
            <a:endParaRPr lang="sl-SI" sz="2000" dirty="0"/>
          </a:p>
          <a:p>
            <a:endParaRPr lang="sl-SI" sz="2000" dirty="0"/>
          </a:p>
        </p:txBody>
      </p:sp>
    </p:spTree>
    <p:extLst>
      <p:ext uri="{BB962C8B-B14F-4D97-AF65-F5344CB8AC3E}">
        <p14:creationId xmlns:p14="http://schemas.microsoft.com/office/powerpoint/2010/main" val="17983964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Odgovor</a:t>
            </a:r>
            <a:endParaRPr lang="sl-SI" dirty="0"/>
          </a:p>
        </p:txBody>
      </p:sp>
      <p:sp>
        <p:nvSpPr>
          <p:cNvPr id="3" name="Označba mesta vsebine 2"/>
          <p:cNvSpPr>
            <a:spLocks noGrp="1"/>
          </p:cNvSpPr>
          <p:nvPr>
            <p:ph idx="1"/>
          </p:nvPr>
        </p:nvSpPr>
        <p:spPr/>
        <p:txBody>
          <a:bodyPr>
            <a:normAutofit/>
          </a:bodyPr>
          <a:lstStyle/>
          <a:p>
            <a:r>
              <a:rPr lang="sl-SI" sz="2000" dirty="0"/>
              <a:t>Oglas se ne navezuje na noben določen izdelek pivovarne </a:t>
            </a:r>
            <a:r>
              <a:rPr lang="sl-SI" sz="2000" dirty="0" smtClean="0"/>
              <a:t>Union.</a:t>
            </a:r>
            <a:endParaRPr lang="sl-SI" sz="2000" dirty="0"/>
          </a:p>
          <a:p>
            <a:r>
              <a:rPr lang="sl-SI" sz="2000" dirty="0" err="1"/>
              <a:t>Retro</a:t>
            </a:r>
            <a:r>
              <a:rPr lang="sl-SI" sz="2000" dirty="0"/>
              <a:t> podoba dekleta je iz lastnega pivovarskega </a:t>
            </a:r>
            <a:r>
              <a:rPr lang="sl-SI" sz="2000" dirty="0" smtClean="0"/>
              <a:t>muzeja.</a:t>
            </a:r>
            <a:endParaRPr lang="sl-SI" sz="2000" dirty="0"/>
          </a:p>
          <a:p>
            <a:r>
              <a:rPr lang="sl-SI" sz="2000" dirty="0"/>
              <a:t>V oglasu je navedeno pivo (ni navedeno ali je alkoholno ali brezalkoholno</a:t>
            </a:r>
            <a:r>
              <a:rPr lang="sl-SI" sz="2000" dirty="0" smtClean="0"/>
              <a:t>).</a:t>
            </a:r>
            <a:endParaRPr lang="sl-SI" sz="2000" dirty="0"/>
          </a:p>
          <a:p>
            <a:r>
              <a:rPr lang="sl-SI" sz="2000" dirty="0"/>
              <a:t>Opozorila ministra so bila jasno </a:t>
            </a:r>
            <a:r>
              <a:rPr lang="sl-SI" sz="2000" dirty="0" smtClean="0"/>
              <a:t>navedena.</a:t>
            </a:r>
            <a:endParaRPr lang="sl-SI" sz="2000" dirty="0"/>
          </a:p>
          <a:p>
            <a:r>
              <a:rPr lang="sl-SI" sz="2000" dirty="0"/>
              <a:t>Objave na socialnih omrežjih so bile vidne le osebam, starejšim od 21 </a:t>
            </a:r>
            <a:r>
              <a:rPr lang="sl-SI" sz="2000" dirty="0" smtClean="0"/>
              <a:t>let.</a:t>
            </a:r>
            <a:endParaRPr lang="sl-SI" sz="2000" dirty="0"/>
          </a:p>
          <a:p>
            <a:endParaRPr lang="sl-SI" sz="2000" dirty="0"/>
          </a:p>
        </p:txBody>
      </p:sp>
    </p:spTree>
    <p:extLst>
      <p:ext uri="{BB962C8B-B14F-4D97-AF65-F5344CB8AC3E}">
        <p14:creationId xmlns:p14="http://schemas.microsoft.com/office/powerpoint/2010/main" val="1857807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Razsodba</a:t>
            </a:r>
            <a:endParaRPr lang="sl-SI" dirty="0"/>
          </a:p>
        </p:txBody>
      </p:sp>
      <p:sp>
        <p:nvSpPr>
          <p:cNvPr id="3" name="Označba mesta vsebine 2"/>
          <p:cNvSpPr>
            <a:spLocks noGrp="1"/>
          </p:cNvSpPr>
          <p:nvPr>
            <p:ph idx="1"/>
          </p:nvPr>
        </p:nvSpPr>
        <p:spPr/>
        <p:txBody>
          <a:bodyPr>
            <a:normAutofit/>
          </a:bodyPr>
          <a:lstStyle/>
          <a:p>
            <a:r>
              <a:rPr lang="sl-SI" sz="2000" dirty="0" smtClean="0"/>
              <a:t>Pritožba je neutemeljena.</a:t>
            </a:r>
            <a:endParaRPr lang="sl-SI" sz="2000" dirty="0"/>
          </a:p>
        </p:txBody>
      </p:sp>
    </p:spTree>
    <p:extLst>
      <p:ext uri="{BB962C8B-B14F-4D97-AF65-F5344CB8AC3E}">
        <p14:creationId xmlns:p14="http://schemas.microsoft.com/office/powerpoint/2010/main" val="4044348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Hvala za pozornost</a:t>
            </a:r>
            <a:endParaRPr lang="sl-SI" dirty="0"/>
          </a:p>
        </p:txBody>
      </p:sp>
      <p:sp>
        <p:nvSpPr>
          <p:cNvPr id="3" name="Podnaslov 2"/>
          <p:cNvSpPr>
            <a:spLocks noGrp="1"/>
          </p:cNvSpPr>
          <p:nvPr>
            <p:ph type="subTitle" idx="1"/>
          </p:nvPr>
        </p:nvSpPr>
        <p:spPr/>
        <p:txBody>
          <a:bodyPr/>
          <a:lstStyle/>
          <a:p>
            <a:endParaRPr lang="sl-SI" dirty="0"/>
          </a:p>
        </p:txBody>
      </p:sp>
    </p:spTree>
    <p:extLst>
      <p:ext uri="{BB962C8B-B14F-4D97-AF65-F5344CB8AC3E}">
        <p14:creationId xmlns:p14="http://schemas.microsoft.com/office/powerpoint/2010/main" val="812268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Fotografije brez virov</a:t>
            </a:r>
            <a:endParaRPr lang="sl-SI" dirty="0"/>
          </a:p>
        </p:txBody>
      </p:sp>
      <p:sp>
        <p:nvSpPr>
          <p:cNvPr id="3" name="Označba mesta vsebine 2"/>
          <p:cNvSpPr>
            <a:spLocks noGrp="1"/>
          </p:cNvSpPr>
          <p:nvPr>
            <p:ph idx="1"/>
          </p:nvPr>
        </p:nvSpPr>
        <p:spPr/>
        <p:txBody>
          <a:bodyPr>
            <a:normAutofit/>
          </a:bodyPr>
          <a:lstStyle/>
          <a:p>
            <a:r>
              <a:rPr lang="sl-SI" sz="2000" dirty="0" smtClean="0"/>
              <a:t>Kršitev kodeksa po 10. členu:</a:t>
            </a:r>
          </a:p>
          <a:p>
            <a:r>
              <a:rPr lang="sl-SI" sz="2000" dirty="0"/>
              <a:t>Montaža, napovedi, naslovi in podnapisi ne smejo potvarjati vsebine. Primerno mora biti označena tudi simbolna ali arhivska slika. </a:t>
            </a:r>
          </a:p>
          <a:p>
            <a:r>
              <a:rPr lang="sl-SI" sz="2000" dirty="0" smtClean="0"/>
              <a:t>Viri: </a:t>
            </a:r>
            <a:r>
              <a:rPr lang="sl-SI" sz="2000" dirty="0" smtClean="0">
                <a:hlinkClick r:id="rId2"/>
              </a:rPr>
              <a:t>Mladina</a:t>
            </a:r>
            <a:r>
              <a:rPr lang="sl-SI" sz="2000" dirty="0" smtClean="0"/>
              <a:t>1, </a:t>
            </a:r>
            <a:r>
              <a:rPr lang="sl-SI" sz="2000" dirty="0" smtClean="0">
                <a:hlinkClick r:id="rId3"/>
              </a:rPr>
              <a:t>Mladina</a:t>
            </a:r>
            <a:r>
              <a:rPr lang="sl-SI" sz="2000" dirty="0" smtClean="0"/>
              <a:t>2, </a:t>
            </a:r>
            <a:r>
              <a:rPr lang="sl-SI" sz="2000" dirty="0" smtClean="0">
                <a:hlinkClick r:id="rId4"/>
              </a:rPr>
              <a:t>Slovenske novice</a:t>
            </a:r>
            <a:r>
              <a:rPr lang="sl-SI" sz="2000" dirty="0" smtClean="0"/>
              <a:t>, </a:t>
            </a:r>
            <a:r>
              <a:rPr lang="sl-SI" sz="2000" dirty="0" smtClean="0">
                <a:hlinkClick r:id="rId5"/>
              </a:rPr>
              <a:t>Mladi smo</a:t>
            </a:r>
            <a:r>
              <a:rPr lang="sl-SI" sz="2000" dirty="0" smtClean="0"/>
              <a:t>.</a:t>
            </a:r>
            <a:endParaRPr lang="sl-SI" sz="2000" dirty="0"/>
          </a:p>
        </p:txBody>
      </p:sp>
    </p:spTree>
    <p:extLst>
      <p:ext uri="{BB962C8B-B14F-4D97-AF65-F5344CB8AC3E}">
        <p14:creationId xmlns:p14="http://schemas.microsoft.com/office/powerpoint/2010/main" val="3842584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50" y="0"/>
            <a:ext cx="4997003" cy="6858000"/>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324" y="0"/>
            <a:ext cx="4739425" cy="6858000"/>
          </a:xfrm>
          <a:prstGeom prst="rect">
            <a:avLst/>
          </a:prstGeom>
        </p:spPr>
      </p:pic>
    </p:spTree>
    <p:extLst>
      <p:ext uri="{BB962C8B-B14F-4D97-AF65-F5344CB8AC3E}">
        <p14:creationId xmlns:p14="http://schemas.microsoft.com/office/powerpoint/2010/main" val="2529464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Kršitev novinarskega kodeksa</a:t>
            </a:r>
            <a:endParaRPr lang="sl-SI" dirty="0"/>
          </a:p>
        </p:txBody>
      </p:sp>
      <p:sp>
        <p:nvSpPr>
          <p:cNvPr id="3" name="Označba mesta vsebine 2"/>
          <p:cNvSpPr>
            <a:spLocks noGrp="1"/>
          </p:cNvSpPr>
          <p:nvPr>
            <p:ph idx="1"/>
          </p:nvPr>
        </p:nvSpPr>
        <p:spPr/>
        <p:txBody>
          <a:bodyPr>
            <a:normAutofit/>
          </a:bodyPr>
          <a:lstStyle/>
          <a:p>
            <a:r>
              <a:rPr lang="sl-SI" sz="2000" b="1" dirty="0"/>
              <a:t>10.</a:t>
            </a:r>
            <a:r>
              <a:rPr lang="sl-SI" sz="2000" dirty="0"/>
              <a:t> Montaža, napovedi, naslovi in podnapisi ne smejo potvarjati vsebine. Primerno mora biti označena tudi simbolna ali arhivska slika</a:t>
            </a:r>
            <a:r>
              <a:rPr lang="sl-SI" sz="2000" dirty="0" smtClean="0"/>
              <a:t>.</a:t>
            </a:r>
          </a:p>
          <a:p>
            <a:r>
              <a:rPr lang="sl-SI" sz="2000"/>
              <a:t>Vir: Svet24</a:t>
            </a:r>
            <a:r>
              <a:rPr lang="sl-SI" sz="2000" smtClean="0"/>
              <a:t>.</a:t>
            </a:r>
            <a:r>
              <a:rPr lang="sl-SI" sz="2000" dirty="0"/>
              <a:t> </a:t>
            </a:r>
          </a:p>
          <a:p>
            <a:endParaRPr lang="sl-SI" sz="2000" dirty="0"/>
          </a:p>
        </p:txBody>
      </p:sp>
    </p:spTree>
    <p:extLst>
      <p:ext uri="{BB962C8B-B14F-4D97-AF65-F5344CB8AC3E}">
        <p14:creationId xmlns:p14="http://schemas.microsoft.com/office/powerpoint/2010/main" val="3879700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403772" cy="6837519"/>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9" y="589118"/>
            <a:ext cx="10844748" cy="6248400"/>
          </a:xfrm>
          <a:prstGeom prst="rect">
            <a:avLst/>
          </a:prstGeom>
        </p:spPr>
      </p:pic>
    </p:spTree>
    <p:extLst>
      <p:ext uri="{BB962C8B-B14F-4D97-AF65-F5344CB8AC3E}">
        <p14:creationId xmlns:p14="http://schemas.microsoft.com/office/powerpoint/2010/main" val="3560999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Novice za polnjenje prostora</a:t>
            </a:r>
            <a:endParaRPr lang="sl-SI" dirty="0"/>
          </a:p>
        </p:txBody>
      </p:sp>
      <p:sp>
        <p:nvSpPr>
          <p:cNvPr id="3" name="Označba mesta vsebine 2"/>
          <p:cNvSpPr>
            <a:spLocks noGrp="1"/>
          </p:cNvSpPr>
          <p:nvPr>
            <p:ph idx="1"/>
          </p:nvPr>
        </p:nvSpPr>
        <p:spPr/>
        <p:txBody>
          <a:bodyPr>
            <a:normAutofit/>
          </a:bodyPr>
          <a:lstStyle/>
          <a:p>
            <a:r>
              <a:rPr lang="sl-SI" sz="2000" dirty="0"/>
              <a:t>Z uporabo vulgarnih besed, članek krši 17 člen splošnih etičnih norm kodeksa novinarjev </a:t>
            </a:r>
            <a:r>
              <a:rPr lang="sl-SI" sz="2000" dirty="0" smtClean="0"/>
              <a:t>Slovenije.</a:t>
            </a:r>
            <a:endParaRPr lang="sl-SI" sz="2000" dirty="0"/>
          </a:p>
          <a:p>
            <a:r>
              <a:rPr lang="sl-SI" sz="2000" dirty="0"/>
              <a:t>Izpopolnjevanje novinarskega prostora, objavljanje nepomembnih </a:t>
            </a:r>
            <a:r>
              <a:rPr lang="sl-SI" sz="2000" dirty="0" smtClean="0"/>
              <a:t>informacij.</a:t>
            </a:r>
          </a:p>
          <a:p>
            <a:r>
              <a:rPr lang="sl-SI" sz="2000" dirty="0" smtClean="0"/>
              <a:t>Vir: </a:t>
            </a:r>
            <a:r>
              <a:rPr lang="sl-SI" sz="2000" dirty="0" smtClean="0">
                <a:hlinkClick r:id="rId2"/>
              </a:rPr>
              <a:t>Žurnal24</a:t>
            </a:r>
            <a:r>
              <a:rPr lang="sl-SI" sz="2000" dirty="0" smtClean="0"/>
              <a:t>.</a:t>
            </a:r>
            <a:endParaRPr lang="sl-SI" sz="2000" dirty="0"/>
          </a:p>
          <a:p>
            <a:endParaRPr lang="sl-SI" sz="2000" dirty="0"/>
          </a:p>
        </p:txBody>
      </p:sp>
    </p:spTree>
    <p:extLst>
      <p:ext uri="{BB962C8B-B14F-4D97-AF65-F5344CB8AC3E}">
        <p14:creationId xmlns:p14="http://schemas.microsoft.com/office/powerpoint/2010/main" val="2127494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91" y="0"/>
            <a:ext cx="7786953" cy="6858000"/>
          </a:xfrm>
          <a:prstGeom prst="rect">
            <a:avLst/>
          </a:prstGeom>
        </p:spPr>
      </p:pic>
    </p:spTree>
    <p:extLst>
      <p:ext uri="{BB962C8B-B14F-4D97-AF65-F5344CB8AC3E}">
        <p14:creationId xmlns:p14="http://schemas.microsoft.com/office/powerpoint/2010/main" val="3246012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Gladko">
  <a:themeElements>
    <a:clrScheme name="Gladk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Gladk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adk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228</TotalTime>
  <Words>898</Words>
  <Application>Microsoft Office PowerPoint</Application>
  <PresentationFormat>Custom</PresentationFormat>
  <Paragraphs>68</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Gladko</vt:lpstr>
      <vt:lpstr>Kršitve novinarskega kodeksa in moralno sporni članki</vt:lpstr>
      <vt:lpstr>PowerPoint Presentation</vt:lpstr>
      <vt:lpstr>PowerPoint Presentation</vt:lpstr>
      <vt:lpstr>Fotografije brez virov</vt:lpstr>
      <vt:lpstr>PowerPoint Presentation</vt:lpstr>
      <vt:lpstr>Kršitev novinarskega kodeksa</vt:lpstr>
      <vt:lpstr>PowerPoint Presentation</vt:lpstr>
      <vt:lpstr>Novice za polnjenje prostora</vt:lpstr>
      <vt:lpstr>PowerPoint Presentation</vt:lpstr>
      <vt:lpstr>PowerPoint Presentation</vt:lpstr>
      <vt:lpstr>PowerPoint Presentation</vt:lpstr>
      <vt:lpstr>PowerPoint Presentation</vt:lpstr>
      <vt:lpstr>Naslov zavaja</vt:lpstr>
      <vt:lpstr>PowerPoint Presentation</vt:lpstr>
      <vt:lpstr>PowerPoint Presentation</vt:lpstr>
      <vt:lpstr>PowerPoint Presentation</vt:lpstr>
      <vt:lpstr>PowerPoint Presentation</vt:lpstr>
      <vt:lpstr>Prikrito oglaševanje</vt:lpstr>
      <vt:lpstr>PowerPoint Presentation</vt:lpstr>
      <vt:lpstr>PowerPoint Presentation</vt:lpstr>
      <vt:lpstr>Kršitev kodeksa - stereotipi</vt:lpstr>
      <vt:lpstr>PowerPoint Presentation</vt:lpstr>
      <vt:lpstr>PowerPoint Presentation</vt:lpstr>
      <vt:lpstr>PowerPoint Presentation</vt:lpstr>
      <vt:lpstr>Navajanje osebnih imen žrtev, tudi mladoletnih</vt:lpstr>
      <vt:lpstr>PowerPoint Presentation</vt:lpstr>
      <vt:lpstr>Komentar</vt:lpstr>
      <vt:lpstr>PowerPoint Presentation</vt:lpstr>
      <vt:lpstr>PowerPoint Presentation</vt:lpstr>
      <vt:lpstr>Mediji o medijih</vt:lpstr>
      <vt:lpstr>PowerPoint Presentation</vt:lpstr>
      <vt:lpstr>PowerPoint Presentation</vt:lpstr>
      <vt:lpstr>Razsodba</vt:lpstr>
      <vt:lpstr>Pritožba</vt:lpstr>
      <vt:lpstr>Odgovor</vt:lpstr>
      <vt:lpstr>Razsodba</vt:lpstr>
      <vt:lpstr>Hvala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Kršitve kodeksa in etično sporni članki</dc:title>
  <dc:creator>Lina Dvoršak</dc:creator>
  <cp:lastModifiedBy>Jaka</cp:lastModifiedBy>
  <cp:revision>25</cp:revision>
  <dcterms:created xsi:type="dcterms:W3CDTF">2015-04-15T17:41:37Z</dcterms:created>
  <dcterms:modified xsi:type="dcterms:W3CDTF">2015-06-26T07:32:53Z</dcterms:modified>
</cp:coreProperties>
</file>