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notesMasterIdLst>
    <p:notesMasterId r:id="rId24"/>
  </p:notesMasterIdLst>
  <p:sldIdLst>
    <p:sldId id="256" r:id="rId2"/>
    <p:sldId id="259" r:id="rId3"/>
    <p:sldId id="257" r:id="rId4"/>
    <p:sldId id="272" r:id="rId5"/>
    <p:sldId id="279" r:id="rId6"/>
    <p:sldId id="261" r:id="rId7"/>
    <p:sldId id="274" r:id="rId8"/>
    <p:sldId id="262" r:id="rId9"/>
    <p:sldId id="264" r:id="rId10"/>
    <p:sldId id="265" r:id="rId11"/>
    <p:sldId id="276" r:id="rId12"/>
    <p:sldId id="266" r:id="rId13"/>
    <p:sldId id="273" r:id="rId14"/>
    <p:sldId id="263" r:id="rId15"/>
    <p:sldId id="277" r:id="rId16"/>
    <p:sldId id="267" r:id="rId17"/>
    <p:sldId id="271" r:id="rId18"/>
    <p:sldId id="268" r:id="rId19"/>
    <p:sldId id="270" r:id="rId20"/>
    <p:sldId id="269" r:id="rId21"/>
    <p:sldId id="280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79626" autoAdjust="0"/>
  </p:normalViewPr>
  <p:slideViewPr>
    <p:cSldViewPr snapToGrid="0">
      <p:cViewPr varScale="1">
        <p:scale>
          <a:sx n="59" d="100"/>
          <a:sy n="59" d="100"/>
        </p:scale>
        <p:origin x="-108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13B88-37F9-4F2B-96EC-031659207BF3}" type="datetimeFigureOut">
              <a:rPr lang="sl-SI" smtClean="0"/>
              <a:t>25.6.2015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BE10F-574C-44A1-B370-98630146F2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091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Benjamin se je rodil leta 1892, v Berlinu, umrl pa 1940. Bil je nemški filozof,</a:t>
            </a:r>
            <a:r>
              <a:rPr lang="sl-SI" baseline="0" dirty="0" smtClean="0"/>
              <a:t> kulturni kritik in prevajalec. Doprinesel je k teoriji estetike in zahodnemu marksizmu. Deloval je v 10 letih pred 2. svetovno vojno. Veliko prepoznavnost mu je prinesel esej „</a:t>
            </a:r>
            <a:r>
              <a:rPr lang="sl-SI" baseline="0" dirty="0" err="1" smtClean="0"/>
              <a:t>Goethe‘s</a:t>
            </a:r>
            <a:r>
              <a:rPr lang="sl-SI" baseline="0" dirty="0" smtClean="0"/>
              <a:t> </a:t>
            </a:r>
            <a:r>
              <a:rPr lang="sl-SI" baseline="0" dirty="0" err="1" smtClean="0"/>
              <a:t>Elective</a:t>
            </a:r>
            <a:r>
              <a:rPr lang="sl-SI" baseline="0" dirty="0" smtClean="0"/>
              <a:t> </a:t>
            </a:r>
            <a:r>
              <a:rPr lang="sl-SI" baseline="0" dirty="0" err="1" smtClean="0"/>
              <a:t>Affinities</a:t>
            </a:r>
            <a:r>
              <a:rPr lang="sl-SI" baseline="0" dirty="0" smtClean="0"/>
              <a:t>“, ki ga je izdal leta 1924. Med vojno je zbežal v Francijo in svoj obstoj skrival. Leta 1940 je med begom pred nacisti, v mestu </a:t>
            </a:r>
            <a:r>
              <a:rPr lang="sl-SI" baseline="0" dirty="0" err="1" smtClean="0"/>
              <a:t>Portbou</a:t>
            </a:r>
            <a:r>
              <a:rPr lang="sl-SI" baseline="0" dirty="0" smtClean="0"/>
              <a:t>, storil samomor.</a:t>
            </a: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BE10F-574C-44A1-B370-98630146F2ED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9959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Besedilo se prične</a:t>
            </a:r>
            <a:r>
              <a:rPr lang="sl-SI" baseline="0" dirty="0" smtClean="0"/>
              <a:t> z citatom Paula Valery-ja, francoskega pesnika, esejista in filozofa. Svoja literarna dela je okoli leta 1917 objavljal v časopisni agenciji </a:t>
            </a:r>
            <a:r>
              <a:rPr lang="sl-SI" baseline="0" dirty="0" err="1" smtClean="0"/>
              <a:t>Havas</a:t>
            </a:r>
            <a:r>
              <a:rPr lang="sl-SI" baseline="0" dirty="0" smtClean="0"/>
              <a:t> (danes ena največjih komunikacijskih podjetij na svetu) in s tem zaslovel.</a:t>
            </a:r>
            <a:endParaRPr lang="sl-SI" dirty="0" smtClean="0"/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BE10F-574C-44A1-B370-98630146F2ED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4748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Prvi</a:t>
            </a:r>
            <a:r>
              <a:rPr lang="sl-SI" baseline="0" dirty="0" smtClean="0"/>
              <a:t> stavek besedila/uvoda omenja </a:t>
            </a:r>
            <a:r>
              <a:rPr lang="sl-SI" baseline="0" dirty="0" err="1" smtClean="0"/>
              <a:t>Markxa</a:t>
            </a:r>
            <a:r>
              <a:rPr lang="sl-SI" baseline="0" dirty="0" smtClean="0"/>
              <a:t>, zato sem najprej želela povedati nekaj o marksizmu – Umetnost in mediji. Marksizem je dobil ime po Karlu Marxu. On je bil filozof, teoretik in novinar. Skupaj z </a:t>
            </a:r>
            <a:r>
              <a:rPr lang="sl-SI" baseline="0" dirty="0" err="1" smtClean="0"/>
              <a:t>Friderichom</a:t>
            </a:r>
            <a:r>
              <a:rPr lang="sl-SI" baseline="0" dirty="0" smtClean="0"/>
              <a:t> Engelsom sta vzpostavila teorijo marksizma. Marksizem je smer v filozofiji, ki izvira iz njunega mišljenja. Razvil se je konec 19. stoletja, je smer v filozofiji. </a:t>
            </a:r>
            <a:br>
              <a:rPr lang="sl-SI" baseline="0" dirty="0" smtClean="0"/>
            </a:br>
            <a:r>
              <a:rPr lang="sl-SI" baseline="0" dirty="0" smtClean="0"/>
              <a:t>Cilj/vrednota m. je človeška enakopravnost, družbena ureditev (ne izkorišča delavcev). Marksizem je nastal kot posledica nestrinjanja s takratno ureditvijo.</a:t>
            </a:r>
          </a:p>
          <a:p>
            <a:r>
              <a:rPr lang="sl-SI" baseline="0" dirty="0" smtClean="0"/>
              <a:t>Marksizem je teoretično delo, komunizem pa družbena ureditev.</a:t>
            </a:r>
            <a:br>
              <a:rPr lang="sl-SI" baseline="0" dirty="0" smtClean="0"/>
            </a:br>
            <a:r>
              <a:rPr lang="sl-SI" b="1" baseline="0" dirty="0" smtClean="0"/>
              <a:t>Zahodni</a:t>
            </a:r>
            <a:r>
              <a:rPr lang="sl-SI" baseline="0" dirty="0" smtClean="0"/>
              <a:t> – nasprotje filozofiji Sovjetske Unije (leninizem). + </a:t>
            </a:r>
            <a:r>
              <a:rPr lang="sl-SI" baseline="0" dirty="0" err="1" smtClean="0"/>
              <a:t>predtavniki</a:t>
            </a: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BE10F-574C-44A1-B370-98630146F2ED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0873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l-SI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Marks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analiziral kapitalistični proizvodni način. Raziskave je uravnal tako, da so dobile prognostični vrednost/napovedovale. Prikazal kot napoved prihodnosti – večje izkoriščanje delavcev, nastanek razmer, ki bodo to odpravile. </a:t>
            </a:r>
            <a:b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Revolucija je prinesla spremenjene proizvodne odnose na vseh področjih. Napoveduje </a:t>
            </a:r>
            <a:r>
              <a:rPr lang="sl-SI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proletariarsko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umetnost(cenejša, praktična umetnost, služi ljudem…) – proletariat (en izmed dveh takratnih družbenih slojev, delavski razred), prevzem oblasti in brezrazredno družbo.</a:t>
            </a:r>
          </a:p>
          <a:p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Takratni sistem zavrača tradicionalne pojme, kot sta ustvarjalnost  in genialnost, saj sta težko preverljiva.</a:t>
            </a:r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BE10F-574C-44A1-B370-98630146F2ED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73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26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0599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5817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73083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06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37790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3622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1640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6/25/2015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30867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3260478"/>
      </p:ext>
    </p:extLst>
  </p:cSld>
  <p:clrMapOvr>
    <a:masterClrMapping/>
  </p:clrMapOvr>
  <p:transition spd="slow">
    <p:wip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350648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6743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wip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5400" dirty="0" smtClean="0"/>
              <a:t>Umetnina v času, ko jo je mogoče tehnično reproducirati</a:t>
            </a:r>
            <a:endParaRPr lang="sl-SI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1800" dirty="0" smtClean="0"/>
              <a:t>Walter Benjamin</a:t>
            </a: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41709197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Kulturna in razstavna vrednost</a:t>
            </a:r>
            <a:endParaRPr lang="sl-SI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200" dirty="0"/>
              <a:t>Dva poudarka pri sprejemanju umetnin: KULTNA in  RAZSTAVNA vrednost,</a:t>
            </a:r>
          </a:p>
          <a:p>
            <a:r>
              <a:rPr lang="sl-SI" sz="2200" dirty="0" smtClean="0"/>
              <a:t>kultni </a:t>
            </a:r>
            <a:r>
              <a:rPr lang="sl-SI" sz="2200" dirty="0"/>
              <a:t>predmeti: Umetniška proizvodnja, obstoj &gt; vidnost (los na zidovih),</a:t>
            </a:r>
          </a:p>
          <a:p>
            <a:r>
              <a:rPr lang="sl-SI" sz="2200" dirty="0" smtClean="0"/>
              <a:t>kult </a:t>
            </a:r>
            <a:r>
              <a:rPr lang="sl-SI" sz="2200" dirty="0"/>
              <a:t>skuša skriti umetnost (kipi v cerkvah itd.),</a:t>
            </a:r>
          </a:p>
          <a:p>
            <a:r>
              <a:rPr lang="sl-SI" sz="2200" dirty="0" smtClean="0"/>
              <a:t>pomembna </a:t>
            </a:r>
            <a:r>
              <a:rPr lang="sl-SI" sz="2200" dirty="0"/>
              <a:t>tudi </a:t>
            </a:r>
            <a:r>
              <a:rPr lang="sl-SI" sz="2200" dirty="0" err="1"/>
              <a:t>razstavnost</a:t>
            </a:r>
            <a:r>
              <a:rPr lang="sl-SI" sz="2200" dirty="0"/>
              <a:t> ( slike </a:t>
            </a:r>
            <a:r>
              <a:rPr lang="sl-SI" sz="2200" dirty="0" err="1"/>
              <a:t>vs</a:t>
            </a:r>
            <a:r>
              <a:rPr lang="sl-SI" sz="2200" dirty="0"/>
              <a:t>. mozaiki, freske),</a:t>
            </a:r>
          </a:p>
          <a:p>
            <a:r>
              <a:rPr lang="sl-SI" sz="2200" dirty="0" smtClean="0"/>
              <a:t>reprodukcija </a:t>
            </a:r>
            <a:r>
              <a:rPr lang="sl-SI" sz="2200" dirty="0"/>
              <a:t>poveča </a:t>
            </a:r>
            <a:r>
              <a:rPr lang="sl-SI" sz="2200" dirty="0" err="1"/>
              <a:t>razstavnost</a:t>
            </a:r>
            <a:r>
              <a:rPr lang="sl-SI" sz="2200" dirty="0"/>
              <a:t>,</a:t>
            </a:r>
          </a:p>
          <a:p>
            <a:r>
              <a:rPr lang="sl-SI" sz="2200" dirty="0" smtClean="0"/>
              <a:t>kultni </a:t>
            </a:r>
            <a:r>
              <a:rPr lang="sl-SI" sz="2200" dirty="0"/>
              <a:t>in magični instrumenti so postali šele kasneje </a:t>
            </a:r>
            <a:r>
              <a:rPr lang="sl-SI" sz="2200" dirty="0" smtClean="0"/>
              <a:t>umetnine</a:t>
            </a:r>
            <a:r>
              <a:rPr lang="sl-SI" sz="2200" dirty="0"/>
              <a:t>.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0446969" y="603504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Ana Ambrož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463035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Fotografija in umetnost</a:t>
            </a:r>
            <a:endParaRPr lang="sl-SI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sz="2400" dirty="0"/>
              <a:t>Fotografija: Razstavna vrednost nad kultno,</a:t>
            </a:r>
          </a:p>
          <a:p>
            <a:pPr lvl="0"/>
            <a:r>
              <a:rPr lang="sl-SI" sz="2400" dirty="0"/>
              <a:t>portret obuja spomine na daljne in umrle,</a:t>
            </a:r>
          </a:p>
          <a:p>
            <a:pPr lvl="0"/>
            <a:r>
              <a:rPr lang="sl-SI" sz="2400" dirty="0"/>
              <a:t>obraz daje avro otožnosti in lepote,</a:t>
            </a:r>
          </a:p>
          <a:p>
            <a:pPr lvl="0"/>
            <a:r>
              <a:rPr lang="sl-SI" sz="2400" dirty="0"/>
              <a:t>človek se umika iz fotografije (</a:t>
            </a:r>
            <a:r>
              <a:rPr lang="sl-SI" sz="2400" dirty="0" err="1"/>
              <a:t>selfie</a:t>
            </a:r>
            <a:r>
              <a:rPr lang="sl-SI" sz="2400" dirty="0"/>
              <a:t>?), </a:t>
            </a:r>
          </a:p>
          <a:p>
            <a:pPr lvl="0"/>
            <a:r>
              <a:rPr lang="sl-SI" sz="2400" dirty="0" err="1"/>
              <a:t>Atget</a:t>
            </a:r>
            <a:r>
              <a:rPr lang="sl-SI" sz="2400" dirty="0"/>
              <a:t> (fotografiranje pariških ulic),</a:t>
            </a:r>
          </a:p>
          <a:p>
            <a:pPr lvl="0"/>
            <a:r>
              <a:rPr lang="sl-SI" sz="2400" dirty="0"/>
              <a:t>ilustriran časopis in film.</a:t>
            </a:r>
          </a:p>
          <a:p>
            <a:endParaRPr lang="sl-SI" sz="2200" dirty="0"/>
          </a:p>
        </p:txBody>
      </p:sp>
    </p:spTree>
    <p:extLst>
      <p:ext uri="{BB962C8B-B14F-4D97-AF65-F5344CB8AC3E}">
        <p14:creationId xmlns:p14="http://schemas.microsoft.com/office/powerpoint/2010/main" val="40122942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Razvoj filma</a:t>
            </a:r>
            <a:endParaRPr lang="sl-SI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200" dirty="0"/>
              <a:t>Avtorji so v tistem času iskali pomen filma v sakralnem in nadnaravnem. </a:t>
            </a:r>
          </a:p>
          <a:p>
            <a:r>
              <a:rPr lang="sl-SI" sz="2200" dirty="0"/>
              <a:t>Gance: primerja film s </a:t>
            </a:r>
            <a:r>
              <a:rPr lang="sl-SI" sz="2200" dirty="0" smtClean="0"/>
              <a:t>hieroglifi.</a:t>
            </a:r>
            <a:endParaRPr lang="sl-SI" sz="2200" dirty="0"/>
          </a:p>
          <a:p>
            <a:r>
              <a:rPr lang="sl-SI" sz="2200" dirty="0"/>
              <a:t>Werfel: film je sterilna kopija zunanjega </a:t>
            </a:r>
            <a:r>
              <a:rPr lang="sl-SI" sz="2200" dirty="0" smtClean="0"/>
              <a:t>sveta.</a:t>
            </a:r>
            <a:endParaRPr lang="sl-SI" sz="22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0492527" y="6035040"/>
            <a:ext cx="1265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Ana Tomšič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1281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200" dirty="0"/>
              <a:t>Gledališki igralec prikaže umetniško stvaritev s svojo osebnostjo, ki je narobe predstavljena občinstvu s kamero. </a:t>
            </a:r>
          </a:p>
          <a:p>
            <a:endParaRPr lang="sl-SI" dirty="0"/>
          </a:p>
        </p:txBody>
      </p:sp>
      <p:sp>
        <p:nvSpPr>
          <p:cNvPr id="4" name="TextBox 5"/>
          <p:cNvSpPr txBox="1"/>
          <p:nvPr/>
        </p:nvSpPr>
        <p:spPr>
          <a:xfrm>
            <a:off x="1623040" y="406908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/>
              <a:t>Spreminjanje zaporedja dogodkov (montiran film)</a:t>
            </a:r>
            <a:endParaRPr lang="sl-SI" dirty="0"/>
          </a:p>
        </p:txBody>
      </p:sp>
      <p:sp>
        <p:nvSpPr>
          <p:cNvPr id="5" name="TextBox 5"/>
          <p:cNvSpPr txBox="1"/>
          <p:nvPr/>
        </p:nvSpPr>
        <p:spPr>
          <a:xfrm>
            <a:off x="5654040" y="400560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/>
              <a:t>Izgubi se osebni stik med igralcem in občinstvom </a:t>
            </a:r>
          </a:p>
        </p:txBody>
      </p:sp>
      <p:cxnSp>
        <p:nvCxnSpPr>
          <p:cNvPr id="7" name="Raven puščični povezovalnik 6"/>
          <p:cNvCxnSpPr/>
          <p:nvPr/>
        </p:nvCxnSpPr>
        <p:spPr>
          <a:xfrm flipH="1">
            <a:off x="3672840" y="2941320"/>
            <a:ext cx="70104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aven puščični povezovalnik 7"/>
          <p:cNvCxnSpPr/>
          <p:nvPr/>
        </p:nvCxnSpPr>
        <p:spPr>
          <a:xfrm>
            <a:off x="5063490" y="2941320"/>
            <a:ext cx="67818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3058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Vloga filmskega igralca v filmski industriji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200" dirty="0" smtClean="0"/>
              <a:t>Pri </a:t>
            </a:r>
            <a:r>
              <a:rPr lang="sl-SI" sz="2200" dirty="0"/>
              <a:t>filmu gre manj za to, da bi igralec prikazal občinstvu koga drugega, ampak bolj za to, da prikaže samega sebe </a:t>
            </a:r>
            <a:r>
              <a:rPr lang="sl-SI" sz="2200" dirty="0" smtClean="0"/>
              <a:t>aparaturi.</a:t>
            </a:r>
          </a:p>
          <a:p>
            <a:r>
              <a:rPr lang="sl-SI" sz="2200" dirty="0" smtClean="0"/>
              <a:t>Filmski </a:t>
            </a:r>
            <a:r>
              <a:rPr lang="sl-SI" sz="2200" dirty="0"/>
              <a:t>igralci počutijo kot v izgnanstvu, izgnani ne le z odra ampak tudi svoje </a:t>
            </a:r>
            <a:r>
              <a:rPr lang="sl-SI" sz="2200" dirty="0" smtClean="0"/>
              <a:t>osebnosti.</a:t>
            </a:r>
          </a:p>
          <a:p>
            <a:r>
              <a:rPr lang="sl-SI" sz="2200" dirty="0" smtClean="0"/>
              <a:t>Film </a:t>
            </a:r>
            <a:r>
              <a:rPr lang="sl-SI" sz="2200" dirty="0"/>
              <a:t>je povzročil to, da se človek - igralec znajde v položaju, ko mora delovati z vso svojo osebnostjo, odreči pa se mora svoji </a:t>
            </a:r>
            <a:r>
              <a:rPr lang="sl-SI" sz="2200" dirty="0" smtClean="0"/>
              <a:t>avri.</a:t>
            </a:r>
            <a:endParaRPr lang="sl-SI" sz="2200" dirty="0"/>
          </a:p>
          <a:p>
            <a:r>
              <a:rPr lang="sl-SI" sz="2200" dirty="0" smtClean="0"/>
              <a:t>Stvaritev </a:t>
            </a:r>
            <a:r>
              <a:rPr lang="sl-SI" sz="2200" dirty="0"/>
              <a:t>filmskega igralca ni </a:t>
            </a:r>
            <a:r>
              <a:rPr lang="sl-SI" sz="2200" dirty="0" smtClean="0"/>
              <a:t>enotna.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11125200" y="6063006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Žana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530360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Vsak lahko postane </a:t>
            </a:r>
            <a:r>
              <a:rPr lang="sl-SI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„filmski igralec“</a:t>
            </a:r>
            <a:endParaRPr lang="sl-SI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200" dirty="0"/>
              <a:t>Čar osebnosti obstaja le še v blagovni naravi zvezdništva, ki pa ga podpira filmski kapital.</a:t>
            </a:r>
          </a:p>
          <a:p>
            <a:r>
              <a:rPr lang="sl-SI" sz="2200" dirty="0"/>
              <a:t>Večina filmov ne spodbuja kritike družbenih razmer.</a:t>
            </a:r>
          </a:p>
          <a:p>
            <a:r>
              <a:rPr lang="sl-SI" sz="2200" dirty="0"/>
              <a:t>Vsak človek lahko zahteva, da ga posnamejo</a:t>
            </a:r>
            <a:r>
              <a:rPr lang="sl-SI" sz="2200" dirty="0" smtClean="0"/>
              <a:t>.</a:t>
            </a:r>
            <a:endParaRPr lang="sl-SI" sz="2200" dirty="0"/>
          </a:p>
        </p:txBody>
      </p:sp>
    </p:spTree>
    <p:extLst>
      <p:ext uri="{BB962C8B-B14F-4D97-AF65-F5344CB8AC3E}">
        <p14:creationId xmlns:p14="http://schemas.microsoft.com/office/powerpoint/2010/main" val="41611835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Snemalec kot surovež in kdaj je umetnost postala množična?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6800" y="2103120"/>
            <a:ext cx="10320528" cy="3931920"/>
          </a:xfrm>
        </p:spPr>
        <p:txBody>
          <a:bodyPr>
            <a:normAutofit/>
          </a:bodyPr>
          <a:lstStyle/>
          <a:p>
            <a:r>
              <a:rPr lang="sl-SI" sz="2200" dirty="0"/>
              <a:t>Podobnosti med sceno na gledališkem odru in v filmskem ateljeju so nepomembne ker za gledalca ni več stališča, v katero ne bi bilo zajeto še vse okoli igralca; kamere, </a:t>
            </a:r>
            <a:r>
              <a:rPr lang="sl-SI" sz="2200" dirty="0" smtClean="0"/>
              <a:t>asistenti… .</a:t>
            </a:r>
            <a:endParaRPr lang="sl-SI" sz="2200" dirty="0"/>
          </a:p>
          <a:p>
            <a:r>
              <a:rPr lang="sl-SI" sz="2200" dirty="0"/>
              <a:t>Na gledališkem odru je vse realno, gledalec ve, da ni </a:t>
            </a:r>
            <a:r>
              <a:rPr lang="sl-SI" sz="2200" dirty="0" smtClean="0"/>
              <a:t>iluzorno.</a:t>
            </a:r>
            <a:endParaRPr lang="sl-SI" sz="2200" dirty="0"/>
          </a:p>
          <a:p>
            <a:r>
              <a:rPr lang="sl-SI" sz="2200" dirty="0"/>
              <a:t>To, kar nam film prikazuje, je produkt montaže in je lahko iluzorno – optične </a:t>
            </a:r>
            <a:r>
              <a:rPr lang="sl-SI" sz="2200" dirty="0" smtClean="0"/>
              <a:t>prevare.</a:t>
            </a:r>
            <a:endParaRPr lang="sl-SI" sz="2200" dirty="0"/>
          </a:p>
          <a:p>
            <a:r>
              <a:rPr lang="sl-SI" sz="2200" dirty="0"/>
              <a:t>Snemalec : slikar – kirurg : </a:t>
            </a:r>
            <a:r>
              <a:rPr lang="sl-SI" sz="2200" dirty="0" smtClean="0"/>
              <a:t>vrač.</a:t>
            </a:r>
            <a:endParaRPr lang="sl-SI" sz="2200" dirty="0"/>
          </a:p>
          <a:p>
            <a:r>
              <a:rPr lang="sl-SI" sz="2200" dirty="0"/>
              <a:t>Snemalec grobo posega v realnost s snemanjem s kamero, slikar se </a:t>
            </a:r>
            <a:r>
              <a:rPr lang="sl-SI" sz="2200" dirty="0" smtClean="0"/>
              <a:t>distancira </a:t>
            </a:r>
            <a:r>
              <a:rPr lang="sl-SI" sz="2200" dirty="0"/>
              <a:t>in tako </a:t>
            </a:r>
            <a:r>
              <a:rPr lang="sl-SI" sz="2200" dirty="0" smtClean="0"/>
              <a:t>slika.</a:t>
            </a:r>
            <a:endParaRPr lang="sl-SI" sz="2200" dirty="0"/>
          </a:p>
          <a:p>
            <a:r>
              <a:rPr lang="sl-SI" sz="2200" dirty="0"/>
              <a:t>Snemalčeva </a:t>
            </a:r>
            <a:r>
              <a:rPr lang="sl-SI" sz="2200" b="1" dirty="0" smtClean="0"/>
              <a:t>drznost.</a:t>
            </a:r>
            <a:endParaRPr lang="sl-SI" sz="2200" b="1" dirty="0"/>
          </a:p>
          <a:p>
            <a:r>
              <a:rPr lang="sl-SI" sz="2200" dirty="0"/>
              <a:t>“Filmsko prikazovanje resničnosti […] neprimerno pomembnejše</a:t>
            </a:r>
            <a:r>
              <a:rPr lang="sl-SI" sz="2200" dirty="0" smtClean="0"/>
              <a:t>,”.</a:t>
            </a:r>
            <a:endParaRPr lang="sl-SI" sz="2200" dirty="0"/>
          </a:p>
          <a:p>
            <a:r>
              <a:rPr lang="sl-SI" sz="2200" dirty="0"/>
              <a:t>Intenzivneje prodira v </a:t>
            </a:r>
            <a:r>
              <a:rPr lang="sl-SI" sz="2200" dirty="0" smtClean="0"/>
              <a:t>resničnost.</a:t>
            </a:r>
            <a:endParaRPr lang="sl-SI" sz="2200" dirty="0"/>
          </a:p>
          <a:p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0573606" y="6079482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Anamarija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071357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484098"/>
            <a:ext cx="10058400" cy="1371600"/>
          </a:xfrm>
        </p:spPr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6800" y="1725168"/>
            <a:ext cx="10058400" cy="3931920"/>
          </a:xfrm>
        </p:spPr>
        <p:txBody>
          <a:bodyPr>
            <a:noAutofit/>
          </a:bodyPr>
          <a:lstStyle/>
          <a:p>
            <a:r>
              <a:rPr lang="sl-SI" sz="2200" dirty="0"/>
              <a:t>Spremenjen odnos množic do umetnin zaradi tehnične </a:t>
            </a:r>
            <a:r>
              <a:rPr lang="sl-SI" sz="2200" dirty="0" err="1" smtClean="0"/>
              <a:t>reproduktibilnosti</a:t>
            </a:r>
            <a:r>
              <a:rPr lang="sl-SI" sz="2200" dirty="0" smtClean="0"/>
              <a:t>.</a:t>
            </a:r>
            <a:endParaRPr lang="sl-SI" sz="2200" dirty="0"/>
          </a:p>
          <a:p>
            <a:r>
              <a:rPr lang="sl-SI" sz="2200" dirty="0"/>
              <a:t>Iz nazadnjaškega v </a:t>
            </a:r>
            <a:r>
              <a:rPr lang="sl-SI" sz="2200" dirty="0" smtClean="0"/>
              <a:t>naprednega.</a:t>
            </a:r>
            <a:endParaRPr lang="sl-SI" sz="2200" dirty="0"/>
          </a:p>
          <a:p>
            <a:r>
              <a:rPr lang="sl-SI" sz="2200" dirty="0"/>
              <a:t>Napredni odnos = zadovoljstvo ob gledanju in doživljanju (Chaplin</a:t>
            </a:r>
            <a:r>
              <a:rPr lang="sl-SI" sz="2200" dirty="0" smtClean="0"/>
              <a:t>).</a:t>
            </a:r>
            <a:endParaRPr lang="sl-SI" sz="2200" dirty="0"/>
          </a:p>
          <a:p>
            <a:r>
              <a:rPr lang="sl-SI" sz="2200" dirty="0"/>
              <a:t>Čim bolj pada družbeni pomen umetnosti, tem bolj vzbujena zabava med </a:t>
            </a:r>
            <a:r>
              <a:rPr lang="sl-SI" sz="2200" dirty="0" smtClean="0"/>
              <a:t>gledalci.</a:t>
            </a:r>
            <a:endParaRPr lang="sl-SI" sz="2200" dirty="0"/>
          </a:p>
          <a:p>
            <a:r>
              <a:rPr lang="sl-SI" sz="2200" dirty="0"/>
              <a:t>Skupinski ogledi slik so postopoma začeli umetnost usmerjati k množicam (slikarstvo se proti svoji naravi srečuje z množicami</a:t>
            </a:r>
            <a:r>
              <a:rPr lang="sl-SI" sz="2200" dirty="0" smtClean="0"/>
              <a:t>).</a:t>
            </a:r>
            <a:endParaRPr lang="sl-SI" sz="2200" dirty="0"/>
          </a:p>
          <a:p>
            <a:r>
              <a:rPr lang="sl-SI" sz="2200" dirty="0"/>
              <a:t>Slik si pred 19.st. ni mogel ogledati vsak (hierarhija, srednjeveške cerkve, samostani, knežji dvori</a:t>
            </a:r>
            <a:r>
              <a:rPr lang="sl-SI" sz="2200" dirty="0" smtClean="0"/>
              <a:t>).</a:t>
            </a:r>
            <a:endParaRPr lang="sl-SI" sz="2200" dirty="0"/>
          </a:p>
          <a:p>
            <a:r>
              <a:rPr lang="sl-SI" sz="2200" dirty="0"/>
              <a:t>“V konvencionalnem uživamo brez kritike, resnično novo pa nejevoljno kritiziramo</a:t>
            </a:r>
            <a:r>
              <a:rPr lang="sl-SI" sz="2200" dirty="0" smtClean="0"/>
              <a:t>.”.</a:t>
            </a:r>
            <a:endParaRPr lang="sl-SI" sz="2200" dirty="0"/>
          </a:p>
          <a:p>
            <a:r>
              <a:rPr lang="sl-SI" sz="2200" dirty="0"/>
              <a:t>Kino – reakcije posameznikov določa njihova neposredna navzočnost, značilna pa je tudi samokontrola med samim nastajanjem </a:t>
            </a:r>
            <a:r>
              <a:rPr lang="sl-SI" sz="2200" dirty="0" smtClean="0"/>
              <a:t>reakcij.</a:t>
            </a:r>
            <a:endParaRPr lang="sl-SI" sz="2200" dirty="0"/>
          </a:p>
        </p:txBody>
      </p:sp>
    </p:spTree>
    <p:extLst>
      <p:ext uri="{BB962C8B-B14F-4D97-AF65-F5344CB8AC3E}">
        <p14:creationId xmlns:p14="http://schemas.microsoft.com/office/powerpoint/2010/main" val="29841829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200" dirty="0"/>
              <a:t>Film je omogočil:</a:t>
            </a:r>
          </a:p>
          <a:p>
            <a:pPr lvl="1"/>
            <a:r>
              <a:rPr lang="sl-SI" sz="2200" dirty="0"/>
              <a:t>širše prikaze scen,</a:t>
            </a:r>
          </a:p>
          <a:p>
            <a:pPr lvl="1"/>
            <a:r>
              <a:rPr lang="sl-SI" sz="2200" dirty="0"/>
              <a:t>več možnosti za postavitev,</a:t>
            </a:r>
          </a:p>
          <a:p>
            <a:pPr lvl="1"/>
            <a:r>
              <a:rPr lang="sl-SI" sz="2200" dirty="0"/>
              <a:t>svobodo pri sprotnih popravkih.</a:t>
            </a:r>
          </a:p>
          <a:p>
            <a:pPr marL="0" indent="0">
              <a:buNone/>
            </a:pPr>
            <a:endParaRPr lang="sl-SI" sz="2200" dirty="0"/>
          </a:p>
          <a:p>
            <a:r>
              <a:rPr lang="sl-SI" sz="2200" dirty="0"/>
              <a:t>Združili sta se:</a:t>
            </a:r>
          </a:p>
          <a:p>
            <a:pPr lvl="1"/>
            <a:r>
              <a:rPr lang="sl-SI" sz="2200" dirty="0"/>
              <a:t>umetnost (gledališče, slikarstvo),</a:t>
            </a:r>
          </a:p>
          <a:p>
            <a:pPr lvl="1"/>
            <a:r>
              <a:rPr lang="sl-SI" sz="2200" dirty="0"/>
              <a:t>znanost (razvoj tehnologije za zajemanje slik</a:t>
            </a:r>
            <a:r>
              <a:rPr lang="sl-SI" sz="2200" dirty="0" smtClean="0"/>
              <a:t>).</a:t>
            </a:r>
            <a:endParaRPr lang="sl-SI" sz="22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1125200" y="603504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Luka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927496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Dadaizem</a:t>
            </a:r>
            <a:endParaRPr lang="sl-SI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200" dirty="0" smtClean="0"/>
              <a:t>Umetniško </a:t>
            </a:r>
            <a:r>
              <a:rPr lang="sl-SI" sz="2200" dirty="0"/>
              <a:t>gibanje, 1916, osredotoča se na glasovno </a:t>
            </a:r>
            <a:r>
              <a:rPr lang="sl-SI" sz="2200" dirty="0" smtClean="0"/>
              <a:t>poezijo</a:t>
            </a:r>
            <a:r>
              <a:rPr lang="sl-SI" sz="2200" dirty="0"/>
              <a:t>,</a:t>
            </a:r>
          </a:p>
          <a:p>
            <a:r>
              <a:rPr lang="sl-SI" sz="2200" dirty="0" smtClean="0"/>
              <a:t>dadaisti </a:t>
            </a:r>
            <a:r>
              <a:rPr lang="sl-SI" sz="2200" dirty="0"/>
              <a:t>so vzpodbudili javno </a:t>
            </a:r>
            <a:r>
              <a:rPr lang="sl-SI" sz="2200" dirty="0" smtClean="0"/>
              <a:t>zgražanje,</a:t>
            </a:r>
            <a:endParaRPr lang="sl-SI" sz="2200" dirty="0"/>
          </a:p>
          <a:p>
            <a:r>
              <a:rPr lang="sl-SI" sz="2200" dirty="0" smtClean="0"/>
              <a:t>vpliv </a:t>
            </a:r>
            <a:r>
              <a:rPr lang="sl-SI" sz="2200" dirty="0"/>
              <a:t>dadaizma najbolj čutimo šele danes (sodobna glasba</a:t>
            </a:r>
            <a:r>
              <a:rPr lang="sl-SI" sz="2200" dirty="0" smtClean="0"/>
              <a:t>).</a:t>
            </a:r>
            <a:endParaRPr lang="sl-SI" sz="2200" dirty="0"/>
          </a:p>
        </p:txBody>
      </p:sp>
    </p:spTree>
    <p:extLst>
      <p:ext uri="{BB962C8B-B14F-4D97-AF65-F5344CB8AC3E}">
        <p14:creationId xmlns:p14="http://schemas.microsoft.com/office/powerpoint/2010/main" val="36747538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68968" y="566929"/>
            <a:ext cx="2432304" cy="1645920"/>
          </a:xfrm>
        </p:spPr>
        <p:txBody>
          <a:bodyPr/>
          <a:lstStyle/>
          <a:p>
            <a:pPr algn="ctr"/>
            <a:r>
              <a:rPr lang="sl-SI" sz="2700" dirty="0" smtClean="0">
                <a:solidFill>
                  <a:schemeClr val="accent5">
                    <a:lumMod val="75000"/>
                  </a:schemeClr>
                </a:solidFill>
              </a:rPr>
              <a:t>Avtor</a:t>
            </a:r>
            <a:endParaRPr lang="sl-SI" sz="27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9144000" y="2286000"/>
            <a:ext cx="2682240" cy="3502152"/>
          </a:xfrm>
        </p:spPr>
        <p:txBody>
          <a:bodyPr>
            <a:normAutofit/>
          </a:bodyPr>
          <a:lstStyle/>
          <a:p>
            <a:pPr algn="ctr"/>
            <a:endParaRPr lang="sl-SI" sz="1800" dirty="0" smtClean="0"/>
          </a:p>
          <a:p>
            <a:pPr algn="ctr"/>
            <a:r>
              <a:rPr lang="sl-SI" sz="1800" dirty="0" smtClean="0"/>
              <a:t>Walter </a:t>
            </a:r>
            <a:r>
              <a:rPr lang="sl-SI" sz="1800" dirty="0"/>
              <a:t>Benjamin</a:t>
            </a:r>
          </a:p>
        </p:txBody>
      </p:sp>
      <p:cxnSp>
        <p:nvCxnSpPr>
          <p:cNvPr id="9" name="Raven povezovalnik 8"/>
          <p:cNvCxnSpPr/>
          <p:nvPr/>
        </p:nvCxnSpPr>
        <p:spPr>
          <a:xfrm>
            <a:off x="9144000" y="2249424"/>
            <a:ext cx="2682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Označba mesta slik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1" b="250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850232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Umjetnička djela u odnosu na mase</a:t>
            </a:r>
            <a:endParaRPr lang="sl-SI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200" dirty="0" err="1"/>
              <a:t>Umjetnička</a:t>
            </a:r>
            <a:r>
              <a:rPr lang="sl-SI" sz="2200" dirty="0"/>
              <a:t> </a:t>
            </a:r>
            <a:r>
              <a:rPr lang="sl-SI" sz="2200" dirty="0" err="1" smtClean="0"/>
              <a:t>djela</a:t>
            </a:r>
            <a:endParaRPr lang="sl-SI" sz="2200" dirty="0"/>
          </a:p>
          <a:p>
            <a:pPr lvl="1"/>
            <a:r>
              <a:rPr lang="sl-SI" sz="2200" dirty="0" smtClean="0"/>
              <a:t>Zabava</a:t>
            </a:r>
          </a:p>
          <a:p>
            <a:pPr lvl="1"/>
            <a:r>
              <a:rPr lang="sl-SI" sz="2200" dirty="0" smtClean="0"/>
              <a:t>Koncentracija</a:t>
            </a:r>
          </a:p>
          <a:p>
            <a:r>
              <a:rPr lang="sl-SI" sz="2200" dirty="0" smtClean="0"/>
              <a:t>Arhitektura</a:t>
            </a:r>
            <a:r>
              <a:rPr lang="sl-SI" sz="2200" dirty="0"/>
              <a:t>: </a:t>
            </a:r>
            <a:r>
              <a:rPr lang="sl-SI" sz="2200" dirty="0" err="1"/>
              <a:t>shvaćanje</a:t>
            </a:r>
            <a:r>
              <a:rPr lang="sl-SI" sz="2200" dirty="0"/>
              <a:t> na </a:t>
            </a:r>
            <a:r>
              <a:rPr lang="sl-SI" sz="2200" dirty="0" err="1"/>
              <a:t>dvije</a:t>
            </a:r>
            <a:r>
              <a:rPr lang="sl-SI" sz="2200" dirty="0"/>
              <a:t> </a:t>
            </a:r>
            <a:r>
              <a:rPr lang="sl-SI" sz="2200" dirty="0" smtClean="0"/>
              <a:t>razine</a:t>
            </a:r>
            <a:endParaRPr lang="sl-SI" sz="2200" dirty="0"/>
          </a:p>
          <a:p>
            <a:pPr lvl="1"/>
            <a:r>
              <a:rPr lang="sl-SI" sz="2200" dirty="0" smtClean="0"/>
              <a:t>Taktilna </a:t>
            </a:r>
            <a:r>
              <a:rPr lang="sl-SI" sz="2200" dirty="0"/>
              <a:t>(</a:t>
            </a:r>
            <a:r>
              <a:rPr lang="sl-SI" sz="2200" dirty="0" smtClean="0"/>
              <a:t>uporaba)</a:t>
            </a:r>
          </a:p>
          <a:p>
            <a:pPr lvl="1"/>
            <a:r>
              <a:rPr lang="sl-SI" sz="2200" dirty="0" smtClean="0"/>
              <a:t>Optična </a:t>
            </a:r>
            <a:r>
              <a:rPr lang="sl-SI" sz="2200" dirty="0"/>
              <a:t>(</a:t>
            </a:r>
            <a:r>
              <a:rPr lang="sl-SI" sz="2200" dirty="0" err="1"/>
              <a:t>shvaćanje</a:t>
            </a:r>
            <a:r>
              <a:rPr lang="sl-SI" sz="2200" dirty="0"/>
              <a:t>) </a:t>
            </a:r>
            <a:endParaRPr lang="sl-SI" sz="2200" dirty="0" smtClean="0"/>
          </a:p>
        </p:txBody>
      </p:sp>
      <p:sp>
        <p:nvSpPr>
          <p:cNvPr id="4" name="PoljeZBesedilom 3"/>
          <p:cNvSpPr txBox="1"/>
          <p:nvPr/>
        </p:nvSpPr>
        <p:spPr>
          <a:xfrm>
            <a:off x="10941239" y="6123966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 smtClean="0"/>
              <a:t>Dorian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277947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Sklep</a:t>
            </a:r>
            <a:endParaRPr lang="sl-SI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200" dirty="0" smtClean="0"/>
              <a:t>Proletarizacija </a:t>
            </a:r>
            <a:r>
              <a:rPr lang="sl-SI" sz="2200" dirty="0"/>
              <a:t>i brzo oblikovanje </a:t>
            </a:r>
            <a:r>
              <a:rPr lang="sl-SI" sz="2200" dirty="0" smtClean="0"/>
              <a:t>mase.</a:t>
            </a:r>
          </a:p>
          <a:p>
            <a:r>
              <a:rPr lang="sl-SI" sz="2200" dirty="0" err="1" smtClean="0"/>
              <a:t>Fašizam</a:t>
            </a:r>
            <a:r>
              <a:rPr lang="sl-SI" sz="2200" dirty="0" smtClean="0"/>
              <a:t> </a:t>
            </a:r>
            <a:r>
              <a:rPr lang="sl-SI" sz="2200" dirty="0"/>
              <a:t>- estetizacija </a:t>
            </a:r>
            <a:r>
              <a:rPr lang="sl-SI" sz="2200" dirty="0" smtClean="0"/>
              <a:t>rata.</a:t>
            </a:r>
            <a:endParaRPr lang="sl-SI" sz="22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626028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6000" dirty="0" smtClean="0"/>
              <a:t>Hvala za pozornost</a:t>
            </a:r>
            <a:endParaRPr lang="sl-SI" sz="6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sl-SI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7191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Življenje</a:t>
            </a:r>
            <a:endParaRPr lang="sl-SI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6800" y="1883664"/>
            <a:ext cx="10058400" cy="3931920"/>
          </a:xfrm>
        </p:spPr>
        <p:txBody>
          <a:bodyPr>
            <a:normAutofit fontScale="92500"/>
          </a:bodyPr>
          <a:lstStyle/>
          <a:p>
            <a:r>
              <a:rPr lang="sl-SI" sz="2400" dirty="0" smtClean="0"/>
              <a:t>1892-1940.</a:t>
            </a:r>
          </a:p>
          <a:p>
            <a:r>
              <a:rPr lang="sl-SI" sz="2400" dirty="0" smtClean="0"/>
              <a:t>Berlin.</a:t>
            </a:r>
          </a:p>
          <a:p>
            <a:r>
              <a:rPr lang="sl-SI" sz="2400" dirty="0" smtClean="0"/>
              <a:t>Nemški filozof, kulturni kritik, prevajalec.</a:t>
            </a:r>
          </a:p>
          <a:p>
            <a:r>
              <a:rPr lang="sl-SI" sz="2400" dirty="0" smtClean="0"/>
              <a:t>Doprinesel je k teoriji estetike in zahodnemu marksizmu (preobrat k marksizmu – 1930).</a:t>
            </a:r>
          </a:p>
          <a:p>
            <a:r>
              <a:rPr lang="sl-SI" sz="2400" dirty="0" smtClean="0"/>
              <a:t>Kariera – 10 let pred 2. svetovno vojno.</a:t>
            </a:r>
          </a:p>
          <a:p>
            <a:r>
              <a:rPr lang="sl-SI" sz="2400" dirty="0" smtClean="0"/>
              <a:t>Esej ‚</a:t>
            </a:r>
            <a:r>
              <a:rPr lang="en-US" sz="2400" dirty="0" smtClean="0"/>
              <a:t>Goethe's </a:t>
            </a:r>
            <a:r>
              <a:rPr lang="en-US" sz="2400" dirty="0"/>
              <a:t>Elective </a:t>
            </a:r>
            <a:r>
              <a:rPr lang="en-US" sz="2400" dirty="0" smtClean="0"/>
              <a:t>Affinities</a:t>
            </a:r>
            <a:r>
              <a:rPr lang="sl-SI" sz="2400" dirty="0" smtClean="0"/>
              <a:t>‘, leta</a:t>
            </a:r>
            <a:r>
              <a:rPr lang="en-US" sz="2400" dirty="0" smtClean="0"/>
              <a:t> 1924</a:t>
            </a:r>
            <a:r>
              <a:rPr lang="sl-SI" sz="2400" dirty="0" smtClean="0"/>
              <a:t> – prislužil prepoznavnost.</a:t>
            </a:r>
          </a:p>
          <a:p>
            <a:r>
              <a:rPr lang="sl-SI" sz="2400" dirty="0" smtClean="0"/>
              <a:t>Med vojno bežal, svoj obstoj skrival,</a:t>
            </a:r>
          </a:p>
          <a:p>
            <a:r>
              <a:rPr lang="sl-SI" sz="2400" dirty="0" smtClean="0"/>
              <a:t>1940 – storil samomor v mestu </a:t>
            </a:r>
            <a:r>
              <a:rPr lang="sl-SI" sz="2400" dirty="0" err="1" smtClean="0"/>
              <a:t>Portbou</a:t>
            </a:r>
            <a:r>
              <a:rPr lang="sl-SI" sz="2400" dirty="0"/>
              <a:t> </a:t>
            </a:r>
            <a:r>
              <a:rPr lang="sl-SI" sz="2400" dirty="0" smtClean="0"/>
              <a:t>(meja FR - ŠPA), med begom pred nacisti.</a:t>
            </a:r>
          </a:p>
          <a:p>
            <a:endParaRPr lang="sl-SI" sz="2000" dirty="0" smtClean="0"/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0300152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Začetni citat</a:t>
            </a:r>
            <a:endParaRPr lang="sl-SI" dirty="0"/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14194"/>
            <a:ext cx="2420560" cy="3748087"/>
          </a:xfrm>
        </p:spPr>
      </p:pic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267200" y="2013718"/>
            <a:ext cx="7101840" cy="3748563"/>
          </a:xfrm>
        </p:spPr>
        <p:txBody>
          <a:bodyPr/>
          <a:lstStyle/>
          <a:p>
            <a:r>
              <a:rPr lang="sl-SI" sz="2200" dirty="0"/>
              <a:t>Paul </a:t>
            </a:r>
            <a:r>
              <a:rPr lang="sl-SI" sz="2200" dirty="0" smtClean="0"/>
              <a:t>Valery, „</a:t>
            </a:r>
            <a:r>
              <a:rPr lang="sl-SI" sz="2200" dirty="0" err="1" smtClean="0"/>
              <a:t>Pieces</a:t>
            </a:r>
            <a:r>
              <a:rPr lang="sl-SI" sz="2200" dirty="0" smtClean="0"/>
              <a:t> sur </a:t>
            </a:r>
            <a:r>
              <a:rPr lang="sl-SI" sz="2200" dirty="0" err="1" smtClean="0"/>
              <a:t>l‘art</a:t>
            </a:r>
            <a:r>
              <a:rPr lang="sl-SI" sz="2200" dirty="0" smtClean="0"/>
              <a:t>“ (</a:t>
            </a:r>
            <a:r>
              <a:rPr lang="sl-SI" sz="2200" dirty="0" err="1" smtClean="0"/>
              <a:t>Pieces</a:t>
            </a:r>
            <a:r>
              <a:rPr lang="sl-SI" sz="2200" dirty="0" smtClean="0"/>
              <a:t> </a:t>
            </a:r>
            <a:r>
              <a:rPr lang="sl-SI" sz="2200" dirty="0" err="1" smtClean="0"/>
              <a:t>of</a:t>
            </a:r>
            <a:r>
              <a:rPr lang="sl-SI" sz="2200" dirty="0" smtClean="0"/>
              <a:t> </a:t>
            </a:r>
            <a:r>
              <a:rPr lang="sl-SI" sz="2200" dirty="0" err="1" smtClean="0"/>
              <a:t>Art</a:t>
            </a:r>
            <a:r>
              <a:rPr lang="sl-SI" sz="2200" dirty="0" smtClean="0"/>
              <a:t>)(1989),</a:t>
            </a:r>
            <a:endParaRPr lang="sl-SI" sz="2200" dirty="0"/>
          </a:p>
          <a:p>
            <a:r>
              <a:rPr lang="sl-SI" sz="2200" dirty="0"/>
              <a:t>Francoski pesnik, esejist, filozof.</a:t>
            </a:r>
          </a:p>
          <a:p>
            <a:r>
              <a:rPr lang="sl-SI" sz="2200" dirty="0"/>
              <a:t>Časopisna agencija </a:t>
            </a:r>
            <a:r>
              <a:rPr lang="sl-SI" sz="2200" dirty="0" err="1" smtClean="0"/>
              <a:t>Havas</a:t>
            </a:r>
            <a:r>
              <a:rPr lang="sl-SI" sz="2200" dirty="0" smtClean="0"/>
              <a:t> (največje svetovno komunikacijsko podjetje).</a:t>
            </a:r>
          </a:p>
          <a:p>
            <a:r>
              <a:rPr lang="sl-SI" sz="2200" dirty="0" smtClean="0"/>
              <a:t>Umetnost – nastanek,</a:t>
            </a:r>
          </a:p>
          <a:p>
            <a:r>
              <a:rPr lang="sl-SI" sz="2200" dirty="0" smtClean="0"/>
              <a:t>umetniki – geniji,</a:t>
            </a:r>
          </a:p>
          <a:p>
            <a:r>
              <a:rPr lang="sl-SI" sz="2200" dirty="0" smtClean="0"/>
              <a:t>korenite spremembe,</a:t>
            </a:r>
          </a:p>
          <a:p>
            <a:r>
              <a:rPr lang="sl-SI" sz="2200" dirty="0" smtClean="0"/>
              <a:t>vpliv na dojemanje.</a:t>
            </a:r>
          </a:p>
        </p:txBody>
      </p:sp>
    </p:spTree>
    <p:extLst>
      <p:ext uri="{BB962C8B-B14F-4D97-AF65-F5344CB8AC3E}">
        <p14:creationId xmlns:p14="http://schemas.microsoft.com/office/powerpoint/2010/main" val="10504096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96400" y="579119"/>
            <a:ext cx="2432304" cy="1645920"/>
          </a:xfrm>
        </p:spPr>
        <p:txBody>
          <a:bodyPr/>
          <a:lstStyle/>
          <a:p>
            <a:pPr algn="ctr"/>
            <a:r>
              <a:rPr lang="sl-SI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Karl Marx</a:t>
            </a:r>
            <a:endParaRPr lang="sl-SI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značba mesta slike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" t="12501" r="-536" b="31491"/>
          <a:stretch/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9296400" y="2499360"/>
            <a:ext cx="2432304" cy="3502152"/>
          </a:xfrm>
        </p:spPr>
        <p:txBody>
          <a:bodyPr>
            <a:normAutofit/>
          </a:bodyPr>
          <a:lstStyle/>
          <a:p>
            <a:pPr algn="ctr"/>
            <a:r>
              <a:rPr lang="sl-SI" sz="1800" dirty="0" smtClean="0"/>
              <a:t>Oče marksizma</a:t>
            </a:r>
            <a:endParaRPr lang="sl-SI" sz="1800" dirty="0"/>
          </a:p>
        </p:txBody>
      </p:sp>
      <p:cxnSp>
        <p:nvCxnSpPr>
          <p:cNvPr id="7" name="Raven povezovalnik 6"/>
          <p:cNvCxnSpPr/>
          <p:nvPr/>
        </p:nvCxnSpPr>
        <p:spPr>
          <a:xfrm>
            <a:off x="9189720" y="2286000"/>
            <a:ext cx="25694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7973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Marksizem</a:t>
            </a:r>
            <a:endParaRPr lang="sl-SI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6800" y="1910028"/>
            <a:ext cx="10058400" cy="3931920"/>
          </a:xfrm>
        </p:spPr>
        <p:txBody>
          <a:bodyPr>
            <a:noAutofit/>
          </a:bodyPr>
          <a:lstStyle/>
          <a:p>
            <a:r>
              <a:rPr lang="sl-SI" sz="2200" dirty="0" smtClean="0"/>
              <a:t>Karl Marx(teoretik, filozof, novinar) + Friedrich Engels = teorija marksizma,</a:t>
            </a:r>
          </a:p>
          <a:p>
            <a:r>
              <a:rPr lang="sl-SI" sz="2200" dirty="0"/>
              <a:t>smer v filozofiji,</a:t>
            </a:r>
          </a:p>
          <a:p>
            <a:r>
              <a:rPr lang="sl-SI" sz="2200" dirty="0" smtClean="0"/>
              <a:t>konec 19. stoletja,</a:t>
            </a:r>
          </a:p>
          <a:p>
            <a:r>
              <a:rPr lang="sl-SI" sz="2200" dirty="0" smtClean="0"/>
              <a:t>cilj/vrednota – človeška enakopravnost, družbena ureditev,</a:t>
            </a:r>
          </a:p>
          <a:p>
            <a:r>
              <a:rPr lang="sl-SI" sz="2200" dirty="0" smtClean="0"/>
              <a:t>posledica nestrinjanja s takratno ureditvijo,</a:t>
            </a:r>
          </a:p>
          <a:p>
            <a:r>
              <a:rPr lang="sl-SI" sz="2200" dirty="0" smtClean="0"/>
              <a:t>M = teoretično delo</a:t>
            </a:r>
          </a:p>
          <a:p>
            <a:r>
              <a:rPr lang="sl-SI" sz="2200" dirty="0" smtClean="0"/>
              <a:t>Komunizem = družbena ureditev, bled poizkus preslikave ideje</a:t>
            </a:r>
          </a:p>
          <a:p>
            <a:pPr marL="0" indent="0">
              <a:buNone/>
            </a:pPr>
            <a:r>
              <a:rPr lang="sl-SI" sz="2200" b="1" dirty="0">
                <a:solidFill>
                  <a:schemeClr val="accent5">
                    <a:lumMod val="75000"/>
                  </a:schemeClr>
                </a:solidFill>
              </a:rPr>
              <a:t>Zahodni</a:t>
            </a:r>
            <a:r>
              <a:rPr lang="sl-SI" sz="2200" dirty="0"/>
              <a:t> </a:t>
            </a:r>
            <a:endParaRPr lang="sl-SI" sz="2200" dirty="0" smtClean="0"/>
          </a:p>
          <a:p>
            <a:r>
              <a:rPr lang="sl-SI" sz="2200" dirty="0" smtClean="0"/>
              <a:t>Zahodna in srednja Evropa, nasprotje filozofiji Sovjetske unije(leninizem).</a:t>
            </a:r>
          </a:p>
          <a:p>
            <a:r>
              <a:rPr lang="sl-SI" sz="2200" dirty="0" smtClean="0"/>
              <a:t>W. Benjamin, Louis </a:t>
            </a:r>
            <a:r>
              <a:rPr lang="sl-SI" sz="2200" dirty="0" err="1" smtClean="0"/>
              <a:t>Althusser</a:t>
            </a:r>
            <a:r>
              <a:rPr lang="sl-SI" sz="2200" dirty="0" smtClean="0"/>
              <a:t>… .</a:t>
            </a:r>
            <a:endParaRPr lang="sl-SI" sz="2200" dirty="0"/>
          </a:p>
        </p:txBody>
      </p:sp>
      <p:pic>
        <p:nvPicPr>
          <p:cNvPr id="1026" name="Picture 2" descr="https://apapapa52.files.wordpress.com/2012/08/karl_marxpop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599" y="496518"/>
            <a:ext cx="2342515" cy="23425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4346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Uvod</a:t>
            </a:r>
            <a:endParaRPr lang="sl-SI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200" dirty="0" smtClean="0"/>
              <a:t>Marx – analiza kapitalističnega proizvodnega načina,</a:t>
            </a:r>
          </a:p>
          <a:p>
            <a:r>
              <a:rPr lang="sl-SI" sz="2200" dirty="0" smtClean="0"/>
              <a:t>raziskave – napoved(večje izkoriščanje delavcev, odprava teh razmer),</a:t>
            </a:r>
          </a:p>
          <a:p>
            <a:r>
              <a:rPr lang="sl-SI" sz="2200" dirty="0" smtClean="0"/>
              <a:t>napoved </a:t>
            </a:r>
            <a:r>
              <a:rPr lang="sl-SI" sz="2200" dirty="0" err="1" smtClean="0"/>
              <a:t>proletariarske</a:t>
            </a:r>
            <a:r>
              <a:rPr lang="sl-SI" sz="2200" dirty="0" smtClean="0"/>
              <a:t> umetnosti, prevzem oblasti, brezrazredno družbo.</a:t>
            </a:r>
          </a:p>
          <a:p>
            <a:r>
              <a:rPr lang="sl-SI" sz="2200" dirty="0"/>
              <a:t>p</a:t>
            </a:r>
            <a:r>
              <a:rPr lang="sl-SI" sz="2200" dirty="0" smtClean="0"/>
              <a:t>roletariati – delavski razred.</a:t>
            </a:r>
          </a:p>
          <a:p>
            <a:r>
              <a:rPr lang="sl-SI" sz="2200" dirty="0" smtClean="0"/>
              <a:t>Sistem zavrača tradicionalne pojme – ustvarjalnost, genialnost (težko preverljivi).</a:t>
            </a:r>
          </a:p>
        </p:txBody>
      </p:sp>
    </p:spTree>
    <p:extLst>
      <p:ext uri="{BB962C8B-B14F-4D97-AF65-F5344CB8AC3E}">
        <p14:creationId xmlns:p14="http://schemas.microsoft.com/office/powerpoint/2010/main" val="24916351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Začetki reprodukcije</a:t>
            </a:r>
            <a:endParaRPr lang="sl-SI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200" dirty="0" smtClean="0"/>
              <a:t>Tehnična </a:t>
            </a:r>
            <a:r>
              <a:rPr lang="sl-SI" sz="2200" dirty="0"/>
              <a:t>reprodukcija (Grki poznali le ulivanje in kovanje, ostalo </a:t>
            </a:r>
            <a:r>
              <a:rPr lang="sl-SI" sz="2200" dirty="0" smtClean="0"/>
              <a:t>unikati),</a:t>
            </a:r>
          </a:p>
          <a:p>
            <a:r>
              <a:rPr lang="sl-SI" sz="2200" dirty="0" smtClean="0"/>
              <a:t>iz </a:t>
            </a:r>
            <a:r>
              <a:rPr lang="sl-SI" sz="2200" dirty="0"/>
              <a:t>slike v </a:t>
            </a:r>
            <a:r>
              <a:rPr lang="sl-SI" sz="2200" dirty="0" smtClean="0"/>
              <a:t>film,</a:t>
            </a:r>
          </a:p>
          <a:p>
            <a:r>
              <a:rPr lang="sl-SI" sz="2200" dirty="0" smtClean="0"/>
              <a:t>“</a:t>
            </a:r>
            <a:r>
              <a:rPr lang="sl-SI" sz="2200" dirty="0" err="1" smtClean="0"/>
              <a:t>popačanje</a:t>
            </a:r>
            <a:r>
              <a:rPr lang="sl-SI" sz="2200" dirty="0" smtClean="0"/>
              <a:t> </a:t>
            </a:r>
            <a:r>
              <a:rPr lang="sl-SI" sz="2200" dirty="0"/>
              <a:t>reprodukcije</a:t>
            </a:r>
            <a:r>
              <a:rPr lang="sl-SI" sz="2200" dirty="0" smtClean="0"/>
              <a:t>”.</a:t>
            </a:r>
            <a:endParaRPr lang="sl-SI" sz="22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0997184" y="6123966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Marcel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305272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Pomen umetnosti</a:t>
            </a:r>
            <a:endParaRPr lang="sl-SI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Drugačno </a:t>
            </a:r>
            <a:r>
              <a:rPr lang="sl-SI" sz="2400" dirty="0"/>
              <a:t>zaznavanje umetnosti skozi </a:t>
            </a:r>
            <a:r>
              <a:rPr lang="sl-SI" sz="2400" dirty="0" smtClean="0"/>
              <a:t>čas,</a:t>
            </a:r>
            <a:endParaRPr lang="sl-SI" sz="2400" dirty="0"/>
          </a:p>
          <a:p>
            <a:r>
              <a:rPr lang="sl-SI" sz="2400" dirty="0" smtClean="0"/>
              <a:t>drugačno </a:t>
            </a:r>
            <a:r>
              <a:rPr lang="sl-SI" sz="2400" dirty="0"/>
              <a:t>zaznavanje glede na namen in </a:t>
            </a:r>
            <a:r>
              <a:rPr lang="sl-SI" sz="2400" dirty="0" smtClean="0"/>
              <a:t>tradicijo,</a:t>
            </a:r>
          </a:p>
          <a:p>
            <a:r>
              <a:rPr lang="sl-SI" sz="2400" dirty="0" smtClean="0"/>
              <a:t>fotografija </a:t>
            </a:r>
            <a:r>
              <a:rPr lang="sl-SI" sz="2400" dirty="0"/>
              <a:t>in </a:t>
            </a:r>
            <a:r>
              <a:rPr lang="sl-SI" sz="2400" dirty="0" smtClean="0"/>
              <a:t>vprašanje pristnosti.</a:t>
            </a:r>
            <a:endParaRPr lang="sl-SI" sz="22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1125200" y="603504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Vid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59584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TM04033937[[fn=Sled pare]]</Template>
  <TotalTime>1449</TotalTime>
  <Words>1179</Words>
  <Application>Microsoft Office PowerPoint</Application>
  <PresentationFormat>Custom</PresentationFormat>
  <Paragraphs>138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Savon</vt:lpstr>
      <vt:lpstr>Umetnina v času, ko jo je mogoče tehnično reproducirati</vt:lpstr>
      <vt:lpstr>Avtor</vt:lpstr>
      <vt:lpstr>Življenje</vt:lpstr>
      <vt:lpstr>Začetni citat</vt:lpstr>
      <vt:lpstr>Karl Marx</vt:lpstr>
      <vt:lpstr>Marksizem</vt:lpstr>
      <vt:lpstr>Uvod</vt:lpstr>
      <vt:lpstr>Začetki reprodukcije</vt:lpstr>
      <vt:lpstr>Pomen umetnosti</vt:lpstr>
      <vt:lpstr>Kulturna in razstavna vrednost</vt:lpstr>
      <vt:lpstr>Fotografija in umetnost</vt:lpstr>
      <vt:lpstr>Razvoj filma</vt:lpstr>
      <vt:lpstr>PowerPoint Presentation</vt:lpstr>
      <vt:lpstr>Vloga filmskega igralca v filmski industriji</vt:lpstr>
      <vt:lpstr>Vsak lahko postane „filmski igralec“</vt:lpstr>
      <vt:lpstr>Snemalec kot surovež in kdaj je umetnost postala množična?</vt:lpstr>
      <vt:lpstr>PowerPoint Presentation</vt:lpstr>
      <vt:lpstr>PowerPoint Presentation</vt:lpstr>
      <vt:lpstr>Dadaizem</vt:lpstr>
      <vt:lpstr>Umjetnička djela u odnosu na mase</vt:lpstr>
      <vt:lpstr>Sklep</vt:lpstr>
      <vt:lpstr>Hvala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Umetnina v času, ko jo je mogoče tehnično reproducirati</dc:title>
  <dc:creator>Lina Dvoršak</dc:creator>
  <cp:lastModifiedBy>Jaka</cp:lastModifiedBy>
  <cp:revision>55</cp:revision>
  <dcterms:created xsi:type="dcterms:W3CDTF">2015-04-05T18:48:22Z</dcterms:created>
  <dcterms:modified xsi:type="dcterms:W3CDTF">2015-06-25T20:09:09Z</dcterms:modified>
</cp:coreProperties>
</file>