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7E4D7-3563-4D00-BA2A-F8DBE6937CCF}" type="datetimeFigureOut">
              <a:rPr lang="sl-SI" smtClean="0"/>
              <a:t>12.3.2014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57509-5E83-455E-B143-14D7C6A8BB1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81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7509-5E83-455E-B143-14D7C6A8BB17}" type="slidenum">
              <a:rPr lang="sl-SI" smtClean="0"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7509-5E83-455E-B143-14D7C6A8BB17}" type="slidenum">
              <a:rPr lang="sl-SI" smtClean="0"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7509-5E83-455E-B143-14D7C6A8BB17}" type="slidenum">
              <a:rPr lang="sl-SI" smtClean="0"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7509-5E83-455E-B143-14D7C6A8BB17}" type="slidenum">
              <a:rPr lang="sl-SI" smtClean="0"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57509-5E83-455E-B143-14D7C6A8BB17}" type="slidenum">
              <a:rPr lang="sl-SI" smtClean="0"/>
              <a:t>5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12.3.2014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12.3.2014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12.3.2014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12.3.2014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12.3.2014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12.3.2014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12.3.2014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12.3.2014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12.3.2014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12.3.2014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12.3.2014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12.3.2014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Pravne napake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331698"/>
            <a:ext cx="8643998" cy="3312012"/>
          </a:xfrm>
        </p:spPr>
        <p:txBody>
          <a:bodyPr>
            <a:normAutofit/>
          </a:bodyPr>
          <a:lstStyle/>
          <a:p>
            <a:endParaRPr lang="sl-SI" sz="2000" dirty="0" smtClean="0"/>
          </a:p>
          <a:p>
            <a:endParaRPr lang="sl-SI" sz="2000" dirty="0" smtClean="0"/>
          </a:p>
          <a:p>
            <a:r>
              <a:rPr lang="sl-SI" sz="2000" dirty="0" smtClean="0"/>
              <a:t>Gospodarsko pravo</a:t>
            </a:r>
          </a:p>
          <a:p>
            <a:endParaRPr lang="sl-SI" sz="2000" dirty="0" smtClean="0"/>
          </a:p>
          <a:p>
            <a:endParaRPr lang="sl-SI" sz="2000" dirty="0" smtClean="0"/>
          </a:p>
          <a:p>
            <a:pPr algn="l"/>
            <a:r>
              <a:rPr lang="sl-SI" sz="2000" dirty="0" smtClean="0"/>
              <a:t>D. </a:t>
            </a:r>
            <a:r>
              <a:rPr lang="sl-SI" sz="2000" smtClean="0"/>
              <a:t>B.</a:t>
            </a:r>
            <a:endParaRPr lang="sl-SI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Odgovornost za pravne napake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l-SI" dirty="0" smtClean="0">
                <a:solidFill>
                  <a:schemeClr val="bg1"/>
                </a:solidFill>
              </a:rPr>
              <a:t>Pravna napaka (OZ 488): </a:t>
            </a:r>
          </a:p>
          <a:p>
            <a:pPr lvl="0">
              <a:buNone/>
            </a:pPr>
            <a:r>
              <a:rPr lang="sl-SI" dirty="0" smtClean="0"/>
              <a:t>     če ima kdo tretji na prodani stvari kakšno pravico, ki izključuje, zmanjšuje ali omejuje kupčevo pravico, pa o njej kupec ni bil obveščen in tudi ni privolil, da bi vzel stvar, ki je z njo obremenjena.</a:t>
            </a:r>
          </a:p>
          <a:p>
            <a:pPr lvl="0"/>
            <a:r>
              <a:rPr lang="sl-SI" dirty="0" smtClean="0">
                <a:solidFill>
                  <a:schemeClr val="bg1"/>
                </a:solidFill>
              </a:rPr>
              <a:t>S pravno napako izenačene: </a:t>
            </a:r>
          </a:p>
          <a:p>
            <a:pPr lvl="0">
              <a:buNone/>
            </a:pPr>
            <a:r>
              <a:rPr lang="sl-SI" dirty="0" smtClean="0"/>
              <a:t>      omejitve JP-narave (494), </a:t>
            </a:r>
            <a:r>
              <a:rPr lang="sl-SI" dirty="0" err="1" smtClean="0"/>
              <a:t>pos</a:t>
            </a:r>
            <a:r>
              <a:rPr lang="sl-SI" dirty="0" smtClean="0"/>
              <a:t>. predpostavke </a:t>
            </a:r>
          </a:p>
          <a:p>
            <a:pPr lvl="0"/>
            <a:r>
              <a:rPr lang="sl-SI" dirty="0" smtClean="0">
                <a:solidFill>
                  <a:schemeClr val="bg1"/>
                </a:solidFill>
              </a:rPr>
              <a:t>Če se pokaže, da si tretji “lasti“ kakšno pravico na stvari, mora kupec o tem obvestiti prodajalca in zahtevati:</a:t>
            </a:r>
          </a:p>
          <a:p>
            <a:pPr lvl="1"/>
            <a:r>
              <a:rPr lang="sl-SI" dirty="0" smtClean="0"/>
              <a:t>da stvar v primernem roku oprosti take pravice oziroma drugo stvar brez napake</a:t>
            </a:r>
          </a:p>
          <a:p>
            <a:pPr lvl="1"/>
            <a:r>
              <a:rPr lang="sl-SI" dirty="0" smtClean="0"/>
              <a:t>Omejitev odgovornosti: kupčeva vednost (višji standard:”ni </a:t>
            </a:r>
            <a:r>
              <a:rPr lang="sl-SI" dirty="0" err="1" smtClean="0"/>
              <a:t>prilvolil</a:t>
            </a:r>
            <a:r>
              <a:rPr lang="sl-SI" dirty="0" smtClean="0"/>
              <a:t>”)</a:t>
            </a:r>
          </a:p>
          <a:p>
            <a:pPr lvl="0"/>
            <a:r>
              <a:rPr lang="sl-SI" dirty="0" smtClean="0"/>
              <a:t>Grajanje ni nujni pogoj odgovornosti (491, 492)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023632"/>
          </a:xfrm>
        </p:spPr>
        <p:txBody>
          <a:bodyPr>
            <a:normAutofit/>
          </a:bodyPr>
          <a:lstStyle/>
          <a:p>
            <a:pPr lvl="0"/>
            <a:r>
              <a:rPr lang="sl-SI" dirty="0" smtClean="0">
                <a:solidFill>
                  <a:schemeClr val="bg1"/>
                </a:solidFill>
              </a:rPr>
              <a:t>Sankcije: </a:t>
            </a:r>
          </a:p>
          <a:p>
            <a:pPr lvl="1"/>
            <a:r>
              <a:rPr lang="sl-SI" dirty="0" smtClean="0"/>
              <a:t>Popolna </a:t>
            </a:r>
            <a:r>
              <a:rPr lang="sl-SI" dirty="0" err="1" smtClean="0"/>
              <a:t>evikcija</a:t>
            </a:r>
            <a:r>
              <a:rPr lang="sl-SI" dirty="0" smtClean="0"/>
              <a:t> – pogodba razdrta </a:t>
            </a:r>
            <a:r>
              <a:rPr lang="sl-SI" i="1" dirty="0" err="1" smtClean="0"/>
              <a:t>ex</a:t>
            </a:r>
            <a:r>
              <a:rPr lang="sl-SI" i="1" dirty="0" smtClean="0"/>
              <a:t> lege</a:t>
            </a:r>
            <a:endParaRPr lang="sl-SI" dirty="0" smtClean="0"/>
          </a:p>
          <a:p>
            <a:pPr lvl="1"/>
            <a:r>
              <a:rPr lang="sl-SI" dirty="0" smtClean="0"/>
              <a:t>Delna </a:t>
            </a:r>
            <a:r>
              <a:rPr lang="sl-SI" dirty="0" err="1" smtClean="0"/>
              <a:t>evikcija</a:t>
            </a:r>
            <a:r>
              <a:rPr lang="sl-SI" dirty="0" smtClean="0"/>
              <a:t> – kupec lahko odstopi ali zniža kupnino</a:t>
            </a:r>
          </a:p>
          <a:p>
            <a:pPr lvl="2"/>
            <a:r>
              <a:rPr lang="sl-SI" sz="2400" dirty="0" smtClean="0"/>
              <a:t>Pogoj za odstop: ni mogoče doseči namena</a:t>
            </a:r>
          </a:p>
          <a:p>
            <a:pPr lvl="1"/>
            <a:r>
              <a:rPr lang="sl-SI" dirty="0" smtClean="0"/>
              <a:t>V vsakem primeru tudi odškodnina</a:t>
            </a:r>
          </a:p>
          <a:p>
            <a:pPr lvl="0"/>
            <a:r>
              <a:rPr lang="sl-SI" dirty="0" smtClean="0">
                <a:solidFill>
                  <a:schemeClr val="bg1"/>
                </a:solidFill>
              </a:rPr>
              <a:t>Jamčevalni ni rok:</a:t>
            </a:r>
          </a:p>
          <a:p>
            <a:pPr lvl="0">
              <a:buNone/>
            </a:pPr>
            <a:r>
              <a:rPr lang="sl-SI" dirty="0" smtClean="0"/>
              <a:t>     1 leto, odkar je kupec izvedel za napako (495)</a:t>
            </a:r>
          </a:p>
          <a:p>
            <a:pPr lvl="0"/>
            <a:r>
              <a:rPr lang="sl-SI" dirty="0" smtClean="0">
                <a:solidFill>
                  <a:schemeClr val="bg1"/>
                </a:solidFill>
              </a:rPr>
              <a:t>Omejitev/izključitev odgovornosti: </a:t>
            </a:r>
          </a:p>
          <a:p>
            <a:pPr lvl="0">
              <a:buNone/>
            </a:pPr>
            <a:r>
              <a:rPr lang="sl-SI" dirty="0" smtClean="0"/>
              <a:t>    možna, razen če je bila napaka prodajalcu znana ali mu ni mogla ostati neznana(OZ 493)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Prevzem :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l-SI" dirty="0" smtClean="0"/>
              <a:t>V našem pravu izpolnitve prevzemne (upniške) dolžnosti praviloma ni mogoče iztožiti</a:t>
            </a:r>
          </a:p>
          <a:p>
            <a:pPr lvl="0"/>
            <a:r>
              <a:rPr lang="sl-SI" dirty="0" smtClean="0"/>
              <a:t>Vendar pa kupec odgovarja za škodo zaradi upniške zamude (OZ 301)</a:t>
            </a:r>
          </a:p>
          <a:p>
            <a:pPr lvl="0"/>
            <a:r>
              <a:rPr lang="sl-SI" dirty="0" smtClean="0">
                <a:solidFill>
                  <a:schemeClr val="bg1"/>
                </a:solidFill>
              </a:rPr>
              <a:t>Izjema: </a:t>
            </a:r>
            <a:r>
              <a:rPr lang="sl-SI" dirty="0" smtClean="0"/>
              <a:t>izrecen dogovor strank, ki s tem prevzem stvari vneseta  v </a:t>
            </a:r>
            <a:r>
              <a:rPr lang="sl-SI" dirty="0" err="1" smtClean="0"/>
              <a:t>kavzo</a:t>
            </a:r>
            <a:r>
              <a:rPr lang="sl-SI" dirty="0" smtClean="0"/>
              <a:t>: tedaj je mogoče prevzem iztožiti</a:t>
            </a:r>
          </a:p>
          <a:p>
            <a:pPr lvl="1"/>
            <a:r>
              <a:rPr lang="sl-SI" dirty="0" smtClean="0"/>
              <a:t>Posebna pravica prodajalca, če kupec neutemeljeno ne prevzame pravilno ponujene stvari: odstop od pogodbe (OZ 499)</a:t>
            </a:r>
          </a:p>
          <a:p>
            <a:pPr lvl="1"/>
            <a:r>
              <a:rPr lang="sl-SI" dirty="0" smtClean="0"/>
              <a:t>Dodatni pogoj: prodajalec utemeljeno dvomi, da bo kupec plačal kupnino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Sodna praksa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 pravno napako na predmetu </a:t>
            </a:r>
            <a:r>
              <a:rPr lang="sl-SI" dirty="0" err="1" smtClean="0"/>
              <a:t>leasinga</a:t>
            </a:r>
            <a:r>
              <a:rPr lang="sl-SI" dirty="0" smtClean="0"/>
              <a:t> odgovarja </a:t>
            </a:r>
            <a:r>
              <a:rPr lang="sl-SI" dirty="0" err="1" smtClean="0"/>
              <a:t>leasingodajalec</a:t>
            </a:r>
            <a:r>
              <a:rPr lang="sl-SI" dirty="0" smtClean="0"/>
              <a:t>. </a:t>
            </a:r>
            <a:br>
              <a:rPr lang="sl-SI" dirty="0" smtClean="0"/>
            </a:br>
            <a:endParaRPr lang="sl-SI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293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Pravne napake</vt:lpstr>
      <vt:lpstr> Odgovornost za pravne napake </vt:lpstr>
      <vt:lpstr>PowerPoint Presentation</vt:lpstr>
      <vt:lpstr> Prevzem :  </vt:lpstr>
      <vt:lpstr>Sodna praksa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Pravne napake</dc:title>
  <dc:creator>DANCIKA</dc:creator>
  <cp:lastModifiedBy>Jaka</cp:lastModifiedBy>
  <cp:revision>14</cp:revision>
  <dcterms:created xsi:type="dcterms:W3CDTF">2009-12-01T16:58:07Z</dcterms:created>
  <dcterms:modified xsi:type="dcterms:W3CDTF">2014-03-12T09:43:44Z</dcterms:modified>
</cp:coreProperties>
</file>