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73A1D-C0B6-4140-86BB-A7722B6D6DBE}" type="datetimeFigureOut">
              <a:rPr lang="sl-SI" smtClean="0"/>
              <a:t>17.11.2014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D239D-DE96-4E40-B2E4-7E9963BE2277}" type="slidenum">
              <a:rPr lang="sl-SI" smtClean="0"/>
              <a:t>‹#›</a:t>
            </a:fld>
            <a:endParaRPr lang="sl-SI"/>
          </a:p>
        </p:txBody>
      </p:sp>
    </p:spTree>
    <p:extLst>
      <p:ext uri="{BB962C8B-B14F-4D97-AF65-F5344CB8AC3E}">
        <p14:creationId xmlns:p14="http://schemas.microsoft.com/office/powerpoint/2010/main" val="302164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D5ED239D-DE96-4E40-B2E4-7E9963BE2277}" type="slidenum">
              <a:rPr lang="sl-SI" smtClean="0"/>
              <a:t>1</a:t>
            </a:fld>
            <a:endParaRPr lang="sl-SI"/>
          </a:p>
        </p:txBody>
      </p:sp>
    </p:spTree>
    <p:extLst>
      <p:ext uri="{BB962C8B-B14F-4D97-AF65-F5344CB8AC3E}">
        <p14:creationId xmlns:p14="http://schemas.microsoft.com/office/powerpoint/2010/main" val="396702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95A6C5B-528B-4D9A-AA6E-CCD6B32E85B7}" type="datetimeFigureOut">
              <a:rPr lang="sl-SI" smtClean="0"/>
              <a:t>17.11.2014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0C0AF4-A010-4405-A822-C958B17A4171}" type="slidenum">
              <a:rPr lang="sl-SI" smtClean="0"/>
              <a:t>‹#›</a:t>
            </a:fld>
            <a:endParaRPr lang="sl-SI"/>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A95A6C5B-528B-4D9A-AA6E-CCD6B32E85B7}" type="datetimeFigureOut">
              <a:rPr lang="sl-SI" smtClean="0"/>
              <a:t>17.11.2014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smtClean="0"/>
              <a:t>Uredite slog naslova matrice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A95A6C5B-528B-4D9A-AA6E-CCD6B32E85B7}" type="datetimeFigureOut">
              <a:rPr lang="sl-SI" smtClean="0"/>
              <a:t>17.11.2014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A95A6C5B-528B-4D9A-AA6E-CCD6B32E85B7}" type="datetimeFigureOut">
              <a:rPr lang="sl-SI" smtClean="0"/>
              <a:t>17.11.2014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95" name="Title 94"/>
          <p:cNvSpPr>
            <a:spLocks noGrp="1"/>
          </p:cNvSpPr>
          <p:nvPr>
            <p:ph type="title"/>
          </p:nvPr>
        </p:nvSpPr>
        <p:spPr>
          <a:xfrm>
            <a:off x="457200" y="4463568"/>
            <a:ext cx="8305800" cy="1143000"/>
          </a:xfrm>
        </p:spPr>
        <p:txBody>
          <a:bodyPr/>
          <a:lstStyle/>
          <a:p>
            <a:r>
              <a:rPr lang="sl-SI" smtClean="0"/>
              <a:t>Uredite slog naslova matrice</a:t>
            </a:r>
            <a:endParaRPr lang="en-US"/>
          </a:p>
        </p:txBody>
      </p:sp>
      <p:sp>
        <p:nvSpPr>
          <p:cNvPr id="2" name="Date Placeholder 1"/>
          <p:cNvSpPr>
            <a:spLocks noGrp="1"/>
          </p:cNvSpPr>
          <p:nvPr>
            <p:ph type="dt" sz="half" idx="10"/>
          </p:nvPr>
        </p:nvSpPr>
        <p:spPr/>
        <p:txBody>
          <a:bodyPr/>
          <a:lstStyle/>
          <a:p>
            <a:fld id="{A95A6C5B-528B-4D9A-AA6E-CCD6B32E85B7}" type="datetimeFigureOut">
              <a:rPr lang="sl-SI" smtClean="0"/>
              <a:t>17.11.2014</a:t>
            </a:fld>
            <a:endParaRPr lang="sl-SI"/>
          </a:p>
        </p:txBody>
      </p:sp>
      <p:sp>
        <p:nvSpPr>
          <p:cNvPr id="91" name="Footer Placeholder 90"/>
          <p:cNvSpPr>
            <a:spLocks noGrp="1"/>
          </p:cNvSpPr>
          <p:nvPr>
            <p:ph type="ftr" sz="quarter" idx="11"/>
          </p:nvPr>
        </p:nvSpPr>
        <p:spPr/>
        <p:txBody>
          <a:bodyPr/>
          <a:lstStyle/>
          <a:p>
            <a:endParaRPr lang="sl-SI"/>
          </a:p>
        </p:txBody>
      </p:sp>
      <p:sp>
        <p:nvSpPr>
          <p:cNvPr id="92" name="Slide Number Placeholder 91"/>
          <p:cNvSpPr>
            <a:spLocks noGrp="1"/>
          </p:cNvSpPr>
          <p:nvPr>
            <p:ph type="sldNum" sz="quarter" idx="12"/>
          </p:nvPr>
        </p:nvSpPr>
        <p:spPr/>
        <p:txBody>
          <a:bodyPr/>
          <a:lstStyle/>
          <a:p>
            <a:fld id="{720C0AF4-A010-4405-A822-C958B17A4171}" type="slidenum">
              <a:rPr lang="sl-SI" smtClean="0"/>
              <a:t>‹#›</a:t>
            </a:fld>
            <a:endParaRPr lang="sl-SI"/>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Date Placeholder 4"/>
          <p:cNvSpPr>
            <a:spLocks noGrp="1"/>
          </p:cNvSpPr>
          <p:nvPr>
            <p:ph type="dt" sz="half" idx="10"/>
          </p:nvPr>
        </p:nvSpPr>
        <p:spPr/>
        <p:txBody>
          <a:bodyPr/>
          <a:lstStyle/>
          <a:p>
            <a:fld id="{A95A6C5B-528B-4D9A-AA6E-CCD6B32E85B7}" type="datetimeFigureOut">
              <a:rPr lang="sl-SI" smtClean="0"/>
              <a:t>17.11.2014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Date Placeholder 6"/>
          <p:cNvSpPr>
            <a:spLocks noGrp="1"/>
          </p:cNvSpPr>
          <p:nvPr>
            <p:ph type="dt" sz="half" idx="10"/>
          </p:nvPr>
        </p:nvSpPr>
        <p:spPr/>
        <p:txBody>
          <a:bodyPr/>
          <a:lstStyle/>
          <a:p>
            <a:fld id="{A95A6C5B-528B-4D9A-AA6E-CCD6B32E85B7}" type="datetimeFigureOut">
              <a:rPr lang="sl-SI" smtClean="0"/>
              <a:t>17.11.2014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A95A6C5B-528B-4D9A-AA6E-CCD6B32E85B7}" type="datetimeFigureOut">
              <a:rPr lang="sl-SI" smtClean="0"/>
              <a:t>17.11.2014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A6C5B-528B-4D9A-AA6E-CCD6B32E85B7}" type="datetimeFigureOut">
              <a:rPr lang="sl-SI" smtClean="0"/>
              <a:t>17.11.2014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20C0AF4-A010-4405-A822-C958B17A4171}" type="slidenum">
              <a:rPr lang="sl-SI" smtClean="0"/>
              <a:t>‹#›</a:t>
            </a:fld>
            <a:endParaRPr lang="sl-SI"/>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A95A6C5B-528B-4D9A-AA6E-CCD6B32E85B7}" type="datetimeFigureOut">
              <a:rPr lang="sl-SI" smtClean="0"/>
              <a:t>17.11.2014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0C0AF4-A010-4405-A822-C958B17A4171}" type="slidenum">
              <a:rPr lang="sl-SI" smtClean="0"/>
              <a:t>‹#›</a:t>
            </a:fld>
            <a:endParaRPr lang="sl-SI"/>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sl-SI" smtClean="0"/>
              <a:t>Uredite slog naslova matrice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a:p>
        </p:txBody>
      </p:sp>
      <p:sp>
        <p:nvSpPr>
          <p:cNvPr id="5" name="Date Placeholder 4"/>
          <p:cNvSpPr>
            <a:spLocks noGrp="1"/>
          </p:cNvSpPr>
          <p:nvPr>
            <p:ph type="dt" sz="half" idx="10"/>
          </p:nvPr>
        </p:nvSpPr>
        <p:spPr/>
        <p:txBody>
          <a:bodyPr/>
          <a:lstStyle/>
          <a:p>
            <a:fld id="{A95A6C5B-528B-4D9A-AA6E-CCD6B32E85B7}" type="datetimeFigureOut">
              <a:rPr lang="sl-SI" smtClean="0"/>
              <a:t>17.11.2014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20C0AF4-A010-4405-A822-C958B17A4171}" type="slidenum">
              <a:rPr lang="sl-SI" smtClean="0"/>
              <a:t>‹#›</a:t>
            </a:fld>
            <a:endParaRPr lang="sl-SI"/>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sl-SI" smtClean="0"/>
              <a:t>Uredite slog naslova matrice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95A6C5B-528B-4D9A-AA6E-CCD6B32E85B7}" type="datetimeFigureOut">
              <a:rPr lang="sl-SI" smtClean="0"/>
              <a:t>17.11.2014</a:t>
            </a:fld>
            <a:endParaRPr lang="sl-SI"/>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sl-SI"/>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20C0AF4-A010-4405-A822-C958B17A4171}"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Bar dir="vert"/>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EMIL NOLDE – </a:t>
            </a:r>
            <a:br>
              <a:rPr lang="sl-SI" dirty="0" smtClean="0"/>
            </a:br>
            <a:r>
              <a:rPr lang="sl-SI" dirty="0" smtClean="0"/>
              <a:t>AKVAREL</a:t>
            </a:r>
            <a:endParaRPr lang="sl-SI" dirty="0"/>
          </a:p>
        </p:txBody>
      </p:sp>
      <p:sp>
        <p:nvSpPr>
          <p:cNvPr id="3" name="Podnaslov 2"/>
          <p:cNvSpPr>
            <a:spLocks noGrp="1"/>
          </p:cNvSpPr>
          <p:nvPr>
            <p:ph type="subTitle" idx="1"/>
          </p:nvPr>
        </p:nvSpPr>
        <p:spPr/>
        <p:txBody>
          <a:bodyPr>
            <a:normAutofit lnSpcReduction="10000"/>
          </a:bodyPr>
          <a:lstStyle/>
          <a:p>
            <a:r>
              <a:rPr lang="sl-SI" i="1" dirty="0" smtClean="0"/>
              <a:t>„Vsaka </a:t>
            </a:r>
            <a:r>
              <a:rPr lang="sl-SI" i="1" dirty="0"/>
              <a:t>barva v sebi nosi dušo</a:t>
            </a:r>
            <a:r>
              <a:rPr lang="sl-SI" i="1" dirty="0" smtClean="0"/>
              <a:t>, ki </a:t>
            </a:r>
            <a:r>
              <a:rPr lang="sl-SI" i="1" dirty="0"/>
              <a:t>me naredi </a:t>
            </a:r>
            <a:r>
              <a:rPr lang="sl-SI" i="1" dirty="0" smtClean="0"/>
              <a:t>srečnega, </a:t>
            </a:r>
            <a:r>
              <a:rPr lang="sl-SI" i="1" dirty="0"/>
              <a:t>ali pa me odbija, in ki deluje kot </a:t>
            </a:r>
            <a:r>
              <a:rPr lang="sl-SI" i="1" dirty="0" smtClean="0"/>
              <a:t>stimulans.“</a:t>
            </a:r>
            <a:endParaRPr lang="sl-SI" i="1" dirty="0"/>
          </a:p>
        </p:txBody>
      </p:sp>
      <p:pic>
        <p:nvPicPr>
          <p:cNvPr id="1026" name="Picture 2" descr="https://c1.staticflickr.com/1/213/484176044_45b8f0e4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84784"/>
            <a:ext cx="289560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0730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1143000"/>
          </a:xfrm>
          <a:ln>
            <a:solidFill>
              <a:schemeClr val="accent1"/>
            </a:solidFill>
          </a:ln>
        </p:spPr>
        <p:txBody>
          <a:bodyPr>
            <a:normAutofit/>
          </a:bodyPr>
          <a:lstStyle/>
          <a:p>
            <a:r>
              <a:rPr lang="sl-SI" dirty="0"/>
              <a:t>EMIL </a:t>
            </a:r>
            <a:r>
              <a:rPr lang="sl-SI" dirty="0" smtClean="0"/>
              <a:t>NOLDE</a:t>
            </a:r>
            <a:endParaRPr lang="sl-SI" dirty="0"/>
          </a:p>
        </p:txBody>
      </p:sp>
      <p:sp>
        <p:nvSpPr>
          <p:cNvPr id="3" name="Ograda vsebine 2"/>
          <p:cNvSpPr>
            <a:spLocks noGrp="1"/>
          </p:cNvSpPr>
          <p:nvPr>
            <p:ph idx="1"/>
          </p:nvPr>
        </p:nvSpPr>
        <p:spPr>
          <a:xfrm>
            <a:off x="457200" y="1600200"/>
            <a:ext cx="8229600" cy="4781128"/>
          </a:xfrm>
        </p:spPr>
        <p:txBody>
          <a:bodyPr>
            <a:normAutofit/>
          </a:bodyPr>
          <a:lstStyle/>
          <a:p>
            <a:r>
              <a:rPr lang="sl-SI" dirty="0" smtClean="0"/>
              <a:t>Rojstvo: 1867 (Nolde) kot Emil </a:t>
            </a:r>
            <a:r>
              <a:rPr lang="sl-SI" dirty="0" err="1" smtClean="0"/>
              <a:t>Hansen</a:t>
            </a:r>
            <a:endParaRPr lang="sl-SI" dirty="0" smtClean="0"/>
          </a:p>
          <a:p>
            <a:r>
              <a:rPr lang="sl-SI" dirty="0" smtClean="0"/>
              <a:t>Smrt: 1956 (</a:t>
            </a:r>
            <a:r>
              <a:rPr lang="sl-SI" dirty="0" err="1" smtClean="0"/>
              <a:t>Seebull</a:t>
            </a:r>
            <a:r>
              <a:rPr lang="sl-SI" dirty="0" smtClean="0"/>
              <a:t>) kot Emil Nolde </a:t>
            </a:r>
          </a:p>
          <a:p>
            <a:endParaRPr lang="sl-SI" dirty="0"/>
          </a:p>
          <a:p>
            <a:r>
              <a:rPr lang="sl-SI" dirty="0" smtClean="0"/>
              <a:t>Najprej oblikovalec pohištva, nato se je šolal za ilustratorja, obiskoval je veliko umetniških šol, kjer se je izpopolnjeval</a:t>
            </a:r>
          </a:p>
          <a:p>
            <a:r>
              <a:rPr lang="sl-SI" dirty="0" smtClean="0"/>
              <a:t>Zavrnjen na Münchenski akademiji za umetnost, nato obiskoval privatne ure </a:t>
            </a:r>
          </a:p>
          <a:p>
            <a:r>
              <a:rPr lang="sl-SI" dirty="0" smtClean="0"/>
              <a:t>Kratek čas pripadnik gibanja </a:t>
            </a:r>
            <a:r>
              <a:rPr lang="sl-SI" dirty="0" err="1" smtClean="0"/>
              <a:t>Die</a:t>
            </a:r>
            <a:r>
              <a:rPr lang="sl-SI" dirty="0" smtClean="0"/>
              <a:t> </a:t>
            </a:r>
            <a:r>
              <a:rPr lang="sl-SI" dirty="0" err="1" smtClean="0"/>
              <a:t>Brücke</a:t>
            </a:r>
            <a:endParaRPr lang="sl-SI" dirty="0" smtClean="0"/>
          </a:p>
          <a:p>
            <a:endParaRPr lang="sl-SI" dirty="0" smtClean="0"/>
          </a:p>
          <a:p>
            <a:r>
              <a:rPr lang="sl-SI" dirty="0" smtClean="0"/>
              <a:t>Ekspresionist (izražanje z barvami, deformiranje naravnih oblik, prevladujoči zlatorumeni in rdeči odtenki)</a:t>
            </a:r>
            <a:endParaRPr lang="sl-SI"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32656"/>
            <a:ext cx="1875534" cy="254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92275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67544" y="260648"/>
            <a:ext cx="8305800" cy="4337808"/>
          </a:xfrm>
        </p:spPr>
        <p:txBody>
          <a:bodyPr>
            <a:normAutofit fontScale="90000"/>
          </a:bodyPr>
          <a:lstStyle/>
          <a:p>
            <a:r>
              <a:rPr lang="sl-SI" i="1" dirty="0" smtClean="0">
                <a:solidFill>
                  <a:schemeClr val="accent2">
                    <a:lumMod val="50000"/>
                  </a:schemeClr>
                </a:solidFill>
              </a:rPr>
              <a:t>„Obstaja </a:t>
            </a:r>
            <a:r>
              <a:rPr lang="sl-SI" i="1" dirty="0">
                <a:solidFill>
                  <a:schemeClr val="accent2">
                    <a:lumMod val="50000"/>
                  </a:schemeClr>
                </a:solidFill>
              </a:rPr>
              <a:t>srebrno modra, nebesno modra in nevihtno modra. Vsaka barva v sebi nosi dušo</a:t>
            </a:r>
            <a:r>
              <a:rPr lang="sl-SI" i="1" dirty="0" smtClean="0">
                <a:solidFill>
                  <a:schemeClr val="accent2">
                    <a:lumMod val="50000"/>
                  </a:schemeClr>
                </a:solidFill>
              </a:rPr>
              <a:t>, ki </a:t>
            </a:r>
            <a:r>
              <a:rPr lang="sl-SI" i="1" dirty="0">
                <a:solidFill>
                  <a:schemeClr val="accent2">
                    <a:lumMod val="50000"/>
                  </a:schemeClr>
                </a:solidFill>
              </a:rPr>
              <a:t>me naredi </a:t>
            </a:r>
            <a:r>
              <a:rPr lang="sl-SI" i="1" dirty="0" smtClean="0">
                <a:solidFill>
                  <a:schemeClr val="accent2">
                    <a:lumMod val="50000"/>
                  </a:schemeClr>
                </a:solidFill>
              </a:rPr>
              <a:t>srečnega, </a:t>
            </a:r>
            <a:r>
              <a:rPr lang="sl-SI" i="1" dirty="0">
                <a:solidFill>
                  <a:schemeClr val="accent2">
                    <a:lumMod val="50000"/>
                  </a:schemeClr>
                </a:solidFill>
              </a:rPr>
              <a:t>ali pa me odbija, in ki deluje kot stimulans. Za človeka, ki nima čuta za umetnost, so barve samo barve, odtenki samo odtenki… in to je to. Vsi ciklusi človeške duše, ki se raztezajo med nebesi in peklom, tako zanj ostanejo neopaženi</a:t>
            </a:r>
            <a:r>
              <a:rPr lang="sl-SI" i="1" dirty="0" smtClean="0">
                <a:solidFill>
                  <a:schemeClr val="accent2">
                    <a:lumMod val="50000"/>
                  </a:schemeClr>
                </a:solidFill>
              </a:rPr>
              <a:t>.“</a:t>
            </a:r>
            <a:r>
              <a:rPr lang="sl-SI" dirty="0"/>
              <a:t/>
            </a:r>
            <a:br>
              <a:rPr lang="sl-SI" dirty="0"/>
            </a:br>
            <a:endParaRPr lang="sl-SI" dirty="0"/>
          </a:p>
        </p:txBody>
      </p:sp>
    </p:spTree>
    <p:extLst>
      <p:ext uri="{BB962C8B-B14F-4D97-AF65-F5344CB8AC3E}">
        <p14:creationId xmlns:p14="http://schemas.microsoft.com/office/powerpoint/2010/main" val="406963135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412776"/>
            <a:ext cx="8229600" cy="4713387"/>
          </a:xfrm>
        </p:spPr>
        <p:txBody>
          <a:bodyPr/>
          <a:lstStyle/>
          <a:p>
            <a:r>
              <a:rPr lang="sl-SI" dirty="0" smtClean="0"/>
              <a:t>Motivi: religiozni, tihožitja, motivi iz narave</a:t>
            </a:r>
          </a:p>
          <a:p>
            <a:endParaRPr lang="sl-SI" dirty="0" smtClean="0"/>
          </a:p>
          <a:p>
            <a:r>
              <a:rPr lang="sl-SI" dirty="0" smtClean="0"/>
              <a:t>Velik podpornik Hitlerjeve stranke (negativna stališča do Judov)</a:t>
            </a:r>
          </a:p>
          <a:p>
            <a:r>
              <a:rPr lang="sl-SI" dirty="0" smtClean="0"/>
              <a:t>V tem času je vsakršna moderna umetnost bila proglašena za slabo, nekvalitetno</a:t>
            </a:r>
          </a:p>
          <a:p>
            <a:r>
              <a:rPr lang="sl-SI" dirty="0" smtClean="0"/>
              <a:t>Prepoved razstavljanja in ustvarjanja del (javno in zasebno)</a:t>
            </a:r>
          </a:p>
          <a:p>
            <a:pPr marL="0" indent="0">
              <a:buNone/>
            </a:pPr>
            <a:endParaRPr lang="sl-SI" dirty="0" smtClean="0"/>
          </a:p>
          <a:p>
            <a:r>
              <a:rPr lang="sl-SI" dirty="0" smtClean="0"/>
              <a:t>Nastane zbirka „</a:t>
            </a:r>
            <a:r>
              <a:rPr lang="sl-SI" dirty="0" err="1" smtClean="0"/>
              <a:t>Nenaslikane</a:t>
            </a:r>
            <a:r>
              <a:rPr lang="sl-SI" dirty="0" smtClean="0"/>
              <a:t> slike“ </a:t>
            </a:r>
            <a:r>
              <a:rPr lang="sl-SI" dirty="0" smtClean="0">
                <a:sym typeface="Wingdings" panose="05000000000000000000" pitchFamily="2" charset="2"/>
              </a:rPr>
              <a:t> zbirka več kot 100 akvarelov</a:t>
            </a:r>
          </a:p>
          <a:p>
            <a:pPr marL="0" indent="0">
              <a:buNone/>
            </a:pPr>
            <a:endParaRPr lang="sl-SI" dirty="0" smtClean="0"/>
          </a:p>
        </p:txBody>
      </p:sp>
    </p:spTree>
    <p:extLst>
      <p:ext uri="{BB962C8B-B14F-4D97-AF65-F5344CB8AC3E}">
        <p14:creationId xmlns:p14="http://schemas.microsoft.com/office/powerpoint/2010/main" val="87607989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lstStyle/>
          <a:p>
            <a:r>
              <a:rPr lang="sl-SI" dirty="0" smtClean="0"/>
              <a:t>REPRODUKCIJE</a:t>
            </a:r>
            <a:endParaRPr lang="sl-SI" dirty="0"/>
          </a:p>
        </p:txBody>
      </p:sp>
      <p:pic>
        <p:nvPicPr>
          <p:cNvPr id="3" name="Slika 2" descr="http://2.bp.blogspot.com/-V5lpbBBIoEI/UHeX7FQS9rI/AAAAAAAAMtY/Vdr1efCAack/s1600/emil_nolde_blumen-15c16c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72816"/>
            <a:ext cx="5832648" cy="4392488"/>
          </a:xfrm>
          <a:prstGeom prst="rect">
            <a:avLst/>
          </a:prstGeom>
          <a:noFill/>
          <a:ln>
            <a:noFill/>
          </a:ln>
        </p:spPr>
      </p:pic>
    </p:spTree>
    <p:extLst>
      <p:ext uri="{BB962C8B-B14F-4D97-AF65-F5344CB8AC3E}">
        <p14:creationId xmlns:p14="http://schemas.microsoft.com/office/powerpoint/2010/main" val="332976857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http://3.bp.blogspot.com/-pUkl-_JNcbI/UHeX-WzkS_I/AAAAAAAAMto/SUfT5Fnysas/s1600/Nolde_Islander.jpg"/>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8236"/>
            <a:ext cx="4536504" cy="6351124"/>
          </a:xfrm>
          <a:prstGeom prst="rect">
            <a:avLst/>
          </a:prstGeom>
          <a:noFill/>
          <a:ln>
            <a:noFill/>
          </a:ln>
        </p:spPr>
      </p:pic>
    </p:spTree>
    <p:extLst>
      <p:ext uri="{BB962C8B-B14F-4D97-AF65-F5344CB8AC3E}">
        <p14:creationId xmlns:p14="http://schemas.microsoft.com/office/powerpoint/2010/main" val="321638760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1.bp.blogspot.com/-pKihhp9nr4s/UHeYAE_c2ZI/AAAAAAAAMtw/WXYfd3nO23I/s1600/tumblr_lo00wgC5qw1qj2mtto1_500.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610669"/>
            <a:ext cx="7632848" cy="5688631"/>
          </a:xfrm>
          <a:prstGeom prst="rect">
            <a:avLst/>
          </a:prstGeom>
          <a:noFill/>
          <a:ln>
            <a:noFill/>
          </a:ln>
        </p:spPr>
      </p:pic>
    </p:spTree>
    <p:extLst>
      <p:ext uri="{BB962C8B-B14F-4D97-AF65-F5344CB8AC3E}">
        <p14:creationId xmlns:p14="http://schemas.microsoft.com/office/powerpoint/2010/main" val="248485863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31.media.tumblr.com/tumblr_l3rzqvb6c51qa1j80o1_5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6107" y="260648"/>
            <a:ext cx="4824536" cy="6408711"/>
          </a:xfrm>
          <a:prstGeom prst="rect">
            <a:avLst/>
          </a:prstGeom>
          <a:noFill/>
          <a:ln>
            <a:noFill/>
          </a:ln>
        </p:spPr>
      </p:pic>
    </p:spTree>
    <p:extLst>
      <p:ext uri="{BB962C8B-B14F-4D97-AF65-F5344CB8AC3E}">
        <p14:creationId xmlns:p14="http://schemas.microsoft.com/office/powerpoint/2010/main" val="197673185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lstStyle/>
          <a:p>
            <a:r>
              <a:rPr lang="sl-SI" dirty="0" smtClean="0"/>
              <a:t>DELO</a:t>
            </a:r>
            <a:endParaRPr lang="sl-SI" dirty="0"/>
          </a:p>
        </p:txBody>
      </p:sp>
      <p:pic>
        <p:nvPicPr>
          <p:cNvPr id="3" name="Slika 2" descr="http://arttattler.com/Images/Europe/Germany/Baden%20Baden/Museum%20Frieder%20Burda/Emil%20Nolde/12-Nolde_Rote_und_gelbe_Sonnenblume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291" y="1551887"/>
            <a:ext cx="7128792" cy="5112568"/>
          </a:xfrm>
          <a:prstGeom prst="rect">
            <a:avLst/>
          </a:prstGeom>
          <a:noFill/>
          <a:ln>
            <a:noFill/>
          </a:ln>
        </p:spPr>
      </p:pic>
    </p:spTree>
    <p:extLst>
      <p:ext uri="{BB962C8B-B14F-4D97-AF65-F5344CB8AC3E}">
        <p14:creationId xmlns:p14="http://schemas.microsoft.com/office/powerpoint/2010/main" val="143894563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normAutofit/>
          </a:bodyPr>
          <a:lstStyle/>
          <a:p>
            <a:pPr algn="ctr"/>
            <a:r>
              <a:rPr lang="sl-SI" dirty="0"/>
              <a:t>SLIKARSKE </a:t>
            </a:r>
            <a:r>
              <a:rPr lang="sl-SI" dirty="0" smtClean="0"/>
              <a:t>TEHNIKE</a:t>
            </a:r>
            <a:endParaRPr lang="sl-SI" dirty="0"/>
          </a:p>
        </p:txBody>
      </p:sp>
      <p:sp>
        <p:nvSpPr>
          <p:cNvPr id="3" name="Ograda vsebine 2"/>
          <p:cNvSpPr>
            <a:spLocks noGrp="1"/>
          </p:cNvSpPr>
          <p:nvPr>
            <p:ph idx="1"/>
          </p:nvPr>
        </p:nvSpPr>
        <p:spPr/>
        <p:txBody>
          <a:bodyPr/>
          <a:lstStyle/>
          <a:p>
            <a:r>
              <a:rPr lang="sl-SI" dirty="0"/>
              <a:t>Slikanje je umetniška dejavnost, pri kateri na neko podlago (</a:t>
            </a:r>
            <a:r>
              <a:rPr lang="sl-SI" dirty="0">
                <a:solidFill>
                  <a:schemeClr val="tx1"/>
                </a:solidFill>
              </a:rPr>
              <a:t>platno</a:t>
            </a:r>
            <a:r>
              <a:rPr lang="sl-SI" dirty="0"/>
              <a:t>, papir, omet) nanašamo barve</a:t>
            </a:r>
            <a:r>
              <a:rPr lang="sl-SI" dirty="0" smtClean="0"/>
              <a:t>.</a:t>
            </a:r>
          </a:p>
          <a:p>
            <a:pPr marL="0" indent="0">
              <a:buNone/>
            </a:pPr>
            <a:endParaRPr lang="sl-SI" dirty="0" smtClean="0"/>
          </a:p>
          <a:p>
            <a:r>
              <a:rPr lang="sl-SI" dirty="0" smtClean="0"/>
              <a:t>Olje na platnu</a:t>
            </a:r>
          </a:p>
          <a:p>
            <a:r>
              <a:rPr lang="sl-SI" dirty="0" smtClean="0"/>
              <a:t>Pasteli</a:t>
            </a:r>
          </a:p>
          <a:p>
            <a:r>
              <a:rPr lang="sl-SI" dirty="0" err="1" smtClean="0"/>
              <a:t>Gvaš</a:t>
            </a:r>
            <a:endParaRPr lang="sl-SI" dirty="0" smtClean="0"/>
          </a:p>
          <a:p>
            <a:r>
              <a:rPr lang="sl-SI" dirty="0" smtClean="0"/>
              <a:t>Akvarel</a:t>
            </a:r>
          </a:p>
        </p:txBody>
      </p:sp>
      <p:pic>
        <p:nvPicPr>
          <p:cNvPr id="2050" name="Picture 2" descr="http://www.indjija.net/upload/2013/vesti/pal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56992"/>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148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normAutofit/>
          </a:bodyPr>
          <a:lstStyle/>
          <a:p>
            <a:pPr lvl="0"/>
            <a:r>
              <a:rPr lang="sl-SI" dirty="0" smtClean="0">
                <a:effectLst>
                  <a:outerShdw blurRad="38100" dist="38100" dir="2700000" algn="tl">
                    <a:srgbClr val="000000">
                      <a:alpha val="43137"/>
                    </a:srgbClr>
                  </a:outerShdw>
                </a:effectLst>
              </a:rPr>
              <a:t>OLJE NA PLATNU</a:t>
            </a:r>
            <a:endParaRPr lang="sl-SI" dirty="0"/>
          </a:p>
        </p:txBody>
      </p:sp>
      <p:sp>
        <p:nvSpPr>
          <p:cNvPr id="3" name="Ograda vsebine 2"/>
          <p:cNvSpPr>
            <a:spLocks noGrp="1"/>
          </p:cNvSpPr>
          <p:nvPr>
            <p:ph idx="1"/>
          </p:nvPr>
        </p:nvSpPr>
        <p:spPr/>
        <p:txBody>
          <a:bodyPr>
            <a:normAutofit/>
          </a:bodyPr>
          <a:lstStyle/>
          <a:p>
            <a:r>
              <a:rPr lang="sl-SI" dirty="0" smtClean="0">
                <a:solidFill>
                  <a:schemeClr val="tx1"/>
                </a:solidFill>
              </a:rPr>
              <a:t>proces </a:t>
            </a:r>
            <a:r>
              <a:rPr lang="sl-SI" dirty="0">
                <a:solidFill>
                  <a:schemeClr val="tx1"/>
                </a:solidFill>
              </a:rPr>
              <a:t>slikanja s </a:t>
            </a:r>
            <a:r>
              <a:rPr lang="sl-SI" dirty="0" smtClean="0">
                <a:solidFill>
                  <a:schemeClr val="tx1"/>
                </a:solidFill>
              </a:rPr>
              <a:t>pigmenti, ki so </a:t>
            </a:r>
            <a:r>
              <a:rPr lang="sl-SI" dirty="0">
                <a:solidFill>
                  <a:schemeClr val="tx1"/>
                </a:solidFill>
              </a:rPr>
              <a:t>pomešani s suhim oljem. </a:t>
            </a:r>
            <a:endParaRPr lang="sl-SI" dirty="0" smtClean="0">
              <a:solidFill>
                <a:schemeClr val="tx1"/>
              </a:solidFill>
            </a:endParaRPr>
          </a:p>
          <a:p>
            <a:r>
              <a:rPr lang="sl-SI" dirty="0" smtClean="0">
                <a:solidFill>
                  <a:schemeClr val="tx1"/>
                </a:solidFill>
              </a:rPr>
              <a:t>na platno naredijo skico </a:t>
            </a:r>
            <a:r>
              <a:rPr lang="sl-SI" dirty="0">
                <a:solidFill>
                  <a:schemeClr val="tx1"/>
                </a:solidFill>
              </a:rPr>
              <a:t>z </a:t>
            </a:r>
            <a:r>
              <a:rPr lang="sl-SI" dirty="0" smtClean="0">
                <a:solidFill>
                  <a:schemeClr val="tx1"/>
                </a:solidFill>
              </a:rPr>
              <a:t>ogljem. </a:t>
            </a:r>
          </a:p>
          <a:p>
            <a:r>
              <a:rPr lang="sl-SI" dirty="0">
                <a:solidFill>
                  <a:schemeClr val="tx1"/>
                </a:solidFill>
              </a:rPr>
              <a:t>d</a:t>
            </a:r>
            <a:r>
              <a:rPr lang="sl-SI" dirty="0" smtClean="0">
                <a:solidFill>
                  <a:schemeClr val="tx1"/>
                </a:solidFill>
              </a:rPr>
              <a:t>odajanje terpentina za boljše </a:t>
            </a:r>
          </a:p>
          <a:p>
            <a:r>
              <a:rPr lang="sl-SI" dirty="0">
                <a:solidFill>
                  <a:schemeClr val="tx1"/>
                </a:solidFill>
              </a:rPr>
              <a:t>b</a:t>
            </a:r>
            <a:r>
              <a:rPr lang="sl-SI" dirty="0" smtClean="0">
                <a:solidFill>
                  <a:schemeClr val="tx1"/>
                </a:solidFill>
              </a:rPr>
              <a:t>arva </a:t>
            </a:r>
            <a:r>
              <a:rPr lang="sl-SI" dirty="0">
                <a:solidFill>
                  <a:schemeClr val="tx1"/>
                </a:solidFill>
              </a:rPr>
              <a:t>ostane mokra dalj </a:t>
            </a:r>
            <a:r>
              <a:rPr lang="sl-SI" dirty="0" smtClean="0">
                <a:solidFill>
                  <a:schemeClr val="tx1"/>
                </a:solidFill>
              </a:rPr>
              <a:t>časa in zato jo lahko spreminjamo (odstrani sloj barve – terpentin + krpa) </a:t>
            </a:r>
          </a:p>
          <a:p>
            <a:pPr marL="0" indent="0">
              <a:buNone/>
            </a:pPr>
            <a:endParaRPr lang="sl-SI" dirty="0"/>
          </a:p>
        </p:txBody>
      </p:sp>
      <p:pic>
        <p:nvPicPr>
          <p:cNvPr id="4" name="Slika 3" descr="http://www.vidal-art.si/uploads/artikli/big/oljne_b140ml.jpg"/>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05064"/>
            <a:ext cx="2736304" cy="2456855"/>
          </a:xfrm>
          <a:prstGeom prst="rect">
            <a:avLst/>
          </a:prstGeom>
          <a:noFill/>
          <a:ln>
            <a:noFill/>
          </a:ln>
        </p:spPr>
      </p:pic>
    </p:spTree>
    <p:extLst>
      <p:ext uri="{BB962C8B-B14F-4D97-AF65-F5344CB8AC3E}">
        <p14:creationId xmlns:p14="http://schemas.microsoft.com/office/powerpoint/2010/main" val="187547958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a:xfrm>
            <a:off x="323528" y="5949280"/>
            <a:ext cx="8424936" cy="792088"/>
          </a:xfrm>
        </p:spPr>
        <p:txBody>
          <a:bodyPr>
            <a:normAutofit/>
          </a:bodyPr>
          <a:lstStyle/>
          <a:p>
            <a:pPr marL="0" indent="0">
              <a:buNone/>
            </a:pPr>
            <a:r>
              <a:rPr lang="pl-PL" sz="1800" dirty="0" smtClean="0"/>
              <a:t>Ivana </a:t>
            </a:r>
            <a:r>
              <a:rPr lang="pl-PL" sz="1800" dirty="0"/>
              <a:t>Kobilca, Poletje, 1889-90,                    </a:t>
            </a:r>
            <a:r>
              <a:rPr lang="pl-PL" sz="1800" dirty="0" smtClean="0"/>
              <a:t>        </a:t>
            </a:r>
            <a:r>
              <a:rPr lang="sl-SI" sz="1800" dirty="0"/>
              <a:t>Matej Sternen: Rdeči </a:t>
            </a:r>
            <a:r>
              <a:rPr lang="sl-SI" sz="1800" dirty="0" err="1"/>
              <a:t>parazol</a:t>
            </a:r>
            <a:r>
              <a:rPr lang="sl-SI" sz="1800" dirty="0"/>
              <a:t>, 1904, </a:t>
            </a:r>
            <a:r>
              <a:rPr lang="sl-SI" sz="1800" dirty="0" smtClean="0"/>
              <a:t>olje-platno                                                                            olje-platno</a:t>
            </a:r>
            <a:r>
              <a:rPr lang="pl-PL" sz="1800" dirty="0" smtClean="0"/>
              <a:t>           </a:t>
            </a:r>
            <a:endParaRPr lang="sl-SI" sz="1800" dirty="0"/>
          </a:p>
        </p:txBody>
      </p:sp>
      <p:pic>
        <p:nvPicPr>
          <p:cNvPr id="4" name="Slika 3" descr="http://upload.wikimedia.org/wikipedia/commons/thumb/3/30/Ivana_Kobilca_-_Poletje.jpg/369px-Ivana_Kobilca_-_Poletj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3888432" cy="5256583"/>
          </a:xfrm>
          <a:prstGeom prst="rect">
            <a:avLst/>
          </a:prstGeom>
          <a:noFill/>
          <a:ln>
            <a:noFill/>
          </a:ln>
        </p:spPr>
      </p:pic>
      <p:pic>
        <p:nvPicPr>
          <p:cNvPr id="5" name="Slika 4" descr="http://projekti.gimvic.org/2005/2d/Impresionizem/slike/slovenski/Sternen-RdeciParazo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04664"/>
            <a:ext cx="3350984" cy="5256583"/>
          </a:xfrm>
          <a:prstGeom prst="rect">
            <a:avLst/>
          </a:prstGeom>
          <a:noFill/>
          <a:ln>
            <a:noFill/>
          </a:ln>
        </p:spPr>
      </p:pic>
    </p:spTree>
    <p:extLst>
      <p:ext uri="{BB962C8B-B14F-4D97-AF65-F5344CB8AC3E}">
        <p14:creationId xmlns:p14="http://schemas.microsoft.com/office/powerpoint/2010/main" val="36946106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lstStyle/>
          <a:p>
            <a:r>
              <a:rPr lang="sl-SI" dirty="0" smtClean="0"/>
              <a:t>PASTEL</a:t>
            </a:r>
            <a:endParaRPr lang="sl-SI" dirty="0"/>
          </a:p>
        </p:txBody>
      </p:sp>
      <p:sp>
        <p:nvSpPr>
          <p:cNvPr id="3" name="Ograda vsebine 2"/>
          <p:cNvSpPr>
            <a:spLocks noGrp="1"/>
          </p:cNvSpPr>
          <p:nvPr>
            <p:ph idx="1"/>
          </p:nvPr>
        </p:nvSpPr>
        <p:spPr/>
        <p:txBody>
          <a:bodyPr/>
          <a:lstStyle/>
          <a:p>
            <a:r>
              <a:rPr lang="sl-SI" dirty="0"/>
              <a:t>s</a:t>
            </a:r>
            <a:r>
              <a:rPr lang="sl-SI" dirty="0" smtClean="0"/>
              <a:t>likanje s suhimi kredami</a:t>
            </a:r>
          </a:p>
          <a:p>
            <a:r>
              <a:rPr lang="sl-SI" dirty="0"/>
              <a:t>n</a:t>
            </a:r>
            <a:r>
              <a:rPr lang="sl-SI" dirty="0" smtClean="0"/>
              <a:t>anašanje krede na hrapav papir</a:t>
            </a:r>
          </a:p>
          <a:p>
            <a:r>
              <a:rPr lang="sl-SI" dirty="0" smtClean="0"/>
              <a:t>ko naredimo potezo s kredo, jo lahko s prsti zasenčimo</a:t>
            </a:r>
          </a:p>
          <a:p>
            <a:r>
              <a:rPr lang="sl-SI" dirty="0"/>
              <a:t>l</a:t>
            </a:r>
            <a:r>
              <a:rPr lang="sl-SI" dirty="0" smtClean="0"/>
              <a:t>ahko popravimo</a:t>
            </a:r>
          </a:p>
          <a:p>
            <a:r>
              <a:rPr lang="sl-SI" dirty="0"/>
              <a:t>z</a:t>
            </a:r>
            <a:r>
              <a:rPr lang="sl-SI" dirty="0" smtClean="0"/>
              <a:t>aščitena s steklom</a:t>
            </a:r>
            <a:endParaRPr lang="sl-SI" dirty="0"/>
          </a:p>
        </p:txBody>
      </p:sp>
      <p:pic>
        <p:nvPicPr>
          <p:cNvPr id="4" name="Slika 3" descr="http://upload.wikimedia.org/wikipedia/commons/thumb/5/59/Pastellkreide_2.jpg/800px-Pastellkreide_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1" y="4077072"/>
            <a:ext cx="3312368" cy="2500287"/>
          </a:xfrm>
          <a:prstGeom prst="rect">
            <a:avLst/>
          </a:prstGeom>
          <a:noFill/>
          <a:ln>
            <a:noFill/>
          </a:ln>
        </p:spPr>
      </p:pic>
    </p:spTree>
    <p:extLst>
      <p:ext uri="{BB962C8B-B14F-4D97-AF65-F5344CB8AC3E}">
        <p14:creationId xmlns:p14="http://schemas.microsoft.com/office/powerpoint/2010/main" val="161470332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4545687" y="692696"/>
            <a:ext cx="4229090" cy="1296145"/>
          </a:xfrm>
        </p:spPr>
        <p:txBody>
          <a:bodyPr>
            <a:normAutofit/>
          </a:bodyPr>
          <a:lstStyle/>
          <a:p>
            <a:pPr marL="0" indent="0">
              <a:buNone/>
            </a:pPr>
            <a:r>
              <a:rPr lang="pl-PL" sz="2000" dirty="0"/>
              <a:t>Božidar Jakac, Cerknica, 1939, pastel na </a:t>
            </a:r>
            <a:r>
              <a:rPr lang="pl-PL" sz="2000" dirty="0" smtClean="0"/>
              <a:t>kartonu</a:t>
            </a:r>
            <a:endParaRPr lang="sl-SI" sz="2000" dirty="0"/>
          </a:p>
        </p:txBody>
      </p:sp>
      <p:sp>
        <p:nvSpPr>
          <p:cNvPr id="4" name="Ograda vsebine 2"/>
          <p:cNvSpPr txBox="1">
            <a:spLocks/>
          </p:cNvSpPr>
          <p:nvPr/>
        </p:nvSpPr>
        <p:spPr>
          <a:xfrm>
            <a:off x="539552" y="4861520"/>
            <a:ext cx="4392488" cy="72008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pt-BR" sz="2000" dirty="0" smtClean="0"/>
              <a:t>Edgar Degas, Plesalka</a:t>
            </a:r>
            <a:r>
              <a:rPr lang="sl-SI" sz="2000" dirty="0" smtClean="0"/>
              <a:t> </a:t>
            </a:r>
            <a:r>
              <a:rPr lang="pt-BR" sz="2000" dirty="0" smtClean="0"/>
              <a:t>s pahljačo, 1879, pastel</a:t>
            </a:r>
            <a:endParaRPr lang="sl-SI" sz="2000" dirty="0" smtClean="0"/>
          </a:p>
          <a:p>
            <a:endParaRPr lang="sl-SI" dirty="0"/>
          </a:p>
        </p:txBody>
      </p:sp>
      <p:pic>
        <p:nvPicPr>
          <p:cNvPr id="5" name="Ograda vsebine 3" descr="Božidar Jakac, Cerknica, 1939, pastel na kartonu.jpg"/>
          <p:cNvPicPr/>
          <p:nvPr/>
        </p:nvPicPr>
        <p:blipFill>
          <a:blip r:embed="rId2" cstate="print">
            <a:extLst>
              <a:ext uri="{28A0092B-C50C-407E-A947-70E740481C1C}">
                <a14:useLocalDpi xmlns:a14="http://schemas.microsoft.com/office/drawing/2010/main" val="0"/>
              </a:ext>
            </a:extLst>
          </a:blip>
          <a:stretch>
            <a:fillRect/>
          </a:stretch>
        </p:blipFill>
        <p:spPr>
          <a:xfrm>
            <a:off x="251520" y="260649"/>
            <a:ext cx="4104456" cy="2808312"/>
          </a:xfrm>
          <a:prstGeom prst="rect">
            <a:avLst/>
          </a:prstGeom>
        </p:spPr>
      </p:pic>
      <p:pic>
        <p:nvPicPr>
          <p:cNvPr id="6" name="irc_mi" descr="http://artunframed.com/Gallery/wp-content/uploads/2013/06/Dancer-with-a-Fan-Edgar-Dega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132856"/>
            <a:ext cx="3024336" cy="4464496"/>
          </a:xfrm>
          <a:prstGeom prst="rect">
            <a:avLst/>
          </a:prstGeom>
          <a:noFill/>
          <a:ln>
            <a:noFill/>
          </a:ln>
        </p:spPr>
      </p:pic>
    </p:spTree>
    <p:extLst>
      <p:ext uri="{BB962C8B-B14F-4D97-AF65-F5344CB8AC3E}">
        <p14:creationId xmlns:p14="http://schemas.microsoft.com/office/powerpoint/2010/main" val="156183600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lstStyle/>
          <a:p>
            <a:r>
              <a:rPr lang="sl-SI" dirty="0" smtClean="0"/>
              <a:t>GVAŠ</a:t>
            </a:r>
            <a:endParaRPr lang="sl-SI" dirty="0"/>
          </a:p>
        </p:txBody>
      </p:sp>
      <p:sp>
        <p:nvSpPr>
          <p:cNvPr id="3" name="Ograda vsebine 2"/>
          <p:cNvSpPr>
            <a:spLocks noGrp="1"/>
          </p:cNvSpPr>
          <p:nvPr>
            <p:ph idx="1"/>
          </p:nvPr>
        </p:nvSpPr>
        <p:spPr/>
        <p:txBody>
          <a:bodyPr/>
          <a:lstStyle/>
          <a:p>
            <a:r>
              <a:rPr lang="sl-SI" dirty="0"/>
              <a:t>s</a:t>
            </a:r>
            <a:r>
              <a:rPr lang="sl-SI" dirty="0" smtClean="0"/>
              <a:t>likanje z vodenimi barvicami, ki se mešajo z belo tempero</a:t>
            </a:r>
          </a:p>
          <a:p>
            <a:r>
              <a:rPr lang="sl-SI" dirty="0"/>
              <a:t>z</a:t>
            </a:r>
            <a:r>
              <a:rPr lang="sl-SI" dirty="0" smtClean="0"/>
              <a:t> </a:t>
            </a:r>
            <a:r>
              <a:rPr lang="sl-SI" dirty="0"/>
              <a:t>dodajanjem bele barve, dosežemo bogastvo </a:t>
            </a:r>
            <a:r>
              <a:rPr lang="sl-SI" dirty="0" smtClean="0"/>
              <a:t>tonov</a:t>
            </a:r>
          </a:p>
          <a:p>
            <a:r>
              <a:rPr lang="sl-SI" dirty="0"/>
              <a:t>b</a:t>
            </a:r>
            <a:r>
              <a:rPr lang="sl-SI" dirty="0" smtClean="0"/>
              <a:t>arva </a:t>
            </a:r>
            <a:r>
              <a:rPr lang="sl-SI" dirty="0"/>
              <a:t>je gostejša kot pri akvarelu.</a:t>
            </a:r>
          </a:p>
        </p:txBody>
      </p:sp>
      <p:pic>
        <p:nvPicPr>
          <p:cNvPr id="4" name="Slika 3" descr="http://www.extra-lux.si/wcsstore/ExtraLux/images/products/800x800/6/2/840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140968"/>
            <a:ext cx="4208229" cy="3234655"/>
          </a:xfrm>
          <a:prstGeom prst="rect">
            <a:avLst/>
          </a:prstGeom>
          <a:noFill/>
          <a:ln>
            <a:noFill/>
          </a:ln>
        </p:spPr>
      </p:pic>
    </p:spTree>
    <p:extLst>
      <p:ext uri="{BB962C8B-B14F-4D97-AF65-F5344CB8AC3E}">
        <p14:creationId xmlns:p14="http://schemas.microsoft.com/office/powerpoint/2010/main" val="48494074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283205" y="5331475"/>
            <a:ext cx="3826768" cy="892696"/>
          </a:xfrm>
        </p:spPr>
        <p:txBody>
          <a:bodyPr>
            <a:normAutofit fontScale="85000" lnSpcReduction="20000"/>
          </a:bodyPr>
          <a:lstStyle/>
          <a:p>
            <a:pPr marL="0" indent="0">
              <a:buNone/>
            </a:pPr>
            <a:r>
              <a:rPr lang="sl-SI" dirty="0"/>
              <a:t>Vincent </a:t>
            </a:r>
            <a:r>
              <a:rPr lang="sl-SI" dirty="0" err="1"/>
              <a:t>van</a:t>
            </a:r>
            <a:r>
              <a:rPr lang="sl-SI" dirty="0"/>
              <a:t> </a:t>
            </a:r>
            <a:r>
              <a:rPr lang="sl-SI" dirty="0" err="1"/>
              <a:t>Gogh</a:t>
            </a:r>
            <a:r>
              <a:rPr lang="sl-SI" dirty="0"/>
              <a:t> , Hodnik v </a:t>
            </a:r>
            <a:r>
              <a:rPr lang="sl-SI" dirty="0" smtClean="0"/>
              <a:t>azilu,1889</a:t>
            </a:r>
            <a:r>
              <a:rPr lang="sl-SI" dirty="0"/>
              <a:t>, črna kreda in </a:t>
            </a:r>
            <a:r>
              <a:rPr lang="sl-SI" dirty="0" err="1"/>
              <a:t>gvaš</a:t>
            </a:r>
            <a:r>
              <a:rPr lang="sl-SI" dirty="0"/>
              <a:t> na papirju </a:t>
            </a:r>
          </a:p>
          <a:p>
            <a:endParaRPr lang="sl-SI" dirty="0"/>
          </a:p>
        </p:txBody>
      </p:sp>
      <p:sp>
        <p:nvSpPr>
          <p:cNvPr id="4" name="Ograda vsebine 2"/>
          <p:cNvSpPr txBox="1">
            <a:spLocks/>
          </p:cNvSpPr>
          <p:nvPr/>
        </p:nvSpPr>
        <p:spPr>
          <a:xfrm>
            <a:off x="5220072" y="5373216"/>
            <a:ext cx="3246606" cy="10801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sl-SI" sz="2000" dirty="0" smtClean="0"/>
              <a:t>Stane </a:t>
            </a:r>
            <a:r>
              <a:rPr lang="sl-SI" sz="2000" dirty="0"/>
              <a:t>Kregar, Brez naslova, </a:t>
            </a:r>
            <a:r>
              <a:rPr lang="sl-SI" sz="2000" dirty="0" smtClean="0"/>
              <a:t>1951,</a:t>
            </a:r>
            <a:r>
              <a:rPr lang="sl-SI" sz="2000" dirty="0"/>
              <a:t> tempera, </a:t>
            </a:r>
            <a:r>
              <a:rPr lang="sl-SI" sz="2000" dirty="0" err="1"/>
              <a:t>gvaš</a:t>
            </a:r>
            <a:endParaRPr lang="sl-SI" sz="2000" dirty="0"/>
          </a:p>
          <a:p>
            <a:pPr marL="0" indent="0">
              <a:buNone/>
            </a:pPr>
            <a:endParaRPr lang="sl-SI" dirty="0"/>
          </a:p>
          <a:p>
            <a:endParaRPr lang="sl-SI" dirty="0"/>
          </a:p>
        </p:txBody>
      </p:sp>
      <p:pic>
        <p:nvPicPr>
          <p:cNvPr id="6" name="Slika 5" descr="Vincent  van Gogh , Hodnik v azilu, 1889, črna kreda in gvaš na papirju.jpg"/>
          <p:cNvPicPr/>
          <p:nvPr/>
        </p:nvPicPr>
        <p:blipFill>
          <a:blip r:embed="rId2">
            <a:extLst>
              <a:ext uri="{28A0092B-C50C-407E-A947-70E740481C1C}">
                <a14:useLocalDpi xmlns:a14="http://schemas.microsoft.com/office/drawing/2010/main" val="0"/>
              </a:ext>
            </a:extLst>
          </a:blip>
          <a:stretch>
            <a:fillRect/>
          </a:stretch>
        </p:blipFill>
        <p:spPr>
          <a:xfrm>
            <a:off x="611560" y="737352"/>
            <a:ext cx="3383498" cy="4392488"/>
          </a:xfrm>
          <a:prstGeom prst="rect">
            <a:avLst/>
          </a:prstGeom>
        </p:spPr>
      </p:pic>
      <p:pic>
        <p:nvPicPr>
          <p:cNvPr id="7"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692696"/>
            <a:ext cx="3306663" cy="4405599"/>
          </a:xfrm>
          <a:prstGeom prst="rect">
            <a:avLst/>
          </a:prstGeom>
          <a:noFill/>
          <a:ln>
            <a:noFill/>
          </a:ln>
          <a:effectLst/>
          <a:extLst/>
        </p:spPr>
      </p:pic>
    </p:spTree>
    <p:extLst>
      <p:ext uri="{BB962C8B-B14F-4D97-AF65-F5344CB8AC3E}">
        <p14:creationId xmlns:p14="http://schemas.microsoft.com/office/powerpoint/2010/main" val="297176384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solidFill>
              <a:schemeClr val="accent1"/>
            </a:solidFill>
          </a:ln>
        </p:spPr>
        <p:txBody>
          <a:bodyPr/>
          <a:lstStyle/>
          <a:p>
            <a:r>
              <a:rPr lang="sl-SI" dirty="0" smtClean="0"/>
              <a:t>AKVAREL</a:t>
            </a:r>
            <a:endParaRPr lang="sl-SI" dirty="0"/>
          </a:p>
        </p:txBody>
      </p:sp>
      <p:sp>
        <p:nvSpPr>
          <p:cNvPr id="3" name="Ograda vsebine 2"/>
          <p:cNvSpPr>
            <a:spLocks noGrp="1"/>
          </p:cNvSpPr>
          <p:nvPr>
            <p:ph idx="1"/>
          </p:nvPr>
        </p:nvSpPr>
        <p:spPr/>
        <p:txBody>
          <a:bodyPr/>
          <a:lstStyle/>
          <a:p>
            <a:r>
              <a:rPr lang="sl-SI" dirty="0" smtClean="0"/>
              <a:t>slikarska </a:t>
            </a:r>
            <a:r>
              <a:rPr lang="sl-SI" dirty="0"/>
              <a:t>tehnika, </a:t>
            </a:r>
            <a:r>
              <a:rPr lang="sl-SI" dirty="0" smtClean="0"/>
              <a:t>tako imenujemo </a:t>
            </a:r>
            <a:r>
              <a:rPr lang="sl-SI" dirty="0"/>
              <a:t>tudi končni </a:t>
            </a:r>
            <a:r>
              <a:rPr lang="sl-SI" dirty="0" smtClean="0"/>
              <a:t>izdelek</a:t>
            </a:r>
          </a:p>
          <a:p>
            <a:r>
              <a:rPr lang="sl-SI" dirty="0"/>
              <a:t>a</a:t>
            </a:r>
            <a:r>
              <a:rPr lang="sl-SI" dirty="0" smtClean="0"/>
              <a:t>kvarelisti </a:t>
            </a:r>
            <a:r>
              <a:rPr lang="sl-SI" dirty="0"/>
              <a:t>ne uporabljajo bele </a:t>
            </a:r>
            <a:r>
              <a:rPr lang="sl-SI" dirty="0" smtClean="0"/>
              <a:t>barve</a:t>
            </a:r>
          </a:p>
          <a:p>
            <a:r>
              <a:rPr lang="sl-SI" dirty="0"/>
              <a:t>s</a:t>
            </a:r>
            <a:r>
              <a:rPr lang="sl-SI" dirty="0" smtClean="0"/>
              <a:t>vetlejše </a:t>
            </a:r>
            <a:r>
              <a:rPr lang="sl-SI" dirty="0"/>
              <a:t>in temnejše tone </a:t>
            </a:r>
            <a:r>
              <a:rPr lang="sl-SI" dirty="0" smtClean="0">
                <a:sym typeface="Wingdings" panose="05000000000000000000" pitchFamily="2" charset="2"/>
              </a:rPr>
              <a:t> dodajanje več/manj vode</a:t>
            </a:r>
          </a:p>
          <a:p>
            <a:r>
              <a:rPr lang="sl-SI" dirty="0">
                <a:sym typeface="Wingdings" panose="05000000000000000000" pitchFamily="2" charset="2"/>
              </a:rPr>
              <a:t>z</a:t>
            </a:r>
            <a:r>
              <a:rPr lang="sl-SI" dirty="0" smtClean="0">
                <a:sym typeface="Wingdings" panose="05000000000000000000" pitchFamily="2" charset="2"/>
              </a:rPr>
              <a:t>elo svetlih delov ne poslikamo</a:t>
            </a:r>
            <a:r>
              <a:rPr lang="sl-SI" dirty="0" smtClean="0"/>
              <a:t> </a:t>
            </a:r>
          </a:p>
          <a:p>
            <a:r>
              <a:rPr lang="sl-SI" dirty="0"/>
              <a:t>p</a:t>
            </a:r>
            <a:r>
              <a:rPr lang="sl-SI" dirty="0" smtClean="0"/>
              <a:t>igmente redčimo </a:t>
            </a:r>
            <a:r>
              <a:rPr lang="sl-SI" dirty="0"/>
              <a:t>z </a:t>
            </a:r>
            <a:r>
              <a:rPr lang="sl-SI" dirty="0" smtClean="0"/>
              <a:t>vodo</a:t>
            </a:r>
          </a:p>
          <a:p>
            <a:r>
              <a:rPr lang="sl-SI" dirty="0"/>
              <a:t>s</a:t>
            </a:r>
            <a:r>
              <a:rPr lang="sl-SI" dirty="0" smtClean="0"/>
              <a:t>likanje na moker ali suh papir</a:t>
            </a:r>
          </a:p>
          <a:p>
            <a:endParaRPr lang="sl-SI" dirty="0" smtClean="0"/>
          </a:p>
          <a:p>
            <a:endParaRPr lang="sl-SI" dirty="0"/>
          </a:p>
          <a:p>
            <a:r>
              <a:rPr lang="sl-SI" sz="2800" dirty="0" smtClean="0"/>
              <a:t>Znan akvarelist EMIL NOLDE</a:t>
            </a:r>
            <a:endParaRPr lang="sl-SI" sz="2800" dirty="0"/>
          </a:p>
        </p:txBody>
      </p:sp>
      <p:pic>
        <p:nvPicPr>
          <p:cNvPr id="4" name="Slika 3" descr="http://papirnicatara.com/img/p/164-429-thickbox.jpg"/>
          <p:cNvPicPr/>
          <p:nvPr/>
        </p:nvPicPr>
        <p:blipFill rotWithShape="1">
          <a:blip r:embed="rId2" cstate="print">
            <a:extLst>
              <a:ext uri="{28A0092B-C50C-407E-A947-70E740481C1C}">
                <a14:useLocalDpi xmlns:a14="http://schemas.microsoft.com/office/drawing/2010/main" val="0"/>
              </a:ext>
            </a:extLst>
          </a:blip>
          <a:srcRect t="29186" b="27751"/>
          <a:stretch/>
        </p:blipFill>
        <p:spPr bwMode="auto">
          <a:xfrm>
            <a:off x="5364088" y="4005064"/>
            <a:ext cx="3384376" cy="16133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2310583"/>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ogoznica">
  <a:themeElements>
    <a:clrScheme name="Kompozitn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Sredinsk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oznic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83</TotalTime>
  <Words>462</Words>
  <Application>Microsoft Office PowerPoint</Application>
  <PresentationFormat>Diaprojekcija na zaslonu (4:3)</PresentationFormat>
  <Paragraphs>59</Paragraphs>
  <Slides>17</Slides>
  <Notes>1</Notes>
  <HiddenSlides>0</HiddenSlides>
  <MMClips>0</MMClips>
  <ScaleCrop>false</ScaleCrop>
  <HeadingPairs>
    <vt:vector size="4" baseType="variant">
      <vt:variant>
        <vt:lpstr>Tema</vt:lpstr>
      </vt:variant>
      <vt:variant>
        <vt:i4>1</vt:i4>
      </vt:variant>
      <vt:variant>
        <vt:lpstr>Naslovi diapozitivov</vt:lpstr>
      </vt:variant>
      <vt:variant>
        <vt:i4>17</vt:i4>
      </vt:variant>
    </vt:vector>
  </HeadingPairs>
  <TitlesOfParts>
    <vt:vector size="18" baseType="lpstr">
      <vt:lpstr>Rogoznica</vt:lpstr>
      <vt:lpstr>EMIL NOLDE –  AKVAREL</vt:lpstr>
      <vt:lpstr>SLIKARSKE TEHNIKE</vt:lpstr>
      <vt:lpstr>OLJE NA PLATNU</vt:lpstr>
      <vt:lpstr>PowerPointova predstavitev</vt:lpstr>
      <vt:lpstr>PASTEL</vt:lpstr>
      <vt:lpstr>PowerPointova predstavitev</vt:lpstr>
      <vt:lpstr>GVAŠ</vt:lpstr>
      <vt:lpstr>PowerPointova predstavitev</vt:lpstr>
      <vt:lpstr>AKVAREL</vt:lpstr>
      <vt:lpstr>EMIL NOLDE</vt:lpstr>
      <vt:lpstr>„Obstaja srebrno modra, nebesno modra in nevihtno modra. Vsaka barva v sebi nosi dušo, ki me naredi srečnega, ali pa me odbija, in ki deluje kot stimulans. Za človeka, ki nima čuta za umetnost, so barve samo barve, odtenki samo odtenki… in to je to. Vsi ciklusi človeške duše, ki se raztezajo med nebesi in peklom, tako zanj ostanejo neopaženi.“ </vt:lpstr>
      <vt:lpstr>PowerPointova predstavitev</vt:lpstr>
      <vt:lpstr>REPRODUKCIJE</vt:lpstr>
      <vt:lpstr>PowerPointova predstavitev</vt:lpstr>
      <vt:lpstr>PowerPointova predstavitev</vt:lpstr>
      <vt:lpstr>PowerPointova predstavitev</vt:lpstr>
      <vt:lpstr>DELO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EMIL NOLDE –  AKVAREL</dc:title>
  <dc:creator>POUK</dc:creator>
  <cp:lastModifiedBy>POUK</cp:lastModifiedBy>
  <cp:revision>9</cp:revision>
  <dcterms:created xsi:type="dcterms:W3CDTF">2014-11-17T13:31:53Z</dcterms:created>
  <dcterms:modified xsi:type="dcterms:W3CDTF">2014-11-17T21:19:22Z</dcterms:modified>
</cp:coreProperties>
</file>