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8E057-34B4-429B-9B1A-F5CC55CDB584}" type="datetimeFigureOut">
              <a:rPr lang="sl-SI" smtClean="0"/>
              <a:t>20.10.2014</a:t>
            </a:fld>
            <a:endParaRPr lang="sl-SI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FF716F-D5C1-4FA8-9ED9-148CCE66D9E5}" type="slidenum">
              <a:rPr lang="sl-SI" smtClean="0"/>
              <a:t>‹#›</a:t>
            </a:fld>
            <a:endParaRPr lang="sl-S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8E057-34B4-429B-9B1A-F5CC55CDB584}" type="datetimeFigureOut">
              <a:rPr lang="sl-SI" smtClean="0"/>
              <a:t>20.10.2014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F716F-D5C1-4FA8-9ED9-148CCE66D9E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8E057-34B4-429B-9B1A-F5CC55CDB584}" type="datetimeFigureOut">
              <a:rPr lang="sl-SI" smtClean="0"/>
              <a:t>20.10.2014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F716F-D5C1-4FA8-9ED9-148CCE66D9E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8E057-34B4-429B-9B1A-F5CC55CDB584}" type="datetimeFigureOut">
              <a:rPr lang="sl-SI" smtClean="0"/>
              <a:t>20.10.2014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F716F-D5C1-4FA8-9ED9-148CCE66D9E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8E057-34B4-429B-9B1A-F5CC55CDB584}" type="datetimeFigureOut">
              <a:rPr lang="sl-SI" smtClean="0"/>
              <a:t>20.10.2014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F716F-D5C1-4FA8-9ED9-148CCE66D9E5}" type="slidenum">
              <a:rPr lang="sl-SI" smtClean="0"/>
              <a:t>‹#›</a:t>
            </a:fld>
            <a:endParaRPr lang="sl-SI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8E057-34B4-429B-9B1A-F5CC55CDB584}" type="datetimeFigureOut">
              <a:rPr lang="sl-SI" smtClean="0"/>
              <a:t>20.10.2014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F716F-D5C1-4FA8-9ED9-148CCE66D9E5}" type="slidenum">
              <a:rPr lang="sl-SI" smtClean="0"/>
              <a:t>‹#›</a:t>
            </a:fld>
            <a:endParaRPr lang="sl-SI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8E057-34B4-429B-9B1A-F5CC55CDB584}" type="datetimeFigureOut">
              <a:rPr lang="sl-SI" smtClean="0"/>
              <a:t>20.10.2014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F716F-D5C1-4FA8-9ED9-148CCE66D9E5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8E057-34B4-429B-9B1A-F5CC55CDB584}" type="datetimeFigureOut">
              <a:rPr lang="sl-SI" smtClean="0"/>
              <a:t>20.10.2014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F716F-D5C1-4FA8-9ED9-148CCE66D9E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8E057-34B4-429B-9B1A-F5CC55CDB584}" type="datetimeFigureOut">
              <a:rPr lang="sl-SI" smtClean="0"/>
              <a:t>20.10.2014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F716F-D5C1-4FA8-9ED9-148CCE66D9E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8E057-34B4-429B-9B1A-F5CC55CDB584}" type="datetimeFigureOut">
              <a:rPr lang="sl-SI" smtClean="0"/>
              <a:t>20.10.2014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F716F-D5C1-4FA8-9ED9-148CCE66D9E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8E057-34B4-429B-9B1A-F5CC55CDB584}" type="datetimeFigureOut">
              <a:rPr lang="sl-SI" smtClean="0"/>
              <a:t>20.10.2014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F716F-D5C1-4FA8-9ED9-148CCE66D9E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1C8E057-34B4-429B-9B1A-F5CC55CDB584}" type="datetimeFigureOut">
              <a:rPr lang="sl-SI" smtClean="0"/>
              <a:t>20.10.2014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EFF716F-D5C1-4FA8-9ED9-148CCE66D9E5}" type="slidenum">
              <a:rPr lang="sl-SI" smtClean="0"/>
              <a:t>‹#›</a:t>
            </a:fld>
            <a:endParaRPr lang="sl-SI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5976664"/>
          </a:xfrm>
        </p:spPr>
        <p:txBody>
          <a:bodyPr/>
          <a:lstStyle/>
          <a:p>
            <a:r>
              <a:rPr lang="sl-SI" sz="1000" b="1" dirty="0">
                <a:effectLst/>
              </a:rPr>
              <a:t> </a:t>
            </a:r>
            <a:r>
              <a:rPr lang="sl-SI" sz="1000" dirty="0">
                <a:effectLst/>
              </a:rPr>
              <a:t/>
            </a:r>
            <a:br>
              <a:rPr lang="sl-SI" sz="1000" dirty="0">
                <a:effectLst/>
              </a:rPr>
            </a:br>
            <a:r>
              <a:rPr lang="sl-SI" sz="1000" b="1" dirty="0">
                <a:effectLst/>
              </a:rPr>
              <a:t> </a:t>
            </a:r>
            <a:r>
              <a:rPr lang="sl-SI" sz="1000" dirty="0">
                <a:effectLst/>
              </a:rPr>
              <a:t/>
            </a:r>
            <a:br>
              <a:rPr lang="sl-SI" sz="1000" dirty="0">
                <a:effectLst/>
              </a:rPr>
            </a:br>
            <a:r>
              <a:rPr lang="sl-SI" sz="1000" b="1" dirty="0">
                <a:effectLst/>
              </a:rPr>
              <a:t> </a:t>
            </a:r>
            <a:r>
              <a:rPr lang="sl-SI" sz="1000" dirty="0">
                <a:effectLst/>
              </a:rPr>
              <a:t/>
            </a:r>
            <a:br>
              <a:rPr lang="sl-SI" sz="1000" dirty="0">
                <a:effectLst/>
              </a:rPr>
            </a:br>
            <a:r>
              <a:rPr lang="sl-SI" sz="1000" b="1" dirty="0">
                <a:effectLst/>
              </a:rPr>
              <a:t> </a:t>
            </a:r>
            <a:r>
              <a:rPr lang="sl-SI" sz="1000" dirty="0">
                <a:effectLst/>
              </a:rPr>
              <a:t/>
            </a:r>
            <a:br>
              <a:rPr lang="sl-SI" sz="1000" dirty="0">
                <a:effectLst/>
              </a:rPr>
            </a:br>
            <a:r>
              <a:rPr lang="sl-SI" sz="1000" b="1" dirty="0">
                <a:effectLst/>
              </a:rPr>
              <a:t> </a:t>
            </a:r>
            <a:r>
              <a:rPr lang="sl-SI" sz="1000" dirty="0">
                <a:effectLst/>
              </a:rPr>
              <a:t/>
            </a:r>
            <a:br>
              <a:rPr lang="sl-SI" sz="1000" dirty="0">
                <a:effectLst/>
              </a:rPr>
            </a:br>
            <a:r>
              <a:rPr lang="sl-SI" sz="4800" b="1" dirty="0">
                <a:effectLst/>
              </a:rPr>
              <a:t>KOMPOZICIJA</a:t>
            </a:r>
            <a:r>
              <a:rPr lang="sl-SI" sz="4000" dirty="0">
                <a:effectLst/>
              </a:rPr>
              <a:t/>
            </a:r>
            <a:br>
              <a:rPr lang="sl-SI" sz="4000" dirty="0">
                <a:effectLst/>
              </a:rPr>
            </a:br>
            <a:r>
              <a:rPr lang="sl-SI" sz="3200" dirty="0">
                <a:effectLst/>
              </a:rPr>
              <a:t>ANDY WARHOL </a:t>
            </a:r>
            <a:r>
              <a:rPr lang="sl-SI" sz="4000" dirty="0">
                <a:effectLst/>
              </a:rPr>
              <a:t/>
            </a:r>
            <a:br>
              <a:rPr lang="sl-SI" sz="4000" dirty="0">
                <a:effectLst/>
              </a:rPr>
            </a:br>
            <a:r>
              <a:rPr lang="sl-SI" sz="1000" dirty="0">
                <a:effectLst/>
              </a:rPr>
              <a:t/>
            </a:r>
            <a:br>
              <a:rPr lang="sl-SI" sz="1000" dirty="0">
                <a:effectLst/>
              </a:rPr>
            </a:br>
            <a:r>
              <a:rPr lang="sl-SI" sz="1000" b="1" dirty="0">
                <a:effectLst/>
              </a:rPr>
              <a:t> </a:t>
            </a:r>
            <a:r>
              <a:rPr lang="sl-SI" sz="1000" dirty="0">
                <a:effectLst/>
              </a:rPr>
              <a:t/>
            </a:r>
            <a:br>
              <a:rPr lang="sl-SI" sz="1000" dirty="0">
                <a:effectLst/>
              </a:rPr>
            </a:br>
            <a:r>
              <a:rPr lang="sl-SI" sz="1000" b="1" dirty="0">
                <a:effectLst/>
              </a:rPr>
              <a:t> </a:t>
            </a:r>
            <a:r>
              <a:rPr lang="sl-SI" sz="1000" dirty="0">
                <a:effectLst/>
              </a:rPr>
              <a:t/>
            </a:r>
            <a:br>
              <a:rPr lang="sl-SI" sz="1000" dirty="0">
                <a:effectLst/>
              </a:rPr>
            </a:br>
            <a:r>
              <a:rPr lang="sl-SI" sz="1000" b="1" dirty="0">
                <a:effectLst/>
              </a:rPr>
              <a:t> </a:t>
            </a:r>
            <a:r>
              <a:rPr lang="sl-SI" sz="1000" dirty="0">
                <a:effectLst/>
              </a:rPr>
              <a:t/>
            </a:r>
            <a:br>
              <a:rPr lang="sl-SI" sz="1000" dirty="0">
                <a:effectLst/>
              </a:rPr>
            </a:br>
            <a:r>
              <a:rPr lang="sl-SI" sz="1000" b="1" dirty="0">
                <a:effectLst/>
              </a:rPr>
              <a:t> </a:t>
            </a:r>
            <a:r>
              <a:rPr lang="sl-SI" sz="1000" dirty="0">
                <a:effectLst/>
              </a:rPr>
              <a:t/>
            </a:r>
            <a:br>
              <a:rPr lang="sl-SI" sz="1000" dirty="0">
                <a:effectLst/>
              </a:rPr>
            </a:br>
            <a:r>
              <a:rPr lang="sl-SI" sz="1000" b="1" dirty="0">
                <a:effectLst/>
              </a:rPr>
              <a:t> </a:t>
            </a:r>
            <a:r>
              <a:rPr lang="sl-SI" sz="1000" dirty="0">
                <a:effectLst/>
              </a:rPr>
              <a:t/>
            </a:r>
            <a:br>
              <a:rPr lang="sl-SI" sz="1000" dirty="0">
                <a:effectLst/>
              </a:rPr>
            </a:br>
            <a:r>
              <a:rPr lang="sl-SI" sz="1400" dirty="0">
                <a:effectLst/>
              </a:rPr>
              <a:t>Avtorici: Mateja </a:t>
            </a:r>
            <a:r>
              <a:rPr lang="sl-SI" sz="1400" dirty="0" err="1">
                <a:effectLst/>
              </a:rPr>
              <a:t>Bališ</a:t>
            </a:r>
            <a:r>
              <a:rPr lang="sl-SI" sz="1400" dirty="0">
                <a:effectLst/>
              </a:rPr>
              <a:t>, Mateja Čeh, </a:t>
            </a:r>
            <a:br>
              <a:rPr lang="sl-SI" sz="1400" dirty="0">
                <a:effectLst/>
              </a:rPr>
            </a:br>
            <a:r>
              <a:rPr lang="sl-SI" sz="1400" dirty="0">
                <a:effectLst/>
              </a:rPr>
              <a:t>skupina LV 1</a:t>
            </a:r>
            <a:br>
              <a:rPr lang="sl-SI" sz="1400" dirty="0">
                <a:effectLst/>
              </a:rPr>
            </a:br>
            <a:r>
              <a:rPr lang="sl-SI" sz="1400" dirty="0">
                <a:effectLst/>
              </a:rPr>
              <a:t>Mentorica: doc. dr. Janja Batič</a:t>
            </a:r>
            <a:br>
              <a:rPr lang="sl-SI" sz="1400" dirty="0">
                <a:effectLst/>
              </a:rPr>
            </a:br>
            <a:r>
              <a:rPr lang="sl-SI" sz="1400" dirty="0">
                <a:effectLst/>
              </a:rPr>
              <a:t> </a:t>
            </a:r>
            <a:br>
              <a:rPr lang="sl-SI" sz="1400" dirty="0">
                <a:effectLst/>
              </a:rPr>
            </a:br>
            <a:r>
              <a:rPr lang="sl-SI" sz="1400" dirty="0">
                <a:effectLst/>
              </a:rPr>
              <a:t> </a:t>
            </a:r>
            <a:br>
              <a:rPr lang="sl-SI" sz="1400" dirty="0">
                <a:effectLst/>
              </a:rPr>
            </a:br>
            <a:r>
              <a:rPr lang="sl-SI" sz="1400" dirty="0">
                <a:effectLst/>
              </a:rPr>
              <a:t> </a:t>
            </a:r>
            <a:br>
              <a:rPr lang="sl-SI" sz="1400" dirty="0">
                <a:effectLst/>
              </a:rPr>
            </a:br>
            <a:r>
              <a:rPr lang="sl-SI" sz="1400" dirty="0">
                <a:effectLst/>
              </a:rPr>
              <a:t>Maribor, oktober, 2014</a:t>
            </a:r>
            <a:r>
              <a:rPr lang="sl-SI" sz="1000" dirty="0">
                <a:effectLst/>
              </a:rPr>
              <a:t/>
            </a:r>
            <a:br>
              <a:rPr lang="sl-SI" sz="1000" dirty="0">
                <a:effectLst/>
              </a:rPr>
            </a:br>
            <a:endParaRPr lang="sl-SI" sz="1000" dirty="0"/>
          </a:p>
        </p:txBody>
      </p:sp>
      <p:pic>
        <p:nvPicPr>
          <p:cNvPr id="4" name="Slika 3" descr="http://www.zrss.si/arhiv/slika/15091113042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620688"/>
            <a:ext cx="2057877" cy="864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939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04867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l-SI" b="1" dirty="0" smtClean="0"/>
              <a:t>KOMPOZICIJA KONTRASTA </a:t>
            </a:r>
            <a:r>
              <a:rPr lang="sl-SI" dirty="0" smtClean="0"/>
              <a:t>(nasprotje)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- stvari </a:t>
            </a:r>
            <a:r>
              <a:rPr lang="sl-SI" dirty="0"/>
              <a:t>in pojmi še </a:t>
            </a:r>
            <a:r>
              <a:rPr lang="sl-SI" dirty="0" smtClean="0"/>
              <a:t>jasnejši, pomembnejši</a:t>
            </a:r>
            <a:r>
              <a:rPr lang="sl-SI" dirty="0"/>
              <a:t>, </a:t>
            </a:r>
            <a:r>
              <a:rPr lang="sl-SI" dirty="0" smtClean="0"/>
              <a:t>zanimivejši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- prisoten </a:t>
            </a:r>
            <a:r>
              <a:rPr lang="sl-SI" dirty="0"/>
              <a:t>skoraj v vsaki kompoziciji (primer: črna črta na belem </a:t>
            </a:r>
            <a:r>
              <a:rPr lang="sl-SI" dirty="0" smtClean="0"/>
              <a:t>papirju), 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- posamezna kompozicija, različno </a:t>
            </a:r>
            <a:r>
              <a:rPr lang="sl-SI" dirty="0"/>
              <a:t>število kontrastov. </a:t>
            </a: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- (</a:t>
            </a:r>
            <a:r>
              <a:rPr lang="sl-SI" dirty="0"/>
              <a:t>svetlo – temni </a:t>
            </a:r>
            <a:r>
              <a:rPr lang="sl-SI" dirty="0" smtClean="0"/>
              <a:t>kontrast)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- komplementarni </a:t>
            </a:r>
            <a:r>
              <a:rPr lang="sl-SI" dirty="0"/>
              <a:t>barvni </a:t>
            </a:r>
            <a:r>
              <a:rPr lang="sl-SI" dirty="0" smtClean="0"/>
              <a:t>kontrast</a:t>
            </a:r>
          </a:p>
          <a:p>
            <a:pPr marL="0" indent="0" algn="ctr">
              <a:buNone/>
            </a:pPr>
            <a:endParaRPr lang="sl-SI" dirty="0" smtClean="0"/>
          </a:p>
          <a:p>
            <a:pPr marL="0" indent="0" algn="ctr">
              <a:buNone/>
            </a:pPr>
            <a:r>
              <a:rPr lang="sl-SI" dirty="0" smtClean="0"/>
              <a:t>Število </a:t>
            </a:r>
            <a:r>
              <a:rPr lang="sl-SI" dirty="0"/>
              <a:t>in vrsta kontrastov, </a:t>
            </a:r>
            <a:r>
              <a:rPr lang="sl-SI" dirty="0" smtClean="0"/>
              <a:t>prisotnih </a:t>
            </a:r>
            <a:r>
              <a:rPr lang="sl-SI" dirty="0"/>
              <a:t>v kompoziciji, </a:t>
            </a:r>
            <a:r>
              <a:rPr lang="sl-SI" dirty="0" smtClean="0"/>
              <a:t>odvisna </a:t>
            </a:r>
            <a:r>
              <a:rPr lang="sl-SI" dirty="0"/>
              <a:t>od temperamenta ustvarjalca in njegovega namena. </a:t>
            </a:r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8747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835696" y="404664"/>
            <a:ext cx="8229600" cy="5976664"/>
          </a:xfrm>
        </p:spPr>
        <p:txBody>
          <a:bodyPr/>
          <a:lstStyle/>
          <a:p>
            <a:pPr marL="0" indent="0">
              <a:buNone/>
            </a:pPr>
            <a:endParaRPr lang="sl-SI" sz="3600" dirty="0" smtClean="0"/>
          </a:p>
          <a:p>
            <a:pPr marL="0" indent="0">
              <a:buNone/>
            </a:pPr>
            <a:r>
              <a:rPr lang="sl-SI" sz="3600" b="1" dirty="0" smtClean="0"/>
              <a:t>MERILA</a:t>
            </a:r>
            <a:r>
              <a:rPr lang="sl-SI" sz="3600" b="1" dirty="0"/>
              <a:t>: </a:t>
            </a:r>
            <a:endParaRPr lang="sl-SI" sz="3600" b="1" dirty="0" smtClean="0"/>
          </a:p>
          <a:p>
            <a:pPr marL="0" indent="0">
              <a:buNone/>
            </a:pPr>
            <a:endParaRPr lang="sl-SI" sz="3600" dirty="0"/>
          </a:p>
          <a:p>
            <a:pPr marL="0" indent="0">
              <a:buNone/>
            </a:pPr>
            <a:r>
              <a:rPr lang="sl-SI" sz="3600" dirty="0"/>
              <a:t>- barva,</a:t>
            </a:r>
          </a:p>
          <a:p>
            <a:pPr marL="0" indent="0">
              <a:buNone/>
            </a:pPr>
            <a:r>
              <a:rPr lang="sl-SI" sz="3600" dirty="0"/>
              <a:t>- komplementarnost,</a:t>
            </a:r>
          </a:p>
          <a:p>
            <a:pPr marL="0" indent="0">
              <a:buNone/>
            </a:pPr>
            <a:r>
              <a:rPr lang="sl-SI" sz="3600" dirty="0"/>
              <a:t>- kontrast,</a:t>
            </a:r>
          </a:p>
          <a:p>
            <a:pPr marL="0" indent="0">
              <a:buNone/>
            </a:pPr>
            <a:r>
              <a:rPr lang="sl-SI" sz="3600" dirty="0"/>
              <a:t>- kompozicija,</a:t>
            </a:r>
          </a:p>
          <a:p>
            <a:pPr marL="0" indent="0">
              <a:buNone/>
            </a:pPr>
            <a:r>
              <a:rPr lang="sl-SI" sz="3600" dirty="0"/>
              <a:t>- izvirnost.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2459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251520" y="332656"/>
            <a:ext cx="856895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600" b="1" dirty="0">
                <a:latin typeface="+mj-lt"/>
              </a:rPr>
              <a:t>LITERATURA IN VIRI</a:t>
            </a:r>
            <a:r>
              <a:rPr lang="sl-SI" sz="1600" b="1" dirty="0" smtClean="0">
                <a:latin typeface="+mj-lt"/>
              </a:rPr>
              <a:t>:</a:t>
            </a:r>
          </a:p>
          <a:p>
            <a:endParaRPr lang="sl-SI" sz="1600" dirty="0">
              <a:latin typeface="+mj-lt"/>
            </a:endParaRPr>
          </a:p>
          <a:p>
            <a:r>
              <a:rPr lang="sl-SI" sz="1600" i="1" dirty="0" err="1">
                <a:latin typeface="+mj-lt"/>
              </a:rPr>
              <a:t>Eight</a:t>
            </a:r>
            <a:r>
              <a:rPr lang="sl-SI" sz="1600" i="1" dirty="0">
                <a:latin typeface="+mj-lt"/>
              </a:rPr>
              <a:t> </a:t>
            </a:r>
            <a:r>
              <a:rPr lang="sl-SI" sz="1600" i="1" dirty="0" err="1">
                <a:latin typeface="+mj-lt"/>
              </a:rPr>
              <a:t>Elvises</a:t>
            </a:r>
            <a:r>
              <a:rPr lang="sl-SI" sz="1600" dirty="0">
                <a:latin typeface="+mj-lt"/>
              </a:rPr>
              <a:t>. (2012). Prevzeto oktober 2014 iz </a:t>
            </a:r>
            <a:r>
              <a:rPr lang="sl-SI" sz="1600" dirty="0" err="1">
                <a:latin typeface="+mj-lt"/>
              </a:rPr>
              <a:t>Totally</a:t>
            </a:r>
            <a:r>
              <a:rPr lang="sl-SI" sz="1600" dirty="0">
                <a:latin typeface="+mj-lt"/>
              </a:rPr>
              <a:t> </a:t>
            </a:r>
            <a:r>
              <a:rPr lang="sl-SI" sz="1600" dirty="0" err="1">
                <a:latin typeface="+mj-lt"/>
              </a:rPr>
              <a:t>history</a:t>
            </a:r>
            <a:r>
              <a:rPr lang="sl-SI" sz="1600" dirty="0">
                <a:latin typeface="+mj-lt"/>
              </a:rPr>
              <a:t>: http://totallyhistory.com/eight-elvises/</a:t>
            </a:r>
          </a:p>
          <a:p>
            <a:endParaRPr lang="sl-SI" sz="1600" i="1" dirty="0" smtClean="0">
              <a:latin typeface="+mj-lt"/>
            </a:endParaRPr>
          </a:p>
          <a:p>
            <a:r>
              <a:rPr lang="sl-SI" sz="1600" i="1" dirty="0" smtClean="0">
                <a:latin typeface="+mj-lt"/>
              </a:rPr>
              <a:t>Andy </a:t>
            </a:r>
            <a:r>
              <a:rPr lang="sl-SI" sz="1600" i="1" dirty="0">
                <a:latin typeface="+mj-lt"/>
              </a:rPr>
              <a:t>Warhol </a:t>
            </a:r>
            <a:r>
              <a:rPr lang="sl-SI" sz="1600" i="1" dirty="0" err="1">
                <a:latin typeface="+mj-lt"/>
              </a:rPr>
              <a:t>Biography</a:t>
            </a:r>
            <a:r>
              <a:rPr lang="sl-SI" sz="1600" dirty="0">
                <a:latin typeface="+mj-lt"/>
              </a:rPr>
              <a:t>. (brez datuma). Prevzeto oktober 2014 iz </a:t>
            </a:r>
            <a:r>
              <a:rPr lang="sl-SI" sz="1600" dirty="0" err="1">
                <a:latin typeface="+mj-lt"/>
              </a:rPr>
              <a:t>Biography</a:t>
            </a:r>
            <a:r>
              <a:rPr lang="sl-SI" sz="1600" dirty="0">
                <a:latin typeface="+mj-lt"/>
              </a:rPr>
              <a:t>.</a:t>
            </a:r>
            <a:r>
              <a:rPr lang="sl-SI" sz="1600" dirty="0" err="1">
                <a:latin typeface="+mj-lt"/>
              </a:rPr>
              <a:t>com</a:t>
            </a:r>
            <a:r>
              <a:rPr lang="sl-SI" sz="1600" dirty="0">
                <a:latin typeface="+mj-lt"/>
              </a:rPr>
              <a:t>: http://www.biography.com/#!/people/andy-warhol-9523875#synopsis</a:t>
            </a:r>
          </a:p>
          <a:p>
            <a:endParaRPr lang="sl-SI" sz="1600" dirty="0" smtClean="0">
              <a:latin typeface="+mj-lt"/>
            </a:endParaRPr>
          </a:p>
          <a:p>
            <a:r>
              <a:rPr lang="sl-SI" sz="1600" dirty="0" err="1" smtClean="0">
                <a:latin typeface="+mj-lt"/>
              </a:rPr>
              <a:t>Johannes</a:t>
            </a:r>
            <a:r>
              <a:rPr lang="sl-SI" sz="1600" dirty="0">
                <a:latin typeface="+mj-lt"/>
              </a:rPr>
              <a:t>, I. (1999). </a:t>
            </a:r>
            <a:r>
              <a:rPr lang="sl-SI" sz="1600" i="1" dirty="0">
                <a:latin typeface="+mj-lt"/>
              </a:rPr>
              <a:t>Umetnost barve.</a:t>
            </a:r>
            <a:r>
              <a:rPr lang="sl-SI" sz="1600" dirty="0">
                <a:latin typeface="+mj-lt"/>
              </a:rPr>
              <a:t> Jesenice: </a:t>
            </a:r>
            <a:r>
              <a:rPr lang="sl-SI" sz="1600" dirty="0" err="1">
                <a:latin typeface="+mj-lt"/>
              </a:rPr>
              <a:t>Reichmann</a:t>
            </a:r>
            <a:r>
              <a:rPr lang="sl-SI" sz="1600" dirty="0">
                <a:latin typeface="+mj-lt"/>
              </a:rPr>
              <a:t>.</a:t>
            </a:r>
          </a:p>
          <a:p>
            <a:endParaRPr lang="sl-SI" sz="1600" dirty="0" smtClean="0">
              <a:latin typeface="+mj-lt"/>
            </a:endParaRPr>
          </a:p>
          <a:p>
            <a:r>
              <a:rPr lang="sl-SI" sz="1600" dirty="0" err="1" smtClean="0">
                <a:latin typeface="+mj-lt"/>
              </a:rPr>
              <a:t>Moffat</a:t>
            </a:r>
            <a:r>
              <a:rPr lang="sl-SI" sz="1600" dirty="0">
                <a:latin typeface="+mj-lt"/>
              </a:rPr>
              <a:t>, C. (2007). </a:t>
            </a:r>
            <a:r>
              <a:rPr lang="sl-SI" sz="1600" i="1" dirty="0">
                <a:latin typeface="+mj-lt"/>
              </a:rPr>
              <a:t>Andy Warhol, Pop Artist</a:t>
            </a:r>
            <a:r>
              <a:rPr lang="sl-SI" sz="1600" dirty="0">
                <a:latin typeface="+mj-lt"/>
              </a:rPr>
              <a:t>. Prevzeto oktober 2014 iz </a:t>
            </a:r>
            <a:r>
              <a:rPr lang="sl-SI" sz="1600" dirty="0" err="1">
                <a:latin typeface="+mj-lt"/>
              </a:rPr>
              <a:t>The</a:t>
            </a:r>
            <a:r>
              <a:rPr lang="sl-SI" sz="1600" dirty="0">
                <a:latin typeface="+mj-lt"/>
              </a:rPr>
              <a:t> </a:t>
            </a:r>
            <a:r>
              <a:rPr lang="sl-SI" sz="1600" dirty="0" err="1">
                <a:latin typeface="+mj-lt"/>
              </a:rPr>
              <a:t>art</a:t>
            </a:r>
            <a:r>
              <a:rPr lang="sl-SI" sz="1600" dirty="0">
                <a:latin typeface="+mj-lt"/>
              </a:rPr>
              <a:t> </a:t>
            </a:r>
            <a:r>
              <a:rPr lang="sl-SI" sz="1600" dirty="0" err="1">
                <a:latin typeface="+mj-lt"/>
              </a:rPr>
              <a:t>history</a:t>
            </a:r>
            <a:r>
              <a:rPr lang="sl-SI" sz="1600" dirty="0">
                <a:latin typeface="+mj-lt"/>
              </a:rPr>
              <a:t> </a:t>
            </a:r>
            <a:r>
              <a:rPr lang="sl-SI" sz="1600" dirty="0" err="1">
                <a:latin typeface="+mj-lt"/>
              </a:rPr>
              <a:t>archive</a:t>
            </a:r>
            <a:r>
              <a:rPr lang="sl-SI" sz="1600" dirty="0">
                <a:latin typeface="+mj-lt"/>
              </a:rPr>
              <a:t>: http://www.arthistoryarchive.com/arthistory/popart/Andy-Warhol.html</a:t>
            </a:r>
          </a:p>
          <a:p>
            <a:endParaRPr lang="sl-SI" sz="1600" dirty="0" smtClean="0">
              <a:latin typeface="+mj-lt"/>
            </a:endParaRPr>
          </a:p>
          <a:p>
            <a:r>
              <a:rPr lang="sl-SI" sz="1600" dirty="0" smtClean="0">
                <a:latin typeface="+mj-lt"/>
              </a:rPr>
              <a:t>Rački</a:t>
            </a:r>
            <a:r>
              <a:rPr lang="sl-SI" sz="1600" dirty="0">
                <a:latin typeface="+mj-lt"/>
              </a:rPr>
              <a:t>, T. (2004). </a:t>
            </a:r>
            <a:r>
              <a:rPr lang="sl-SI" sz="1600" i="1" dirty="0">
                <a:latin typeface="+mj-lt"/>
              </a:rPr>
              <a:t>Veščine likovne kompozicije v slikarstvu, oblikovanju, fotografiji, filmu, kiparstvu in gledališču.</a:t>
            </a:r>
            <a:r>
              <a:rPr lang="sl-SI" sz="1600" dirty="0">
                <a:latin typeface="+mj-lt"/>
              </a:rPr>
              <a:t> Ljubljana: Javni sklad RS za kulturne dejavnosti.</a:t>
            </a:r>
          </a:p>
          <a:p>
            <a:endParaRPr lang="sl-SI" sz="1600" dirty="0" smtClean="0">
              <a:latin typeface="+mj-lt"/>
            </a:endParaRPr>
          </a:p>
          <a:p>
            <a:r>
              <a:rPr lang="sl-SI" sz="1600" dirty="0" smtClean="0">
                <a:latin typeface="+mj-lt"/>
              </a:rPr>
              <a:t>Šuštaršič</a:t>
            </a:r>
            <a:r>
              <a:rPr lang="sl-SI" sz="1600" dirty="0">
                <a:latin typeface="+mj-lt"/>
              </a:rPr>
              <a:t>, N., Butina, M., Zornik, K., de </a:t>
            </a:r>
            <a:r>
              <a:rPr lang="sl-SI" sz="1600" dirty="0" err="1">
                <a:latin typeface="+mj-lt"/>
              </a:rPr>
              <a:t>Gleria</a:t>
            </a:r>
            <a:r>
              <a:rPr lang="sl-SI" sz="1600" dirty="0">
                <a:latin typeface="+mj-lt"/>
              </a:rPr>
              <a:t> , B., &amp; </a:t>
            </a:r>
            <a:r>
              <a:rPr lang="sl-SI" sz="1600" dirty="0" err="1">
                <a:latin typeface="+mj-lt"/>
              </a:rPr>
              <a:t>Skubin</a:t>
            </a:r>
            <a:r>
              <a:rPr lang="sl-SI" sz="1600" dirty="0">
                <a:latin typeface="+mj-lt"/>
              </a:rPr>
              <a:t>, I. (2004). </a:t>
            </a:r>
            <a:r>
              <a:rPr lang="sl-SI" sz="1600" i="1" dirty="0">
                <a:latin typeface="+mj-lt"/>
              </a:rPr>
              <a:t>Likovna teorija: učbenik za likovno teorijo v umetniški gimnaziji - likovna smer.</a:t>
            </a:r>
            <a:r>
              <a:rPr lang="sl-SI" sz="1600" dirty="0">
                <a:latin typeface="+mj-lt"/>
              </a:rPr>
              <a:t> Ljubljana: Debora.</a:t>
            </a:r>
          </a:p>
          <a:p>
            <a:endParaRPr lang="sl-SI" sz="1600" dirty="0" smtClean="0">
              <a:latin typeface="+mj-lt"/>
            </a:endParaRPr>
          </a:p>
          <a:p>
            <a:r>
              <a:rPr lang="sl-SI" sz="1600" dirty="0" smtClean="0">
                <a:latin typeface="+mj-lt"/>
              </a:rPr>
              <a:t>Warhol</a:t>
            </a:r>
            <a:r>
              <a:rPr lang="sl-SI" sz="1600" dirty="0">
                <a:latin typeface="+mj-lt"/>
              </a:rPr>
              <a:t>, A. (brez datuma). </a:t>
            </a:r>
            <a:r>
              <a:rPr lang="sl-SI" sz="1600" i="1" dirty="0">
                <a:latin typeface="+mj-lt"/>
              </a:rPr>
              <a:t>Andy Warhol, Pop Artist</a:t>
            </a:r>
            <a:r>
              <a:rPr lang="sl-SI" sz="1600" dirty="0">
                <a:latin typeface="+mj-lt"/>
              </a:rPr>
              <a:t>. Prevzeto oktober 2014 iz </a:t>
            </a:r>
            <a:r>
              <a:rPr lang="sl-SI" sz="1600" dirty="0" err="1">
                <a:latin typeface="+mj-lt"/>
              </a:rPr>
              <a:t>The</a:t>
            </a:r>
            <a:r>
              <a:rPr lang="sl-SI" sz="1600" dirty="0">
                <a:latin typeface="+mj-lt"/>
              </a:rPr>
              <a:t> </a:t>
            </a:r>
            <a:r>
              <a:rPr lang="sl-SI" sz="1600" dirty="0" err="1">
                <a:latin typeface="+mj-lt"/>
              </a:rPr>
              <a:t>art</a:t>
            </a:r>
            <a:r>
              <a:rPr lang="sl-SI" sz="1600" dirty="0">
                <a:latin typeface="+mj-lt"/>
              </a:rPr>
              <a:t> </a:t>
            </a:r>
            <a:r>
              <a:rPr lang="sl-SI" sz="1600" dirty="0" err="1">
                <a:latin typeface="+mj-lt"/>
              </a:rPr>
              <a:t>history</a:t>
            </a:r>
            <a:r>
              <a:rPr lang="sl-SI" sz="1600" dirty="0">
                <a:latin typeface="+mj-lt"/>
              </a:rPr>
              <a:t> </a:t>
            </a:r>
            <a:r>
              <a:rPr lang="sl-SI" sz="1600" dirty="0" err="1">
                <a:latin typeface="+mj-lt"/>
              </a:rPr>
              <a:t>archive</a:t>
            </a:r>
            <a:r>
              <a:rPr lang="sl-SI" sz="1600" dirty="0">
                <a:latin typeface="+mj-lt"/>
              </a:rPr>
              <a:t>: http://www.arthistoryarchive.com/arthistory/popart/Andy-Warhol.html</a:t>
            </a:r>
          </a:p>
          <a:p>
            <a:endParaRPr lang="sl-SI" sz="1600" smtClean="0">
              <a:latin typeface="+mj-lt"/>
            </a:endParaRPr>
          </a:p>
          <a:p>
            <a:r>
              <a:rPr lang="sl-SI" sz="1600" smtClean="0">
                <a:latin typeface="+mj-lt"/>
              </a:rPr>
              <a:t>Warhol</a:t>
            </a:r>
            <a:r>
              <a:rPr lang="sl-SI" sz="1600" dirty="0">
                <a:latin typeface="+mj-lt"/>
              </a:rPr>
              <a:t>, A. (brez datuma). </a:t>
            </a:r>
            <a:r>
              <a:rPr lang="sl-SI" sz="1600" i="1" dirty="0" err="1">
                <a:latin typeface="+mj-lt"/>
              </a:rPr>
              <a:t>Eight</a:t>
            </a:r>
            <a:r>
              <a:rPr lang="sl-SI" sz="1600" i="1" dirty="0">
                <a:latin typeface="+mj-lt"/>
              </a:rPr>
              <a:t> </a:t>
            </a:r>
            <a:r>
              <a:rPr lang="sl-SI" sz="1600" i="1" dirty="0" err="1">
                <a:latin typeface="+mj-lt"/>
              </a:rPr>
              <a:t>Elvises</a:t>
            </a:r>
            <a:r>
              <a:rPr lang="sl-SI" sz="1600" dirty="0">
                <a:latin typeface="+mj-lt"/>
              </a:rPr>
              <a:t>. Prevzeto oktober 2014 iz </a:t>
            </a:r>
            <a:r>
              <a:rPr lang="sl-SI" sz="1600" dirty="0" err="1">
                <a:latin typeface="+mj-lt"/>
              </a:rPr>
              <a:t>Totatlly</a:t>
            </a:r>
            <a:r>
              <a:rPr lang="sl-SI" sz="1600" dirty="0">
                <a:latin typeface="+mj-lt"/>
              </a:rPr>
              <a:t> </a:t>
            </a:r>
            <a:r>
              <a:rPr lang="sl-SI" sz="1600" dirty="0" err="1">
                <a:latin typeface="+mj-lt"/>
              </a:rPr>
              <a:t>history</a:t>
            </a:r>
            <a:r>
              <a:rPr lang="sl-SI" sz="1600" dirty="0">
                <a:latin typeface="+mj-lt"/>
              </a:rPr>
              <a:t>: http://totallyhistory.com/eight-elvises/</a:t>
            </a:r>
          </a:p>
        </p:txBody>
      </p:sp>
    </p:spTree>
    <p:extLst>
      <p:ext uri="{BB962C8B-B14F-4D97-AF65-F5344CB8AC3E}">
        <p14:creationId xmlns:p14="http://schemas.microsoft.com/office/powerpoint/2010/main" val="303121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b="1" dirty="0"/>
          </a:p>
          <a:p>
            <a:pPr marL="0" indent="0">
              <a:buNone/>
            </a:pPr>
            <a:endParaRPr lang="sl-SI" b="1" dirty="0"/>
          </a:p>
          <a:p>
            <a:pPr marL="0" indent="0">
              <a:buNone/>
            </a:pPr>
            <a:endParaRPr lang="sl-SI" sz="1400" b="1" dirty="0" smtClean="0"/>
          </a:p>
          <a:p>
            <a:pPr marL="0" indent="0">
              <a:buNone/>
            </a:pPr>
            <a:endParaRPr lang="sl-SI" sz="1400" b="1" dirty="0"/>
          </a:p>
          <a:p>
            <a:pPr marL="0" indent="0">
              <a:buNone/>
            </a:pPr>
            <a:r>
              <a:rPr lang="sl-SI" sz="1400" b="1" dirty="0" smtClean="0"/>
              <a:t>                                                       </a:t>
            </a:r>
            <a:r>
              <a:rPr lang="sl-SI" sz="1400" dirty="0"/>
              <a:t> </a:t>
            </a:r>
            <a:r>
              <a:rPr lang="sl-SI" sz="1400" dirty="0" smtClean="0"/>
              <a:t>    Avtoportret, 1986</a:t>
            </a:r>
          </a:p>
          <a:p>
            <a:pPr marL="0" indent="0">
              <a:buNone/>
            </a:pPr>
            <a:endParaRPr lang="sl-SI" sz="1400" dirty="0" smtClean="0"/>
          </a:p>
          <a:p>
            <a:pPr marL="0" indent="0">
              <a:buNone/>
            </a:pPr>
            <a:endParaRPr lang="sl-SI" dirty="0"/>
          </a:p>
          <a:p>
            <a:pPr marL="0" indent="0" algn="ctr">
              <a:buNone/>
            </a:pPr>
            <a:r>
              <a:rPr lang="sl-SI" b="1" i="1" dirty="0" smtClean="0"/>
              <a:t>»</a:t>
            </a:r>
            <a:r>
              <a:rPr lang="sl-SI" b="1" i="1" dirty="0" err="1"/>
              <a:t>Making</a:t>
            </a:r>
            <a:r>
              <a:rPr lang="sl-SI" b="1" i="1" dirty="0"/>
              <a:t> </a:t>
            </a:r>
            <a:r>
              <a:rPr lang="sl-SI" b="1" i="1" dirty="0" err="1"/>
              <a:t>money</a:t>
            </a:r>
            <a:r>
              <a:rPr lang="sl-SI" b="1" i="1" dirty="0"/>
              <a:t> is </a:t>
            </a:r>
            <a:r>
              <a:rPr lang="sl-SI" b="1" i="1" dirty="0" err="1"/>
              <a:t>art</a:t>
            </a:r>
            <a:r>
              <a:rPr lang="sl-SI" b="1" i="1" dirty="0"/>
              <a:t> </a:t>
            </a:r>
            <a:r>
              <a:rPr lang="sl-SI" b="1" i="1" dirty="0" err="1"/>
              <a:t>and</a:t>
            </a:r>
            <a:r>
              <a:rPr lang="sl-SI" b="1" i="1" dirty="0"/>
              <a:t> </a:t>
            </a:r>
            <a:r>
              <a:rPr lang="sl-SI" b="1" i="1" dirty="0" err="1"/>
              <a:t>working</a:t>
            </a:r>
            <a:r>
              <a:rPr lang="sl-SI" b="1" i="1" dirty="0"/>
              <a:t> is </a:t>
            </a:r>
            <a:r>
              <a:rPr lang="sl-SI" b="1" i="1" dirty="0" err="1"/>
              <a:t>art</a:t>
            </a:r>
            <a:r>
              <a:rPr lang="sl-SI" b="1" i="1" dirty="0"/>
              <a:t> </a:t>
            </a:r>
            <a:r>
              <a:rPr lang="sl-SI" b="1" i="1" dirty="0" err="1"/>
              <a:t>and</a:t>
            </a:r>
            <a:r>
              <a:rPr lang="sl-SI" b="1" i="1" dirty="0"/>
              <a:t> </a:t>
            </a:r>
            <a:r>
              <a:rPr lang="sl-SI" b="1" i="1" dirty="0" err="1"/>
              <a:t>good</a:t>
            </a:r>
            <a:r>
              <a:rPr lang="sl-SI" b="1" i="1" dirty="0"/>
              <a:t> </a:t>
            </a:r>
            <a:r>
              <a:rPr lang="sl-SI" b="1" i="1" dirty="0" err="1"/>
              <a:t>business</a:t>
            </a:r>
            <a:r>
              <a:rPr lang="sl-SI" b="1" i="1" dirty="0"/>
              <a:t> is </a:t>
            </a:r>
            <a:r>
              <a:rPr lang="sl-SI" b="1" i="1" dirty="0" err="1"/>
              <a:t>the</a:t>
            </a:r>
            <a:r>
              <a:rPr lang="sl-SI" b="1" i="1" dirty="0"/>
              <a:t> </a:t>
            </a:r>
            <a:r>
              <a:rPr lang="sl-SI" b="1" i="1" dirty="0" err="1"/>
              <a:t>best</a:t>
            </a:r>
            <a:r>
              <a:rPr lang="sl-SI" b="1" i="1" dirty="0"/>
              <a:t> </a:t>
            </a:r>
            <a:r>
              <a:rPr lang="sl-SI" b="1" i="1" dirty="0" err="1"/>
              <a:t>art</a:t>
            </a:r>
            <a:r>
              <a:rPr lang="sl-SI" b="1" i="1" dirty="0"/>
              <a:t>.« </a:t>
            </a:r>
            <a:endParaRPr lang="sl-SI" b="1" i="1" dirty="0" smtClean="0"/>
          </a:p>
          <a:p>
            <a:pPr marL="0" indent="0" algn="ctr">
              <a:buNone/>
            </a:pPr>
            <a:endParaRPr lang="sl-SI" b="1" i="1" dirty="0" smtClean="0"/>
          </a:p>
          <a:p>
            <a:pPr marL="0" indent="0" algn="ctr">
              <a:buNone/>
            </a:pPr>
            <a:r>
              <a:rPr lang="sl-SI" sz="1800" dirty="0" smtClean="0"/>
              <a:t>(iz njegove knjige </a:t>
            </a:r>
            <a:r>
              <a:rPr lang="sl-SI" sz="1800" dirty="0"/>
              <a:t>Filozofija Andyja </a:t>
            </a:r>
            <a:r>
              <a:rPr lang="sl-SI" sz="1800" dirty="0" smtClean="0"/>
              <a:t>Warhola)</a:t>
            </a:r>
            <a:endParaRPr lang="sl-SI" sz="1800" b="1" dirty="0"/>
          </a:p>
        </p:txBody>
      </p:sp>
      <p:pic>
        <p:nvPicPr>
          <p:cNvPr id="4" name="Slika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32656"/>
            <a:ext cx="3312368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01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1600200"/>
          </a:xfrm>
        </p:spPr>
        <p:txBody>
          <a:bodyPr/>
          <a:lstStyle/>
          <a:p>
            <a:pPr lvl="0" algn="l"/>
            <a:r>
              <a:rPr lang="sl-SI" sz="2400" b="1" dirty="0" smtClean="0">
                <a:effectLst/>
              </a:rPr>
              <a:t>Andrew Warhola, </a:t>
            </a:r>
            <a:r>
              <a:rPr lang="sl-SI" sz="2400" dirty="0" smtClean="0">
                <a:effectLst/>
              </a:rPr>
              <a:t>1928 </a:t>
            </a:r>
            <a:r>
              <a:rPr lang="sl-SI" sz="2400" dirty="0">
                <a:effectLst/>
              </a:rPr>
              <a:t>– 1987 (58 let</a:t>
            </a:r>
            <a:r>
              <a:rPr lang="sl-SI" sz="2400" dirty="0" smtClean="0">
                <a:effectLst/>
              </a:rPr>
              <a:t>)     </a:t>
            </a:r>
            <a:r>
              <a:rPr lang="sl-SI" dirty="0">
                <a:effectLst/>
              </a:rPr>
              <a:t/>
            </a:r>
            <a:br>
              <a:rPr lang="sl-SI" dirty="0">
                <a:effectLst/>
              </a:rPr>
            </a:b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51520" y="105273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000" dirty="0" smtClean="0"/>
              <a:t>- ameriški slikar, filmski ustvarjalec, komercialni ilustrator in pisatelj</a:t>
            </a:r>
          </a:p>
          <a:p>
            <a:pPr marL="0" indent="0">
              <a:buNone/>
            </a:pPr>
            <a:endParaRPr lang="sl-SI" sz="2000" dirty="0" smtClean="0"/>
          </a:p>
          <a:p>
            <a:pPr marL="0" indent="0">
              <a:buNone/>
            </a:pPr>
            <a:r>
              <a:rPr lang="sl-SI" sz="2000" dirty="0" smtClean="0"/>
              <a:t>- eden </a:t>
            </a:r>
            <a:r>
              <a:rPr lang="sl-SI" sz="2000" dirty="0"/>
              <a:t>izmed utemeljiteljev </a:t>
            </a:r>
            <a:r>
              <a:rPr lang="sl-SI" sz="2000" dirty="0" smtClean="0"/>
              <a:t>POP </a:t>
            </a:r>
            <a:r>
              <a:rPr lang="sl-SI" sz="2000" dirty="0" err="1" smtClean="0"/>
              <a:t>ARTa</a:t>
            </a:r>
            <a:endParaRPr lang="sl-SI" sz="2000" dirty="0" smtClean="0"/>
          </a:p>
          <a:p>
            <a:pPr marL="0" indent="0">
              <a:buNone/>
            </a:pPr>
            <a:endParaRPr lang="sl-SI" sz="2000" dirty="0" smtClean="0"/>
          </a:p>
          <a:p>
            <a:pPr marL="0" indent="0">
              <a:buNone/>
            </a:pPr>
            <a:r>
              <a:rPr lang="sl-SI" sz="2000" dirty="0" smtClean="0"/>
              <a:t>- petindvajset </a:t>
            </a:r>
            <a:r>
              <a:rPr lang="sl-SI" sz="2000" dirty="0"/>
              <a:t>mačk z imenom </a:t>
            </a:r>
            <a:r>
              <a:rPr lang="sl-SI" sz="2000" dirty="0" smtClean="0"/>
              <a:t>Sam</a:t>
            </a:r>
            <a:endParaRPr lang="sl-SI" sz="2000" dirty="0"/>
          </a:p>
          <a:p>
            <a:pPr marL="0" indent="0">
              <a:buNone/>
            </a:pPr>
            <a:endParaRPr lang="sl-SI" sz="2000" dirty="0" smtClean="0"/>
          </a:p>
          <a:p>
            <a:pPr marL="0" indent="0">
              <a:buNone/>
            </a:pPr>
            <a:r>
              <a:rPr lang="sl-SI" sz="2000" dirty="0" smtClean="0"/>
              <a:t>- dela </a:t>
            </a:r>
            <a:r>
              <a:rPr lang="sl-SI" sz="2000" dirty="0"/>
              <a:t>temeljila </a:t>
            </a:r>
            <a:r>
              <a:rPr lang="sl-SI" sz="2000" dirty="0" smtClean="0"/>
              <a:t>na </a:t>
            </a:r>
            <a:r>
              <a:rPr lang="sl-SI" sz="2000" dirty="0"/>
              <a:t>že velikokrat </a:t>
            </a:r>
            <a:r>
              <a:rPr lang="sl-SI" sz="2000" dirty="0" smtClean="0"/>
              <a:t>videnem </a:t>
            </a:r>
            <a:r>
              <a:rPr lang="sl-SI" sz="2000" dirty="0"/>
              <a:t>in je </a:t>
            </a:r>
            <a:r>
              <a:rPr lang="sl-SI" sz="2000" dirty="0" smtClean="0"/>
              <a:t>prisotnem v  vsakdanjem </a:t>
            </a:r>
            <a:r>
              <a:rPr lang="sl-SI" sz="2000" dirty="0"/>
              <a:t>življenju, </a:t>
            </a:r>
            <a:endParaRPr lang="sl-SI" sz="2000" dirty="0" smtClean="0"/>
          </a:p>
          <a:p>
            <a:pPr marL="0" indent="0">
              <a:buNone/>
            </a:pPr>
            <a:endParaRPr lang="sl-SI" sz="2000" dirty="0"/>
          </a:p>
          <a:p>
            <a:pPr marL="0" indent="0">
              <a:buNone/>
            </a:pPr>
            <a:r>
              <a:rPr lang="sl-SI" sz="2000" dirty="0" smtClean="0"/>
              <a:t>- serija </a:t>
            </a:r>
            <a:r>
              <a:rPr lang="sl-SI" sz="2000" dirty="0"/>
              <a:t>ilustracij za </a:t>
            </a:r>
            <a:r>
              <a:rPr lang="sl-SI" sz="2000" dirty="0" smtClean="0"/>
              <a:t>čevlje             pri </a:t>
            </a:r>
            <a:r>
              <a:rPr lang="sl-SI" sz="2000" dirty="0"/>
              <a:t>tisku vrstice s podatki o avtorju je izpadla zadnja črka v njegovem </a:t>
            </a:r>
            <a:r>
              <a:rPr lang="sl-SI" sz="2000" dirty="0" smtClean="0"/>
              <a:t>priimku (Warhol)</a:t>
            </a:r>
            <a:endParaRPr lang="sl-SI" sz="2000" b="1" dirty="0"/>
          </a:p>
          <a:p>
            <a:endParaRPr lang="sl-SI" dirty="0"/>
          </a:p>
        </p:txBody>
      </p:sp>
      <p:sp>
        <p:nvSpPr>
          <p:cNvPr id="6" name="Desna puščica 5"/>
          <p:cNvSpPr/>
          <p:nvPr/>
        </p:nvSpPr>
        <p:spPr>
          <a:xfrm>
            <a:off x="3491880" y="4369518"/>
            <a:ext cx="489204" cy="242316"/>
          </a:xfrm>
          <a:prstGeom prst="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7" name="Slika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87" y="5020599"/>
            <a:ext cx="2280285" cy="1618615"/>
          </a:xfrm>
          <a:prstGeom prst="rect">
            <a:avLst/>
          </a:prstGeom>
        </p:spPr>
      </p:pic>
      <p:pic>
        <p:nvPicPr>
          <p:cNvPr id="8" name="Slika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020599"/>
            <a:ext cx="225425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67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5976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000" dirty="0" smtClean="0"/>
              <a:t>- Bauhaus (nemška šola </a:t>
            </a:r>
            <a:r>
              <a:rPr lang="sl-SI" sz="2000" dirty="0"/>
              <a:t>sodobnega </a:t>
            </a:r>
            <a:r>
              <a:rPr lang="sl-SI" sz="2000" dirty="0" smtClean="0"/>
              <a:t>oblikovanja)</a:t>
            </a:r>
          </a:p>
          <a:p>
            <a:pPr marL="0" indent="0">
              <a:buNone/>
            </a:pPr>
            <a:r>
              <a:rPr lang="sl-SI" sz="2000" dirty="0" smtClean="0"/>
              <a:t> </a:t>
            </a:r>
          </a:p>
          <a:p>
            <a:pPr marL="0" indent="0">
              <a:buNone/>
            </a:pPr>
            <a:r>
              <a:rPr lang="sl-SI" sz="2000" dirty="0" smtClean="0"/>
              <a:t>- v 50. </a:t>
            </a:r>
            <a:r>
              <a:rPr lang="sl-SI" sz="2000" dirty="0"/>
              <a:t>letih </a:t>
            </a:r>
            <a:r>
              <a:rPr lang="sl-SI" sz="2000" dirty="0" smtClean="0"/>
              <a:t>uspešen </a:t>
            </a:r>
            <a:r>
              <a:rPr lang="sl-SI" sz="2000" dirty="0"/>
              <a:t>in dobro plačan reklamni </a:t>
            </a:r>
            <a:r>
              <a:rPr lang="sl-SI" sz="2000" dirty="0" smtClean="0"/>
              <a:t>slikar</a:t>
            </a:r>
          </a:p>
          <a:p>
            <a:pPr marL="0" indent="0">
              <a:buNone/>
            </a:pPr>
            <a:endParaRPr lang="sl-SI" sz="2000" dirty="0" smtClean="0"/>
          </a:p>
          <a:p>
            <a:pPr marL="0" indent="0">
              <a:buNone/>
            </a:pPr>
            <a:r>
              <a:rPr lang="sl-SI" sz="2000" dirty="0" smtClean="0"/>
              <a:t>- leta </a:t>
            </a:r>
            <a:r>
              <a:rPr lang="sl-SI" sz="2000" dirty="0"/>
              <a:t>1961 </a:t>
            </a:r>
            <a:r>
              <a:rPr lang="sl-SI" sz="2000" dirty="0" smtClean="0"/>
              <a:t>dobil nasvet: slikaj </a:t>
            </a:r>
            <a:r>
              <a:rPr lang="sl-SI" sz="2000" dirty="0"/>
              <a:t>tisto, </a:t>
            </a:r>
            <a:r>
              <a:rPr lang="sl-SI" sz="2000" dirty="0" smtClean="0"/>
              <a:t>kar ti </a:t>
            </a:r>
            <a:r>
              <a:rPr lang="sl-SI" sz="2000" dirty="0"/>
              <a:t>je najbolj pri srcu, </a:t>
            </a:r>
            <a:r>
              <a:rPr lang="sl-SI" sz="2000" dirty="0" smtClean="0"/>
              <a:t>nekaj</a:t>
            </a:r>
            <a:r>
              <a:rPr lang="sl-SI" sz="2000" dirty="0"/>
              <a:t>, kar vsi </a:t>
            </a:r>
            <a:r>
              <a:rPr lang="sl-SI" sz="2000" dirty="0" smtClean="0"/>
              <a:t>poznajo      </a:t>
            </a:r>
          </a:p>
          <a:p>
            <a:pPr marL="0" indent="0">
              <a:buNone/>
            </a:pPr>
            <a:endParaRPr lang="sl-SI" sz="2000" dirty="0" smtClean="0"/>
          </a:p>
          <a:p>
            <a:pPr marL="0" indent="0">
              <a:buNone/>
            </a:pPr>
            <a:endParaRPr lang="sl-SI" sz="2000" dirty="0"/>
          </a:p>
          <a:p>
            <a:pPr marL="0" indent="0">
              <a:buNone/>
            </a:pPr>
            <a:endParaRPr lang="sl-SI" sz="2000" dirty="0"/>
          </a:p>
          <a:p>
            <a:pPr marL="0" indent="0">
              <a:buNone/>
            </a:pPr>
            <a:r>
              <a:rPr lang="sl-SI" sz="2000" dirty="0" smtClean="0"/>
              <a:t>razvoj </a:t>
            </a:r>
            <a:r>
              <a:rPr lang="sl-SI" sz="2000" dirty="0"/>
              <a:t>slavnih podob jušne pločevinke </a:t>
            </a:r>
            <a:endParaRPr lang="sl-SI" sz="2000" dirty="0" smtClean="0"/>
          </a:p>
          <a:p>
            <a:pPr marL="0" indent="0">
              <a:buNone/>
            </a:pPr>
            <a:r>
              <a:rPr lang="sl-SI" sz="2000" dirty="0" smtClean="0"/>
              <a:t>(</a:t>
            </a:r>
            <a:r>
              <a:rPr lang="sl-SI" sz="2000" dirty="0"/>
              <a:t>Campbellova </a:t>
            </a:r>
            <a:r>
              <a:rPr lang="sl-SI" sz="2000" dirty="0" smtClean="0"/>
              <a:t>juha)</a:t>
            </a:r>
          </a:p>
          <a:p>
            <a:pPr marL="0" indent="0">
              <a:buNone/>
            </a:pPr>
            <a:endParaRPr lang="sl-SI" sz="2000" dirty="0"/>
          </a:p>
          <a:p>
            <a:pPr marL="0" indent="0">
              <a:buNone/>
            </a:pPr>
            <a:endParaRPr lang="sl-SI" sz="2000" dirty="0" smtClean="0"/>
          </a:p>
          <a:p>
            <a:pPr marL="0" indent="0">
              <a:buNone/>
            </a:pPr>
            <a:r>
              <a:rPr lang="sl-SI" sz="2000" dirty="0" smtClean="0"/>
              <a:t>           Na razstavi Ameriški Supermarket, </a:t>
            </a:r>
          </a:p>
          <a:p>
            <a:pPr marL="0" indent="0">
              <a:buNone/>
            </a:pPr>
            <a:r>
              <a:rPr lang="sl-SI" sz="2000" dirty="0" smtClean="0"/>
              <a:t>v </a:t>
            </a:r>
            <a:r>
              <a:rPr lang="sl-SI" sz="2000" dirty="0"/>
              <a:t>galeriji Paula </a:t>
            </a:r>
            <a:r>
              <a:rPr lang="sl-SI" sz="2000" dirty="0" err="1"/>
              <a:t>Bianchinija</a:t>
            </a:r>
            <a:r>
              <a:rPr lang="sl-SI" sz="2000" dirty="0"/>
              <a:t> leta 1964, </a:t>
            </a:r>
            <a:r>
              <a:rPr lang="sl-SI" sz="2000" dirty="0" smtClean="0"/>
              <a:t>je slika </a:t>
            </a:r>
            <a:r>
              <a:rPr lang="sl-SI" sz="2000" dirty="0"/>
              <a:t>jušne pločevinke stala 1,500 dolarjev, jušna konzerva </a:t>
            </a:r>
            <a:r>
              <a:rPr lang="sl-SI" sz="2000" dirty="0"/>
              <a:t>s</a:t>
            </a:r>
            <a:r>
              <a:rPr lang="sl-SI" sz="2000" dirty="0" smtClean="0"/>
              <a:t> </a:t>
            </a:r>
            <a:r>
              <a:rPr lang="sl-SI" sz="2000" dirty="0"/>
              <a:t>podpisom pa 6 dolarjev. </a:t>
            </a:r>
            <a:endParaRPr lang="sl-SI" sz="2000" dirty="0"/>
          </a:p>
        </p:txBody>
      </p:sp>
      <p:pic>
        <p:nvPicPr>
          <p:cNvPr id="4" name="Slika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541228"/>
            <a:ext cx="2016224" cy="2831987"/>
          </a:xfrm>
          <a:prstGeom prst="rect">
            <a:avLst/>
          </a:prstGeom>
        </p:spPr>
      </p:pic>
      <p:sp>
        <p:nvSpPr>
          <p:cNvPr id="5" name="Puščica dol 4"/>
          <p:cNvSpPr/>
          <p:nvPr/>
        </p:nvSpPr>
        <p:spPr>
          <a:xfrm>
            <a:off x="1403648" y="2636912"/>
            <a:ext cx="504056" cy="720080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5028441"/>
            <a:ext cx="614597" cy="689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8250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3367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sz="2000" dirty="0" smtClean="0"/>
              <a:t>- uporabljal </a:t>
            </a:r>
            <a:r>
              <a:rPr lang="sl-SI" sz="2000" dirty="0"/>
              <a:t>različne tehnike in nenavadna izrazna </a:t>
            </a:r>
            <a:r>
              <a:rPr lang="sl-SI" sz="2000" dirty="0" smtClean="0"/>
              <a:t>sredstva</a:t>
            </a:r>
          </a:p>
          <a:p>
            <a:pPr marL="0" indent="0">
              <a:buNone/>
            </a:pPr>
            <a:endParaRPr lang="sl-SI" sz="2000" dirty="0" smtClean="0"/>
          </a:p>
          <a:p>
            <a:pPr marL="0" indent="0">
              <a:buNone/>
            </a:pPr>
            <a:r>
              <a:rPr lang="sl-SI" sz="2000" dirty="0" smtClean="0"/>
              <a:t>- Bob </a:t>
            </a:r>
            <a:r>
              <a:rPr lang="sl-SI" sz="2000" dirty="0"/>
              <a:t>Dylan, John Lennona </a:t>
            </a:r>
            <a:r>
              <a:rPr lang="sl-SI" sz="2000" dirty="0" err="1"/>
              <a:t>indr</a:t>
            </a:r>
            <a:r>
              <a:rPr lang="sl-SI" sz="2000" dirty="0"/>
              <a:t>. </a:t>
            </a:r>
            <a:endParaRPr lang="sl-SI" sz="2000" dirty="0" smtClean="0"/>
          </a:p>
          <a:p>
            <a:pPr marL="0" indent="0">
              <a:buNone/>
            </a:pPr>
            <a:endParaRPr lang="sl-SI" sz="2000" dirty="0" smtClean="0"/>
          </a:p>
          <a:p>
            <a:pPr marL="0" indent="0">
              <a:buNone/>
            </a:pPr>
            <a:r>
              <a:rPr lang="sl-SI" sz="2000" dirty="0" smtClean="0"/>
              <a:t>- leta </a:t>
            </a:r>
            <a:r>
              <a:rPr lang="sl-SI" sz="2000" dirty="0"/>
              <a:t>1968 </a:t>
            </a:r>
            <a:r>
              <a:rPr lang="sl-SI" sz="2000" dirty="0" smtClean="0"/>
              <a:t>ustreljen </a:t>
            </a:r>
            <a:r>
              <a:rPr lang="sl-SI" sz="2000" dirty="0"/>
              <a:t>v svojem </a:t>
            </a:r>
            <a:r>
              <a:rPr lang="sl-SI" sz="2000" dirty="0" smtClean="0"/>
              <a:t>ateljeju</a:t>
            </a:r>
            <a:r>
              <a:rPr lang="sl-SI" sz="2000" dirty="0"/>
              <a:t> </a:t>
            </a:r>
          </a:p>
          <a:p>
            <a:pPr marL="0" indent="0">
              <a:buNone/>
            </a:pPr>
            <a:endParaRPr lang="sl-SI" sz="2000" dirty="0" smtClean="0"/>
          </a:p>
          <a:p>
            <a:pPr marL="0" indent="0">
              <a:buNone/>
            </a:pPr>
            <a:endParaRPr lang="sl-SI" sz="2000" dirty="0" smtClean="0"/>
          </a:p>
          <a:p>
            <a:pPr marL="0" indent="0">
              <a:buNone/>
            </a:pPr>
            <a:endParaRPr lang="sl-SI" sz="2000" dirty="0"/>
          </a:p>
          <a:p>
            <a:pPr marL="0" indent="0">
              <a:buNone/>
            </a:pPr>
            <a:r>
              <a:rPr lang="sl-SI" sz="2000" dirty="0" smtClean="0"/>
              <a:t>        Pri </a:t>
            </a:r>
            <a:r>
              <a:rPr lang="sl-SI" sz="2000" dirty="0"/>
              <a:t>tem streljanju je krogla preluknjala </a:t>
            </a:r>
            <a:endParaRPr lang="sl-SI" sz="2000" dirty="0" smtClean="0"/>
          </a:p>
          <a:p>
            <a:pPr marL="0" indent="0">
              <a:buNone/>
            </a:pPr>
            <a:r>
              <a:rPr lang="sl-SI" sz="2000" dirty="0" smtClean="0"/>
              <a:t>tudi </a:t>
            </a:r>
            <a:r>
              <a:rPr lang="sl-SI" sz="2000" dirty="0"/>
              <a:t>slavno grafiko </a:t>
            </a:r>
            <a:r>
              <a:rPr lang="sl-SI" sz="2000" dirty="0" err="1" smtClean="0"/>
              <a:t>Marilyn</a:t>
            </a:r>
            <a:r>
              <a:rPr lang="sl-SI" sz="2000" dirty="0" smtClean="0"/>
              <a:t> Monroe, zato </a:t>
            </a:r>
            <a:r>
              <a:rPr lang="sl-SI" sz="2000" dirty="0"/>
              <a:t>ima </a:t>
            </a:r>
            <a:r>
              <a:rPr lang="sl-SI" sz="2000" dirty="0" smtClean="0"/>
              <a:t>original luknjo </a:t>
            </a:r>
            <a:r>
              <a:rPr lang="sl-SI" sz="2000" dirty="0"/>
              <a:t>sredi </a:t>
            </a:r>
            <a:r>
              <a:rPr lang="sl-SI" sz="2000" dirty="0" smtClean="0"/>
              <a:t>čela.</a:t>
            </a:r>
          </a:p>
          <a:p>
            <a:pPr marL="0" indent="0">
              <a:buNone/>
            </a:pPr>
            <a:endParaRPr lang="sl-SI" sz="2000" dirty="0" smtClean="0"/>
          </a:p>
          <a:p>
            <a:pPr marL="0" indent="0">
              <a:buNone/>
            </a:pPr>
            <a:endParaRPr lang="sl-SI" sz="2000" dirty="0" smtClean="0"/>
          </a:p>
          <a:p>
            <a:pPr marL="0" indent="0">
              <a:buNone/>
            </a:pPr>
            <a:endParaRPr lang="sl-SI" sz="2000" dirty="0"/>
          </a:p>
          <a:p>
            <a:pPr marL="0" indent="0">
              <a:buNone/>
            </a:pPr>
            <a:endParaRPr lang="sl-SI" sz="2000" dirty="0" smtClean="0"/>
          </a:p>
          <a:p>
            <a:pPr marL="0" indent="0">
              <a:buNone/>
            </a:pPr>
            <a:endParaRPr lang="sl-SI" sz="2000" dirty="0" smtClean="0"/>
          </a:p>
          <a:p>
            <a:pPr marL="0" indent="0">
              <a:buNone/>
            </a:pPr>
            <a:endParaRPr lang="sl-SI" sz="2000" dirty="0" smtClean="0"/>
          </a:p>
          <a:p>
            <a:pPr marL="0" indent="0">
              <a:buNone/>
            </a:pPr>
            <a:endParaRPr lang="sl-SI" sz="2000" dirty="0" smtClean="0"/>
          </a:p>
          <a:p>
            <a:pPr marL="0" indent="0">
              <a:buNone/>
            </a:pPr>
            <a:endParaRPr lang="sl-SI" sz="2000" dirty="0"/>
          </a:p>
          <a:p>
            <a:pPr marL="0" indent="0">
              <a:buNone/>
            </a:pPr>
            <a:r>
              <a:rPr lang="sl-SI" sz="2000" dirty="0" smtClean="0"/>
              <a:t>   Elizabeth Taylor</a:t>
            </a:r>
            <a:r>
              <a:rPr lang="sl-SI" sz="2000" dirty="0"/>
              <a:t> </a:t>
            </a:r>
            <a:r>
              <a:rPr lang="sl-SI" sz="2000" dirty="0" smtClean="0"/>
              <a:t>            </a:t>
            </a:r>
            <a:r>
              <a:rPr lang="sl-SI" sz="2000" dirty="0" err="1" smtClean="0"/>
              <a:t>Mao</a:t>
            </a:r>
            <a:r>
              <a:rPr lang="sl-SI" sz="2000" dirty="0" smtClean="0"/>
              <a:t> </a:t>
            </a:r>
            <a:r>
              <a:rPr lang="sl-SI" sz="2000" dirty="0" err="1" smtClean="0"/>
              <a:t>Zedong</a:t>
            </a:r>
            <a:r>
              <a:rPr lang="sl-SI" sz="2000" dirty="0" smtClean="0"/>
              <a:t>                          </a:t>
            </a:r>
            <a:r>
              <a:rPr lang="sl-SI" sz="2000" dirty="0"/>
              <a:t>Osem </a:t>
            </a:r>
            <a:r>
              <a:rPr lang="sl-SI" sz="2000" dirty="0" err="1"/>
              <a:t>Elvisev</a:t>
            </a:r>
            <a:r>
              <a:rPr lang="sl-SI" sz="2000" dirty="0"/>
              <a:t> </a:t>
            </a:r>
            <a:endParaRPr lang="sl-SI" sz="2000" dirty="0" smtClean="0"/>
          </a:p>
          <a:p>
            <a:pPr marL="0" indent="0">
              <a:buNone/>
            </a:pPr>
            <a:endParaRPr lang="sl-SI" sz="2000" dirty="0" smtClean="0"/>
          </a:p>
          <a:p>
            <a:pPr marL="0" indent="0">
              <a:buNone/>
            </a:pPr>
            <a:endParaRPr lang="sl-SI" sz="2000" dirty="0" smtClean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96" y="2492896"/>
            <a:ext cx="614597" cy="689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519022"/>
            <a:ext cx="2448272" cy="2549938"/>
          </a:xfrm>
          <a:prstGeom prst="rect">
            <a:avLst/>
          </a:prstGeom>
        </p:spPr>
      </p:pic>
      <p:pic>
        <p:nvPicPr>
          <p:cNvPr id="6" name="Slika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645024"/>
            <a:ext cx="2073200" cy="2118274"/>
          </a:xfrm>
          <a:prstGeom prst="rect">
            <a:avLst/>
          </a:prstGeom>
        </p:spPr>
      </p:pic>
      <p:pic>
        <p:nvPicPr>
          <p:cNvPr id="7" name="Slika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602493"/>
            <a:ext cx="2171700" cy="2186940"/>
          </a:xfrm>
          <a:prstGeom prst="rect">
            <a:avLst/>
          </a:prstGeom>
        </p:spPr>
      </p:pic>
      <p:pic>
        <p:nvPicPr>
          <p:cNvPr id="8" name="Slika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624500"/>
            <a:ext cx="3563888" cy="226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05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- portret Osem </a:t>
            </a:r>
            <a:r>
              <a:rPr lang="sl-SI" dirty="0" err="1"/>
              <a:t>Elvisev</a:t>
            </a:r>
            <a:r>
              <a:rPr lang="sl-SI" dirty="0"/>
              <a:t> leta 2008 prodan za 100 milijonov dolarjev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 algn="ctr">
              <a:buNone/>
            </a:pPr>
            <a:r>
              <a:rPr lang="sl-SI" dirty="0" err="1" smtClean="0"/>
              <a:t>Coca</a:t>
            </a:r>
            <a:r>
              <a:rPr lang="sl-SI" dirty="0" smtClean="0"/>
              <a:t> </a:t>
            </a:r>
            <a:r>
              <a:rPr lang="sl-SI" dirty="0"/>
              <a:t>Cola steklenice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060848"/>
            <a:ext cx="4176464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82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1764704" y="-99392"/>
            <a:ext cx="7859216" cy="980728"/>
          </a:xfrm>
        </p:spPr>
        <p:txBody>
          <a:bodyPr/>
          <a:lstStyle/>
          <a:p>
            <a:r>
              <a:rPr lang="sl-SI" sz="3200" dirty="0" smtClean="0"/>
              <a:t>KOMPOZICIJA</a:t>
            </a:r>
            <a:endParaRPr lang="sl-SI" sz="32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Naloga </a:t>
            </a:r>
            <a:r>
              <a:rPr lang="sl-SI" dirty="0" smtClean="0"/>
              <a:t>kompozicije: uravnovešena </a:t>
            </a:r>
            <a:r>
              <a:rPr lang="sl-SI" dirty="0"/>
              <a:t>porazdelitev barv, komponirati barve pa pomeni, da postavimo dve ali več barv eno zraven druge. Barva </a:t>
            </a:r>
            <a:r>
              <a:rPr lang="sl-SI" dirty="0" smtClean="0"/>
              <a:t>lahko iz </a:t>
            </a:r>
            <a:r>
              <a:rPr lang="sl-SI" dirty="0"/>
              <a:t>ene kompozicije naredi drugo sliko oziroma drugo </a:t>
            </a:r>
            <a:r>
              <a:rPr lang="sl-SI" dirty="0" smtClean="0"/>
              <a:t>kompozicijo</a:t>
            </a:r>
          </a:p>
          <a:p>
            <a:r>
              <a:rPr lang="sl-SI" dirty="0" smtClean="0"/>
              <a:t>lega </a:t>
            </a:r>
            <a:r>
              <a:rPr lang="sl-SI" dirty="0"/>
              <a:t>in smer </a:t>
            </a:r>
            <a:r>
              <a:rPr lang="sl-SI" dirty="0" smtClean="0"/>
              <a:t>barve (zgoraj, spodaj, vodoravno, navpično, diagonalno)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9875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5257800"/>
            <a:ext cx="8229600" cy="1600200"/>
          </a:xfrm>
        </p:spPr>
        <p:txBody>
          <a:bodyPr/>
          <a:lstStyle/>
          <a:p>
            <a:r>
              <a:rPr lang="sl-SI" sz="1800" b="1" dirty="0" smtClean="0">
                <a:effectLst/>
              </a:rPr>
              <a:t> </a:t>
            </a:r>
            <a:r>
              <a:rPr lang="sl-SI" sz="1800" b="1" dirty="0">
                <a:effectLst/>
              </a:rPr>
              <a:t>Diana Praprotnik, SŠOF, 3. A: Plakat proti alkoholizmu, 2000</a:t>
            </a:r>
            <a:endParaRPr lang="sl-SI" sz="1800" dirty="0"/>
          </a:p>
        </p:txBody>
      </p:sp>
      <p:pic>
        <p:nvPicPr>
          <p:cNvPr id="4" name="Ograda vsebine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39651" y="1088742"/>
            <a:ext cx="6120681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30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5257800"/>
            <a:ext cx="8229600" cy="1600200"/>
          </a:xfrm>
        </p:spPr>
        <p:txBody>
          <a:bodyPr/>
          <a:lstStyle/>
          <a:p>
            <a:r>
              <a:rPr lang="sl-SI" sz="1800" b="1" dirty="0" smtClean="0">
                <a:effectLst/>
              </a:rPr>
              <a:t>Špela </a:t>
            </a:r>
            <a:r>
              <a:rPr lang="sl-SI" sz="1800" b="1" dirty="0">
                <a:effectLst/>
              </a:rPr>
              <a:t>Mušič, SŠOF, 1. H: Dominacija, 1999, kolaž, 21 x 29,7 cm</a:t>
            </a:r>
            <a:endParaRPr lang="sl-SI" sz="1800" dirty="0"/>
          </a:p>
        </p:txBody>
      </p:sp>
      <p:pic>
        <p:nvPicPr>
          <p:cNvPr id="4" name="Ograda vsebine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11003" y="785341"/>
            <a:ext cx="6192688" cy="485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14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odstveno">
  <a:themeElements>
    <a:clrScheme name="Vodstven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Vodstven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odstven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72</TotalTime>
  <Words>610</Words>
  <Application>Microsoft Office PowerPoint</Application>
  <PresentationFormat>Diaprojekcija na zaslonu (4:3)</PresentationFormat>
  <Paragraphs>110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3" baseType="lpstr">
      <vt:lpstr>Vodstveno</vt:lpstr>
      <vt:lpstr>          KOMPOZICIJA ANDY WARHOL             Avtorici: Mateja Bališ, Mateja Čeh,  skupina LV 1 Mentorica: doc. dr. Janja Batič       Maribor, oktober, 2014 </vt:lpstr>
      <vt:lpstr>PowerPointova predstavitev</vt:lpstr>
      <vt:lpstr>Andrew Warhola, 1928 – 1987 (58 let)      </vt:lpstr>
      <vt:lpstr>PowerPointova predstavitev</vt:lpstr>
      <vt:lpstr>PowerPointova predstavitev</vt:lpstr>
      <vt:lpstr>PowerPointova predstavitev</vt:lpstr>
      <vt:lpstr>KOMPOZICIJA</vt:lpstr>
      <vt:lpstr> Diana Praprotnik, SŠOF, 3. A: Plakat proti alkoholizmu, 2000</vt:lpstr>
      <vt:lpstr>Špela Mušič, SŠOF, 1. H: Dominacija, 1999, kolaž, 21 x 29,7 cm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Uporabnik</dc:creator>
  <cp:lastModifiedBy>Uporabnik</cp:lastModifiedBy>
  <cp:revision>7</cp:revision>
  <dcterms:created xsi:type="dcterms:W3CDTF">2014-10-20T18:28:35Z</dcterms:created>
  <dcterms:modified xsi:type="dcterms:W3CDTF">2014-10-20T19:41:35Z</dcterms:modified>
</cp:coreProperties>
</file>