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902B-02E4-4657-A51C-520E341981B1}" type="datetimeFigureOut">
              <a:rPr lang="sl-SI" smtClean="0"/>
              <a:t>17.1.2016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00AB-E537-4F32-A61C-F22098A219BE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902B-02E4-4657-A51C-520E341981B1}" type="datetimeFigureOut">
              <a:rPr lang="sl-SI" smtClean="0"/>
              <a:t>17.1.2016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00AB-E537-4F32-A61C-F22098A219B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902B-02E4-4657-A51C-520E341981B1}" type="datetimeFigureOut">
              <a:rPr lang="sl-SI" smtClean="0"/>
              <a:t>17.1.2016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00AB-E537-4F32-A61C-F22098A219B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902B-02E4-4657-A51C-520E341981B1}" type="datetimeFigureOut">
              <a:rPr lang="sl-SI" smtClean="0"/>
              <a:t>17.1.2016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00AB-E537-4F32-A61C-F22098A219B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902B-02E4-4657-A51C-520E341981B1}" type="datetimeFigureOut">
              <a:rPr lang="sl-SI" smtClean="0"/>
              <a:t>17.1.2016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00AB-E537-4F32-A61C-F22098A219BE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902B-02E4-4657-A51C-520E341981B1}" type="datetimeFigureOut">
              <a:rPr lang="sl-SI" smtClean="0"/>
              <a:t>17.1.2016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00AB-E537-4F32-A61C-F22098A219B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902B-02E4-4657-A51C-520E341981B1}" type="datetimeFigureOut">
              <a:rPr lang="sl-SI" smtClean="0"/>
              <a:t>17.1.2016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00AB-E537-4F32-A61C-F22098A219B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902B-02E4-4657-A51C-520E341981B1}" type="datetimeFigureOut">
              <a:rPr lang="sl-SI" smtClean="0"/>
              <a:t>17.1.2016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00AB-E537-4F32-A61C-F22098A219B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902B-02E4-4657-A51C-520E341981B1}" type="datetimeFigureOut">
              <a:rPr lang="sl-SI" smtClean="0"/>
              <a:t>17.1.2016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00AB-E537-4F32-A61C-F22098A219B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902B-02E4-4657-A51C-520E341981B1}" type="datetimeFigureOut">
              <a:rPr lang="sl-SI" smtClean="0"/>
              <a:t>17.1.2016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00AB-E537-4F32-A61C-F22098A219B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B902B-02E4-4657-A51C-520E341981B1}" type="datetimeFigureOut">
              <a:rPr lang="sl-SI" smtClean="0"/>
              <a:t>17.1.2016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5F00AB-E537-4F32-A61C-F22098A219BE}" type="slidenum">
              <a:rPr lang="sl-SI" smtClean="0"/>
              <a:t>‹#›</a:t>
            </a:fld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7B902B-02E4-4657-A51C-520E341981B1}" type="datetimeFigureOut">
              <a:rPr lang="sl-SI" smtClean="0"/>
              <a:t>17.1.2016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5F00AB-E537-4F32-A61C-F22098A219BE}" type="slidenum">
              <a:rPr lang="sl-SI" smtClean="0"/>
              <a:t>‹#›</a:t>
            </a:fld>
            <a:endParaRPr lang="sl-SI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VLOGA UČITELJA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M. </a:t>
            </a:r>
            <a:r>
              <a:rPr lang="sl-SI" smtClean="0"/>
              <a:t>Š.</a:t>
            </a: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Kdo je učitelj?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Je strokovnjak na svojem področju, didaktično usposobljen, ima psihološka znanja in pozitivne človeške lastnosti</a:t>
            </a:r>
            <a:endParaRPr lang="sl-S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356992"/>
            <a:ext cx="2388538" cy="330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Vloga učitelja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Uslužbenec, strokovnjak</a:t>
            </a:r>
          </a:p>
          <a:p>
            <a:r>
              <a:rPr lang="sl-SI" dirty="0" smtClean="0"/>
              <a:t>poučuje, usmerja, vodi, preverja, ocenjuje, spodbuja in svetuje. </a:t>
            </a:r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924944"/>
            <a:ext cx="3490689" cy="322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7727" y="3379887"/>
            <a:ext cx="5086273" cy="34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Vodenje razreda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Organizacija</a:t>
            </a:r>
          </a:p>
          <a:p>
            <a:r>
              <a:rPr lang="sl-SI" dirty="0" smtClean="0"/>
              <a:t>Red in disciplina</a:t>
            </a:r>
          </a:p>
          <a:p>
            <a:r>
              <a:rPr lang="sl-SI" dirty="0" smtClean="0"/>
              <a:t>Primerno vedenje</a:t>
            </a:r>
          </a:p>
          <a:p>
            <a:r>
              <a:rPr lang="sl-SI" dirty="0" smtClean="0"/>
              <a:t>Upoštevanje šolskih pravil</a:t>
            </a:r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9704" y="3011156"/>
            <a:ext cx="2664296" cy="3846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3528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100" b="1" dirty="0" smtClean="0"/>
              <a:t/>
            </a:r>
            <a:br>
              <a:rPr lang="sl-SI" sz="3100" b="1" dirty="0" smtClean="0"/>
            </a:br>
            <a:r>
              <a:rPr lang="sl-SI" sz="3100" b="1" dirty="0" smtClean="0"/>
              <a:t/>
            </a:r>
            <a:br>
              <a:rPr lang="sl-SI" sz="3100" b="1" dirty="0" smtClean="0"/>
            </a:br>
            <a:r>
              <a:rPr lang="sl-SI" sz="3100" b="1" dirty="0" smtClean="0"/>
              <a:t/>
            </a:r>
            <a:br>
              <a:rPr lang="sl-SI" sz="3100" b="1" dirty="0" smtClean="0"/>
            </a:br>
            <a:r>
              <a:rPr lang="sl-SI" sz="3100" b="1" dirty="0" smtClean="0"/>
              <a:t/>
            </a:r>
            <a:br>
              <a:rPr lang="sl-SI" sz="3100" b="1" dirty="0" smtClean="0"/>
            </a:br>
            <a:r>
              <a:rPr lang="sl-SI" sz="3100" b="1" dirty="0" smtClean="0"/>
              <a:t/>
            </a:r>
            <a:br>
              <a:rPr lang="sl-SI" sz="3100" b="1" dirty="0" smtClean="0"/>
            </a:br>
            <a:r>
              <a:rPr lang="sl-SI" sz="3100" b="1" dirty="0" smtClean="0"/>
              <a:t/>
            </a:r>
            <a:br>
              <a:rPr lang="sl-SI" sz="3100" b="1" dirty="0" smtClean="0"/>
            </a:br>
            <a:r>
              <a:rPr lang="sl-SI" sz="3100" b="1" dirty="0" smtClean="0"/>
              <a:t/>
            </a:r>
            <a:br>
              <a:rPr lang="sl-SI" sz="3100" b="1" dirty="0" smtClean="0"/>
            </a:br>
            <a:r>
              <a:rPr lang="sl-SI" sz="3100" b="1" dirty="0" smtClean="0"/>
              <a:t>Spreminjanje vloge učitelja </a:t>
            </a:r>
            <a:br>
              <a:rPr lang="sl-SI" sz="3100" b="1" dirty="0" smtClean="0"/>
            </a:br>
            <a:r>
              <a:rPr lang="sl-SI" sz="3100" b="1" dirty="0" smtClean="0"/>
              <a:t>ob uvajanju e-izobraževanja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učitelj– </a:t>
            </a:r>
            <a:r>
              <a:rPr lang="sl-SI" dirty="0" err="1" smtClean="0"/>
              <a:t>tutor</a:t>
            </a:r>
            <a:endParaRPr lang="sl-SI" dirty="0" smtClean="0"/>
          </a:p>
          <a:p>
            <a:r>
              <a:rPr lang="sl-SI" dirty="0" smtClean="0"/>
              <a:t>podpora udeležencem, vodenje razprav, sodelovanje z predvsem elektronsko pisno komunikacijo</a:t>
            </a:r>
          </a:p>
          <a:p>
            <a:r>
              <a:rPr lang="sl-SI" dirty="0" smtClean="0"/>
              <a:t>mora poznati načela delovanja e-izobraž</a:t>
            </a:r>
            <a:r>
              <a:rPr lang="sl-SI" dirty="0" smtClean="0">
                <a:solidFill>
                  <a:schemeClr val="bg1"/>
                </a:solidFill>
              </a:rPr>
              <a:t>evanja</a:t>
            </a:r>
            <a:r>
              <a:rPr lang="sl-SI" dirty="0" smtClean="0"/>
              <a:t>, možnosti, ki jih ponuja e-okolje, naloge </a:t>
            </a:r>
            <a:r>
              <a:rPr lang="sl-SI" dirty="0" smtClean="0">
                <a:solidFill>
                  <a:schemeClr val="bg1"/>
                </a:solidFill>
              </a:rPr>
              <a:t>in vlogo </a:t>
            </a:r>
            <a:r>
              <a:rPr lang="sl-SI" dirty="0" smtClean="0"/>
              <a:t>udeležencev </a:t>
            </a:r>
          </a:p>
          <a:p>
            <a:endParaRPr lang="sl-SI" dirty="0" smtClean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251520" y="1124741"/>
          <a:ext cx="8435280" cy="5460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7640"/>
                <a:gridCol w="4217640"/>
              </a:tblGrid>
              <a:tr h="792034">
                <a:tc>
                  <a:txBody>
                    <a:bodyPr/>
                    <a:lstStyle/>
                    <a:p>
                      <a:r>
                        <a:rPr kumimoji="0" lang="sl-SI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Učitelj v tradicionalnem izobraževanju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l-SI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Tutor</a:t>
                      </a:r>
                      <a:r>
                        <a:rPr kumimoji="0" lang="sl-SI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v e-izobraževanju</a:t>
                      </a:r>
                      <a:endParaRPr lang="sl-SI" dirty="0"/>
                    </a:p>
                  </a:txBody>
                  <a:tcPr/>
                </a:tc>
              </a:tr>
              <a:tr h="4588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latin typeface="+mn-lt"/>
                          <a:ea typeface="Calibri"/>
                          <a:cs typeface="Times New Roman"/>
                        </a:rPr>
                        <a:t>Je vseved in predavatelj.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latin typeface="+mn-lt"/>
                          <a:ea typeface="Calibri"/>
                          <a:cs typeface="Times New Roman"/>
                        </a:rPr>
                        <a:t>Je svetovalec in vodnik, svetuje pri izbiri virov.</a:t>
                      </a:r>
                    </a:p>
                  </a:txBody>
                  <a:tcPr marL="68580" marR="68580" marT="0" marB="0"/>
                </a:tc>
              </a:tr>
              <a:tr h="458877">
                <a:tc>
                  <a:txBody>
                    <a:bodyPr/>
                    <a:lstStyle/>
                    <a:p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Ponuja odgovore</a:t>
                      </a:r>
                      <a:endParaRPr lang="sl-SI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latin typeface="+mn-lt"/>
                          <a:ea typeface="Calibri"/>
                          <a:cs typeface="Times New Roman"/>
                        </a:rPr>
                        <a:t>Je strokovnjak, ki postavlja vprašanja.</a:t>
                      </a:r>
                    </a:p>
                  </a:txBody>
                  <a:tcPr marL="68580" marR="68580" marT="0" marB="0"/>
                </a:tc>
              </a:tr>
              <a:tr h="4588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latin typeface="+mn-lt"/>
                          <a:ea typeface="Calibri"/>
                          <a:cs typeface="Times New Roman"/>
                        </a:rPr>
                        <a:t>Je edini vir znanja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latin typeface="+mn-lt"/>
                          <a:ea typeface="Calibri"/>
                          <a:cs typeface="Times New Roman"/>
                        </a:rPr>
                        <a:t>Omogoča učne izkušnje.</a:t>
                      </a:r>
                    </a:p>
                  </a:txBody>
                  <a:tcPr marL="68580" marR="68580" marT="0" marB="0"/>
                </a:tc>
              </a:tr>
              <a:tr h="6788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latin typeface="+mn-lt"/>
                          <a:ea typeface="Calibri"/>
                          <a:cs typeface="Times New Roman"/>
                        </a:rPr>
                        <a:t>Narekuje strukturo dela.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latin typeface="+mn-lt"/>
                          <a:ea typeface="Calibri"/>
                          <a:cs typeface="Times New Roman"/>
                        </a:rPr>
                        <a:t>Pri udeležencih spodbuja in omogoča samostojnosti iniciativnost.</a:t>
                      </a:r>
                    </a:p>
                  </a:txBody>
                  <a:tcPr marL="68580" marR="68580" marT="0" marB="0"/>
                </a:tc>
              </a:tr>
              <a:tr h="4588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latin typeface="+mn-lt"/>
                          <a:ea typeface="Calibri"/>
                          <a:cs typeface="Times New Roman"/>
                        </a:rPr>
                        <a:t>Ima popoln nadzor nad učnim okoljem.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del učne vsebine</a:t>
                      </a:r>
                      <a:endParaRPr lang="sl-SI" sz="1800" dirty="0">
                        <a:latin typeface="+mn-lt"/>
                      </a:endParaRPr>
                    </a:p>
                  </a:txBody>
                  <a:tcPr/>
                </a:tc>
              </a:tr>
              <a:tr h="4588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latin typeface="+mn-lt"/>
                          <a:ea typeface="Calibri"/>
                          <a:cs typeface="Times New Roman"/>
                        </a:rPr>
                        <a:t>Obravnava vse udeležence enako.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latin typeface="+mn-lt"/>
                          <a:ea typeface="Calibri"/>
                          <a:cs typeface="Times New Roman"/>
                        </a:rPr>
                        <a:t>Prilagaja se učnim pristopom udeležencev.</a:t>
                      </a:r>
                    </a:p>
                  </a:txBody>
                  <a:tcPr marL="68580" marR="68580" marT="0" marB="0"/>
                </a:tc>
              </a:tr>
              <a:tr h="4588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latin typeface="+mn-lt"/>
                          <a:ea typeface="Calibri"/>
                          <a:cs typeface="Times New Roman"/>
                        </a:rPr>
                        <a:t>Vloga učitelja je avtoritativna.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latin typeface="+mn-lt"/>
                          <a:ea typeface="Calibri"/>
                          <a:cs typeface="Times New Roman"/>
                        </a:rPr>
                        <a:t>Udeleženci in </a:t>
                      </a:r>
                      <a:r>
                        <a:rPr lang="sl-SI" sz="1800" dirty="0" err="1">
                          <a:latin typeface="+mn-lt"/>
                          <a:ea typeface="Calibri"/>
                          <a:cs typeface="Times New Roman"/>
                        </a:rPr>
                        <a:t>tutorji</a:t>
                      </a:r>
                      <a:r>
                        <a:rPr lang="sl-SI" sz="1800" dirty="0">
                          <a:latin typeface="+mn-lt"/>
                          <a:ea typeface="Calibri"/>
                          <a:cs typeface="Times New Roman"/>
                        </a:rPr>
                        <a:t> so sodelavci v skupnem procesu učenja.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176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Potek</vt:lpstr>
      <vt:lpstr>VLOGA UČITELJA</vt:lpstr>
      <vt:lpstr>Kdo je učitelj?</vt:lpstr>
      <vt:lpstr>Vloga učitelja</vt:lpstr>
      <vt:lpstr>Vodenje razreda</vt:lpstr>
      <vt:lpstr>       Spreminjanje vloge učitelja  ob uvajanju e-izobraževanja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VLOGA UČITELJA</dc:title>
  <dc:creator>WINDOWS</dc:creator>
  <cp:lastModifiedBy>Jaka</cp:lastModifiedBy>
  <cp:revision>3</cp:revision>
  <dcterms:created xsi:type="dcterms:W3CDTF">2010-12-20T05:17:16Z</dcterms:created>
  <dcterms:modified xsi:type="dcterms:W3CDTF">2016-01-17T19:22:01Z</dcterms:modified>
</cp:coreProperties>
</file>