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A0B338F-A68D-4442-9E29-BC4F18CBC5C8}" type="doc">
      <dgm:prSet loTypeId="urn:microsoft.com/office/officeart/2005/8/layout/default#33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494D64CA-E7C3-4D13-AF93-07E2B499D0D7}">
      <dgm:prSet phldrT="[besedilo]" custT="1"/>
      <dgm:spPr/>
      <dgm:t>
        <a:bodyPr/>
        <a:lstStyle/>
        <a:p>
          <a:pPr algn="l"/>
          <a:r>
            <a:rPr lang="sl-SI" sz="3000" i="1" dirty="0" smtClean="0"/>
            <a:t>Noč je temna, podkve jeklo poje. </a:t>
          </a:r>
          <a:r>
            <a:rPr lang="sl-SI" sz="2000" i="1" dirty="0" smtClean="0"/>
            <a:t>(Levstik)</a:t>
          </a:r>
        </a:p>
        <a:p>
          <a:pPr algn="l"/>
          <a:r>
            <a:rPr lang="sl-SI" sz="2000" i="1" dirty="0" smtClean="0"/>
            <a:t> </a:t>
          </a:r>
          <a:r>
            <a:rPr lang="sl-SI" sz="3000" i="1" dirty="0" smtClean="0"/>
            <a:t>‒      U   ‒    U      ‒    U    ‒  U    ‒  U</a:t>
          </a:r>
          <a:endParaRPr lang="sl-SI" sz="3000" dirty="0"/>
        </a:p>
      </dgm:t>
    </dgm:pt>
    <dgm:pt modelId="{D72C4C0F-A17A-4035-99CA-619AF680A504}" type="parTrans" cxnId="{19D7FD8E-945C-44E6-9213-670E80A901D4}">
      <dgm:prSet/>
      <dgm:spPr/>
      <dgm:t>
        <a:bodyPr/>
        <a:lstStyle/>
        <a:p>
          <a:endParaRPr lang="sl-SI"/>
        </a:p>
      </dgm:t>
    </dgm:pt>
    <dgm:pt modelId="{CA618068-3FAD-44D1-91C4-A0A358839B42}" type="sibTrans" cxnId="{19D7FD8E-945C-44E6-9213-670E80A901D4}">
      <dgm:prSet/>
      <dgm:spPr/>
      <dgm:t>
        <a:bodyPr/>
        <a:lstStyle/>
        <a:p>
          <a:endParaRPr lang="sl-SI"/>
        </a:p>
      </dgm:t>
    </dgm:pt>
    <dgm:pt modelId="{2C514F9C-C7FF-4AAA-B430-47BBF0F3AC56}" type="pres">
      <dgm:prSet presAssocID="{1A0B338F-A68D-4442-9E29-BC4F18CBC5C8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C2056CEB-4A82-4B25-B3F5-FE031FBEB630}" type="pres">
      <dgm:prSet presAssocID="{494D64CA-E7C3-4D13-AF93-07E2B499D0D7}" presName="node" presStyleLbl="node1" presStyleIdx="0" presStyleCnt="1" custScaleX="40514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78234F9-CF39-4071-A97D-977C530A7C92}" type="presOf" srcId="{1A0B338F-A68D-4442-9E29-BC4F18CBC5C8}" destId="{2C514F9C-C7FF-4AAA-B430-47BBF0F3AC56}" srcOrd="0" destOrd="0" presId="urn:microsoft.com/office/officeart/2005/8/layout/default#33"/>
    <dgm:cxn modelId="{00C10C81-ABF4-4470-A7E6-7676341B94C7}" type="presOf" srcId="{494D64CA-E7C3-4D13-AF93-07E2B499D0D7}" destId="{C2056CEB-4A82-4B25-B3F5-FE031FBEB630}" srcOrd="0" destOrd="0" presId="urn:microsoft.com/office/officeart/2005/8/layout/default#33"/>
    <dgm:cxn modelId="{19D7FD8E-945C-44E6-9213-670E80A901D4}" srcId="{1A0B338F-A68D-4442-9E29-BC4F18CBC5C8}" destId="{494D64CA-E7C3-4D13-AF93-07E2B499D0D7}" srcOrd="0" destOrd="0" parTransId="{D72C4C0F-A17A-4035-99CA-619AF680A504}" sibTransId="{CA618068-3FAD-44D1-91C4-A0A358839B42}"/>
    <dgm:cxn modelId="{0A365B48-F155-41FB-B2E6-09C77FFEB9EE}" type="presParOf" srcId="{2C514F9C-C7FF-4AAA-B430-47BBF0F3AC56}" destId="{C2056CEB-4A82-4B25-B3F5-FE031FBEB630}" srcOrd="0" destOrd="0" presId="urn:microsoft.com/office/officeart/2005/8/layout/default#3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98F1303-612F-4229-9D43-4D38B81E0985}" type="doc">
      <dgm:prSet loTypeId="urn:microsoft.com/office/officeart/2005/8/layout/default#34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6C8A2522-1D95-4CAF-9B09-F76276674731}">
      <dgm:prSet phldrT="[besedilo]" custT="1"/>
      <dgm:spPr/>
      <dgm:t>
        <a:bodyPr/>
        <a:lstStyle/>
        <a:p>
          <a:pPr algn="ctr"/>
          <a:r>
            <a:rPr lang="sl-SI" sz="3000" i="1" dirty="0" smtClean="0"/>
            <a:t>Očka, pa kaj je v tej zlati igrački? </a:t>
          </a:r>
          <a:r>
            <a:rPr lang="sl-SI" sz="2000" i="1" dirty="0" smtClean="0"/>
            <a:t>(Župančič) </a:t>
          </a:r>
        </a:p>
        <a:p>
          <a:pPr algn="l"/>
          <a:r>
            <a:rPr lang="sl-SI" sz="2000" i="1" dirty="0" smtClean="0"/>
            <a:t>        </a:t>
          </a:r>
          <a:r>
            <a:rPr lang="sl-SI" sz="3000" i="1" dirty="0" smtClean="0"/>
            <a:t>‒    U  </a:t>
          </a:r>
          <a:r>
            <a:rPr lang="sl-SI" sz="3000" i="1" dirty="0" err="1" smtClean="0"/>
            <a:t>U</a:t>
          </a:r>
          <a:r>
            <a:rPr lang="sl-SI" sz="3000" i="1" dirty="0" smtClean="0"/>
            <a:t>     ‒  U      </a:t>
          </a:r>
          <a:r>
            <a:rPr lang="sl-SI" sz="3000" i="1" dirty="0" err="1" smtClean="0"/>
            <a:t>U</a:t>
          </a:r>
          <a:r>
            <a:rPr lang="sl-SI" sz="3000" i="1" dirty="0" smtClean="0"/>
            <a:t>   ‒ U   </a:t>
          </a:r>
          <a:r>
            <a:rPr lang="sl-SI" sz="3000" i="1" dirty="0" err="1" smtClean="0"/>
            <a:t>U</a:t>
          </a:r>
          <a:r>
            <a:rPr lang="sl-SI" sz="3000" i="1" dirty="0" smtClean="0"/>
            <a:t> ‒ U</a:t>
          </a:r>
          <a:endParaRPr lang="sl-SI" sz="3000" dirty="0"/>
        </a:p>
      </dgm:t>
    </dgm:pt>
    <dgm:pt modelId="{0BEC70A2-B8D3-479B-9DF4-C82DCB929E9D}" type="parTrans" cxnId="{9DC09F44-B812-4AF3-940B-8CD0AE88D018}">
      <dgm:prSet/>
      <dgm:spPr/>
      <dgm:t>
        <a:bodyPr/>
        <a:lstStyle/>
        <a:p>
          <a:endParaRPr lang="sl-SI"/>
        </a:p>
      </dgm:t>
    </dgm:pt>
    <dgm:pt modelId="{74A00A7F-718D-46A1-9AB2-A7B0A4D0FD7D}" type="sibTrans" cxnId="{9DC09F44-B812-4AF3-940B-8CD0AE88D018}">
      <dgm:prSet/>
      <dgm:spPr/>
      <dgm:t>
        <a:bodyPr/>
        <a:lstStyle/>
        <a:p>
          <a:endParaRPr lang="sl-SI"/>
        </a:p>
      </dgm:t>
    </dgm:pt>
    <dgm:pt modelId="{EE823EB0-DD61-4AD9-B12F-E4F4888D5555}" type="pres">
      <dgm:prSet presAssocID="{A98F1303-612F-4229-9D43-4D38B81E0985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058F636-8902-4122-94F3-9AFDCB127BCD}" type="pres">
      <dgm:prSet presAssocID="{6C8A2522-1D95-4CAF-9B09-F76276674731}" presName="node" presStyleLbl="node1" presStyleIdx="0" presStyleCnt="1" custScaleX="388615" custLinFactNeighborX="841" custLinFactNeighborY="-3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3C82E0A0-3AF1-49E7-8D9F-5F930DCFFB0F}" type="presOf" srcId="{A98F1303-612F-4229-9D43-4D38B81E0985}" destId="{EE823EB0-DD61-4AD9-B12F-E4F4888D5555}" srcOrd="0" destOrd="0" presId="urn:microsoft.com/office/officeart/2005/8/layout/default#34"/>
    <dgm:cxn modelId="{9DC09F44-B812-4AF3-940B-8CD0AE88D018}" srcId="{A98F1303-612F-4229-9D43-4D38B81E0985}" destId="{6C8A2522-1D95-4CAF-9B09-F76276674731}" srcOrd="0" destOrd="0" parTransId="{0BEC70A2-B8D3-479B-9DF4-C82DCB929E9D}" sibTransId="{74A00A7F-718D-46A1-9AB2-A7B0A4D0FD7D}"/>
    <dgm:cxn modelId="{42C85C21-8A03-4007-B871-CC4828AA057A}" type="presOf" srcId="{6C8A2522-1D95-4CAF-9B09-F76276674731}" destId="{B058F636-8902-4122-94F3-9AFDCB127BCD}" srcOrd="0" destOrd="0" presId="urn:microsoft.com/office/officeart/2005/8/layout/default#34"/>
    <dgm:cxn modelId="{791DF4FE-3100-43C5-9757-14DF0EC9B874}" type="presParOf" srcId="{EE823EB0-DD61-4AD9-B12F-E4F4888D5555}" destId="{B058F636-8902-4122-94F3-9AFDCB127BCD}" srcOrd="0" destOrd="0" presId="urn:microsoft.com/office/officeart/2005/8/layout/default#3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3B19763-49B8-4F68-9B7B-7151134C09AE}" type="doc">
      <dgm:prSet loTypeId="urn:microsoft.com/office/officeart/2005/8/layout/default#3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DC11E386-FB84-4249-A00E-A1DA495A3F09}">
      <dgm:prSet phldrT="[besedilo]" custT="1"/>
      <dgm:spPr/>
      <dgm:t>
        <a:bodyPr/>
        <a:lstStyle/>
        <a:p>
          <a:pPr algn="ctr"/>
          <a:r>
            <a:rPr lang="sl-SI" sz="3000" i="1" dirty="0" smtClean="0"/>
            <a:t>Ah, kam ljubezni vodijo nas ceste! </a:t>
          </a:r>
          <a:r>
            <a:rPr lang="sl-SI" sz="2000" i="1" dirty="0" smtClean="0"/>
            <a:t>(Župančič) </a:t>
          </a:r>
        </a:p>
        <a:p>
          <a:pPr algn="l"/>
          <a:r>
            <a:rPr lang="sl-SI" sz="3000" i="1" dirty="0" smtClean="0"/>
            <a:t>    U     ‒       U  ‒  U   ‒ U  ‒  U      ‒  U</a:t>
          </a:r>
          <a:endParaRPr lang="sl-SI" sz="3000" dirty="0"/>
        </a:p>
      </dgm:t>
    </dgm:pt>
    <dgm:pt modelId="{96ECD2C7-943F-46EF-960D-D2E4F61EF693}" type="parTrans" cxnId="{53BBD391-33F3-4B1E-A2AC-04AA984B27E9}">
      <dgm:prSet/>
      <dgm:spPr/>
      <dgm:t>
        <a:bodyPr/>
        <a:lstStyle/>
        <a:p>
          <a:endParaRPr lang="sl-SI"/>
        </a:p>
      </dgm:t>
    </dgm:pt>
    <dgm:pt modelId="{AEDDB958-DED1-4AFA-8A47-DE812B07A0E0}" type="sibTrans" cxnId="{53BBD391-33F3-4B1E-A2AC-04AA984B27E9}">
      <dgm:prSet/>
      <dgm:spPr/>
      <dgm:t>
        <a:bodyPr/>
        <a:lstStyle/>
        <a:p>
          <a:endParaRPr lang="sl-SI"/>
        </a:p>
      </dgm:t>
    </dgm:pt>
    <dgm:pt modelId="{F76C221D-30AC-4C8C-AF31-10B62BCAA7B5}" type="pres">
      <dgm:prSet presAssocID="{03B19763-49B8-4F68-9B7B-7151134C09AE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43152AE0-ABD4-40DE-AB3C-042F22251B24}" type="pres">
      <dgm:prSet presAssocID="{DC11E386-FB84-4249-A00E-A1DA495A3F09}" presName="node" presStyleLbl="node1" presStyleIdx="0" presStyleCnt="1" custScaleX="390095" custLinFactNeighborX="-56681" custLinFactNeighborY="554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6B871D85-DC03-4A38-8B08-2CE781FAE4B0}" type="presOf" srcId="{03B19763-49B8-4F68-9B7B-7151134C09AE}" destId="{F76C221D-30AC-4C8C-AF31-10B62BCAA7B5}" srcOrd="0" destOrd="0" presId="urn:microsoft.com/office/officeart/2005/8/layout/default#35"/>
    <dgm:cxn modelId="{53BBD391-33F3-4B1E-A2AC-04AA984B27E9}" srcId="{03B19763-49B8-4F68-9B7B-7151134C09AE}" destId="{DC11E386-FB84-4249-A00E-A1DA495A3F09}" srcOrd="0" destOrd="0" parTransId="{96ECD2C7-943F-46EF-960D-D2E4F61EF693}" sibTransId="{AEDDB958-DED1-4AFA-8A47-DE812B07A0E0}"/>
    <dgm:cxn modelId="{4CC964F6-11AB-43AA-85D6-C1EE4DB8F482}" type="presOf" srcId="{DC11E386-FB84-4249-A00E-A1DA495A3F09}" destId="{43152AE0-ABD4-40DE-AB3C-042F22251B24}" srcOrd="0" destOrd="0" presId="urn:microsoft.com/office/officeart/2005/8/layout/default#35"/>
    <dgm:cxn modelId="{EED5522D-13CC-45B7-9A7C-46192076D71A}" type="presParOf" srcId="{F76C221D-30AC-4C8C-AF31-10B62BCAA7B5}" destId="{43152AE0-ABD4-40DE-AB3C-042F22251B24}" srcOrd="0" destOrd="0" presId="urn:microsoft.com/office/officeart/2005/8/layout/default#3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E3566F4-8167-4AEC-80AD-BEE95689D552}" type="doc">
      <dgm:prSet loTypeId="urn:microsoft.com/office/officeart/2005/8/layout/default#36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52286F07-1C1E-44F3-93F5-FC68D3D24FEE}">
      <dgm:prSet phldrT="[besedilo]" custT="1"/>
      <dgm:spPr/>
      <dgm:t>
        <a:bodyPr/>
        <a:lstStyle/>
        <a:p>
          <a:pPr algn="ctr"/>
          <a:r>
            <a:rPr lang="sl-SI" sz="3000" i="1" dirty="0" smtClean="0"/>
            <a:t>Plesale lepote 'z Ljubljane so cele. </a:t>
          </a:r>
          <a:r>
            <a:rPr lang="sl-SI" sz="2000" i="1" dirty="0" smtClean="0"/>
            <a:t>(Prešeren)</a:t>
          </a:r>
        </a:p>
        <a:p>
          <a:pPr algn="l"/>
          <a:r>
            <a:rPr lang="sl-SI" sz="2000" i="1" dirty="0" smtClean="0"/>
            <a:t>          </a:t>
          </a:r>
          <a:r>
            <a:rPr lang="sl-SI" sz="3000" i="1" dirty="0" smtClean="0"/>
            <a:t>U  ‒ U  </a:t>
          </a:r>
          <a:r>
            <a:rPr lang="sl-SI" sz="3000" i="1" dirty="0" err="1" smtClean="0"/>
            <a:t>U</a:t>
          </a:r>
          <a:r>
            <a:rPr lang="sl-SI" sz="3000" i="1" dirty="0" smtClean="0"/>
            <a:t> ‒ U      </a:t>
          </a:r>
          <a:r>
            <a:rPr lang="sl-SI" sz="3000" i="1" dirty="0" err="1" smtClean="0"/>
            <a:t>U</a:t>
          </a:r>
          <a:r>
            <a:rPr lang="sl-SI" sz="3000" i="1" dirty="0" smtClean="0"/>
            <a:t>      ‒  U   </a:t>
          </a:r>
          <a:r>
            <a:rPr lang="sl-SI" sz="3000" i="1" dirty="0" err="1" smtClean="0"/>
            <a:t>U</a:t>
          </a:r>
          <a:r>
            <a:rPr lang="sl-SI" sz="3000" i="1" dirty="0" smtClean="0"/>
            <a:t>   ‒  U</a:t>
          </a:r>
          <a:endParaRPr lang="sl-SI" sz="3000" dirty="0"/>
        </a:p>
      </dgm:t>
    </dgm:pt>
    <dgm:pt modelId="{EE50D37B-1422-432D-8AF5-2CBACB2C4C41}" type="parTrans" cxnId="{025D8923-64B3-48E1-99AD-5CDFE8AFFCE6}">
      <dgm:prSet/>
      <dgm:spPr/>
      <dgm:t>
        <a:bodyPr/>
        <a:lstStyle/>
        <a:p>
          <a:endParaRPr lang="sl-SI"/>
        </a:p>
      </dgm:t>
    </dgm:pt>
    <dgm:pt modelId="{851697A4-1365-4565-AEEF-E3AE9F0C75B1}" type="sibTrans" cxnId="{025D8923-64B3-48E1-99AD-5CDFE8AFFCE6}">
      <dgm:prSet/>
      <dgm:spPr/>
      <dgm:t>
        <a:bodyPr/>
        <a:lstStyle/>
        <a:p>
          <a:endParaRPr lang="sl-SI"/>
        </a:p>
      </dgm:t>
    </dgm:pt>
    <dgm:pt modelId="{12B86A57-F5CB-4649-829F-6CE780BE7EFF}" type="pres">
      <dgm:prSet presAssocID="{FE3566F4-8167-4AEC-80AD-BEE95689D55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C0A711B-C1C0-4F99-9B10-630138A5CFDF}" type="pres">
      <dgm:prSet presAssocID="{52286F07-1C1E-44F3-93F5-FC68D3D24FEE}" presName="node" presStyleLbl="node1" presStyleIdx="0" presStyleCnt="1" custScaleX="396899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25D8923-64B3-48E1-99AD-5CDFE8AFFCE6}" srcId="{FE3566F4-8167-4AEC-80AD-BEE95689D552}" destId="{52286F07-1C1E-44F3-93F5-FC68D3D24FEE}" srcOrd="0" destOrd="0" parTransId="{EE50D37B-1422-432D-8AF5-2CBACB2C4C41}" sibTransId="{851697A4-1365-4565-AEEF-E3AE9F0C75B1}"/>
    <dgm:cxn modelId="{D2A6B207-4B81-43D3-8D62-F3BBB2077D15}" type="presOf" srcId="{52286F07-1C1E-44F3-93F5-FC68D3D24FEE}" destId="{BC0A711B-C1C0-4F99-9B10-630138A5CFDF}" srcOrd="0" destOrd="0" presId="urn:microsoft.com/office/officeart/2005/8/layout/default#36"/>
    <dgm:cxn modelId="{24F7D207-309D-4378-B3B6-D2D400497EA4}" type="presOf" srcId="{FE3566F4-8167-4AEC-80AD-BEE95689D552}" destId="{12B86A57-F5CB-4649-829F-6CE780BE7EFF}" srcOrd="0" destOrd="0" presId="urn:microsoft.com/office/officeart/2005/8/layout/default#36"/>
    <dgm:cxn modelId="{1CE78450-AA13-41D7-A894-C5CB1B9BE35C}" type="presParOf" srcId="{12B86A57-F5CB-4649-829F-6CE780BE7EFF}" destId="{BC0A711B-C1C0-4F99-9B10-630138A5CFDF}" srcOrd="0" destOrd="0" presId="urn:microsoft.com/office/officeart/2005/8/layout/default#3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0C55F5EA-908E-49AD-BBE8-091E77FAD512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A722F241-C360-4A0F-ABEF-2DA08000991C}">
      <dgm:prSet phldrT="[besedilo]" custT="1"/>
      <dgm:spPr/>
      <dgm:t>
        <a:bodyPr/>
        <a:lstStyle/>
        <a:p>
          <a:pPr algn="ctr">
            <a:lnSpc>
              <a:spcPct val="100000"/>
            </a:lnSpc>
          </a:pPr>
          <a:r>
            <a:rPr lang="sl-SI" sz="3000" dirty="0" smtClean="0"/>
            <a:t>Apel podobo na ogled postavi </a:t>
          </a:r>
          <a:r>
            <a:rPr lang="sl-SI" sz="2600" dirty="0" smtClean="0"/>
            <a:t>…(Prešeren)</a:t>
          </a:r>
        </a:p>
        <a:p>
          <a:pPr algn="l">
            <a:lnSpc>
              <a:spcPct val="100000"/>
            </a:lnSpc>
          </a:pPr>
          <a:r>
            <a:rPr lang="sl-SI" sz="3000" dirty="0" smtClean="0"/>
            <a:t> U   –   U    –   U  –   U   –     U   –  U</a:t>
          </a:r>
          <a:endParaRPr lang="sl-SI" sz="3000" dirty="0"/>
        </a:p>
      </dgm:t>
    </dgm:pt>
    <dgm:pt modelId="{C19DE718-A323-477B-9397-0F28C71E70A4}" type="parTrans" cxnId="{8A8B574F-8288-40D5-8D61-DB210C386D3B}">
      <dgm:prSet/>
      <dgm:spPr/>
      <dgm:t>
        <a:bodyPr/>
        <a:lstStyle/>
        <a:p>
          <a:endParaRPr lang="sl-SI"/>
        </a:p>
      </dgm:t>
    </dgm:pt>
    <dgm:pt modelId="{6570E193-94D5-47F3-BBB2-2316857258AB}" type="sibTrans" cxnId="{8A8B574F-8288-40D5-8D61-DB210C386D3B}">
      <dgm:prSet/>
      <dgm:spPr/>
      <dgm:t>
        <a:bodyPr/>
        <a:lstStyle/>
        <a:p>
          <a:endParaRPr lang="sl-SI"/>
        </a:p>
      </dgm:t>
    </dgm:pt>
    <dgm:pt modelId="{44312525-D99B-474C-BC11-8946D77C2EC2}" type="pres">
      <dgm:prSet presAssocID="{0C55F5EA-908E-49AD-BBE8-091E77FAD512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77054790-92FC-4BB5-BBA2-19C8E6592E81}" type="pres">
      <dgm:prSet presAssocID="{A722F241-C360-4A0F-ABEF-2DA08000991C}" presName="node" presStyleLbl="node1" presStyleIdx="0" presStyleCnt="1" custScaleX="184173" custScaleY="56495" custLinFactNeighborX="-2500" custLinFactNeighborY="-207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8A8B574F-8288-40D5-8D61-DB210C386D3B}" srcId="{0C55F5EA-908E-49AD-BBE8-091E77FAD512}" destId="{A722F241-C360-4A0F-ABEF-2DA08000991C}" srcOrd="0" destOrd="0" parTransId="{C19DE718-A323-477B-9397-0F28C71E70A4}" sibTransId="{6570E193-94D5-47F3-BBB2-2316857258AB}"/>
    <dgm:cxn modelId="{7632D3DE-388B-46B3-886D-40869665A42A}" type="presOf" srcId="{0C55F5EA-908E-49AD-BBE8-091E77FAD512}" destId="{44312525-D99B-474C-BC11-8946D77C2EC2}" srcOrd="0" destOrd="0" presId="urn:microsoft.com/office/officeart/2005/8/layout/default"/>
    <dgm:cxn modelId="{9320FDB0-02D3-41E6-9DE0-DABCD274D17E}" type="presOf" srcId="{A722F241-C360-4A0F-ABEF-2DA08000991C}" destId="{77054790-92FC-4BB5-BBA2-19C8E6592E81}" srcOrd="0" destOrd="0" presId="urn:microsoft.com/office/officeart/2005/8/layout/default"/>
    <dgm:cxn modelId="{F801C625-EE46-4B36-B95E-DE020DAF5149}" type="presParOf" srcId="{44312525-D99B-474C-BC11-8946D77C2EC2}" destId="{77054790-92FC-4BB5-BBA2-19C8E6592E8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76161D-4616-4B82-979D-84332A49FDDF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F7C8E37F-6414-4580-9BBE-49C4C07C0AA4}">
      <dgm:prSet phldrT="[besedilo]" custT="1"/>
      <dgm:spPr/>
      <dgm:t>
        <a:bodyPr/>
        <a:lstStyle/>
        <a:p>
          <a:pPr algn="ctr"/>
          <a:r>
            <a:rPr lang="sl-SI" sz="3000" dirty="0" smtClean="0"/>
            <a:t>Hrast stoji v turjaškem dvoru … </a:t>
          </a:r>
          <a:r>
            <a:rPr lang="sl-SI" sz="2600" dirty="0" smtClean="0"/>
            <a:t>(Prešeren) </a:t>
          </a:r>
        </a:p>
        <a:p>
          <a:pPr algn="l"/>
          <a:r>
            <a:rPr lang="sl-SI" sz="3000" dirty="0" smtClean="0"/>
            <a:t>     –      U  –      U  –   U         –  U</a:t>
          </a:r>
          <a:endParaRPr lang="sl-SI" sz="3000" dirty="0"/>
        </a:p>
      </dgm:t>
    </dgm:pt>
    <dgm:pt modelId="{D9333986-707B-4E73-8DE3-D32010FF2786}" type="parTrans" cxnId="{F94BA30D-1F57-4E77-98BE-F428053EB326}">
      <dgm:prSet/>
      <dgm:spPr/>
      <dgm:t>
        <a:bodyPr/>
        <a:lstStyle/>
        <a:p>
          <a:endParaRPr lang="sl-SI"/>
        </a:p>
      </dgm:t>
    </dgm:pt>
    <dgm:pt modelId="{8BA0F58F-85C9-44E0-A903-2EA566C2D00A}" type="sibTrans" cxnId="{F94BA30D-1F57-4E77-98BE-F428053EB326}">
      <dgm:prSet/>
      <dgm:spPr/>
      <dgm:t>
        <a:bodyPr/>
        <a:lstStyle/>
        <a:p>
          <a:endParaRPr lang="sl-SI"/>
        </a:p>
      </dgm:t>
    </dgm:pt>
    <dgm:pt modelId="{0EE4C1C3-9C80-4F54-BB1C-FF6F7AE0B380}" type="pres">
      <dgm:prSet presAssocID="{E076161D-4616-4B82-979D-84332A49FDDF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76E901D7-3E7D-4B53-8BC0-4700B8424814}" type="pres">
      <dgm:prSet presAssocID="{F7C8E37F-6414-4580-9BBE-49C4C07C0AA4}" presName="node" presStyleLbl="node1" presStyleIdx="0" presStyleCnt="1" custScaleY="25095" custLinFactNeighborY="30454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F94BA30D-1F57-4E77-98BE-F428053EB326}" srcId="{E076161D-4616-4B82-979D-84332A49FDDF}" destId="{F7C8E37F-6414-4580-9BBE-49C4C07C0AA4}" srcOrd="0" destOrd="0" parTransId="{D9333986-707B-4E73-8DE3-D32010FF2786}" sibTransId="{8BA0F58F-85C9-44E0-A903-2EA566C2D00A}"/>
    <dgm:cxn modelId="{2BDEF5F2-4039-46D4-9D36-52FDF5614BE7}" type="presOf" srcId="{F7C8E37F-6414-4580-9BBE-49C4C07C0AA4}" destId="{76E901D7-3E7D-4B53-8BC0-4700B8424814}" srcOrd="0" destOrd="0" presId="urn:microsoft.com/office/officeart/2005/8/layout/default"/>
    <dgm:cxn modelId="{2103F950-C84A-4BC4-8DB2-73E6097468F2}" type="presOf" srcId="{E076161D-4616-4B82-979D-84332A49FDDF}" destId="{0EE4C1C3-9C80-4F54-BB1C-FF6F7AE0B380}" srcOrd="0" destOrd="0" presId="urn:microsoft.com/office/officeart/2005/8/layout/default"/>
    <dgm:cxn modelId="{2ADAEBBD-E83E-44E7-9BD9-F0F4204B87C7}" type="presParOf" srcId="{0EE4C1C3-9C80-4F54-BB1C-FF6F7AE0B380}" destId="{76E901D7-3E7D-4B53-8BC0-4700B8424814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86F2C57D-4776-4282-8EAE-16E3CB93DBD9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89D785E2-D65A-4C44-82AF-0CCE9BF5FB6F}">
      <dgm:prSet custT="1"/>
      <dgm:spPr/>
      <dgm:t>
        <a:bodyPr/>
        <a:lstStyle/>
        <a:p>
          <a:pPr algn="ctr"/>
          <a:r>
            <a:rPr lang="sl-SI" sz="3000" dirty="0" smtClean="0"/>
            <a:t>Turban pisan </a:t>
          </a:r>
          <a:r>
            <a:rPr lang="sl-SI" sz="3000" dirty="0" err="1" smtClean="0"/>
            <a:t>diči</a:t>
          </a:r>
          <a:r>
            <a:rPr lang="sl-SI" sz="3000" dirty="0" smtClean="0"/>
            <a:t> </a:t>
          </a:r>
          <a:r>
            <a:rPr lang="sl-SI" sz="3000" dirty="0" err="1" smtClean="0"/>
            <a:t>ruso</a:t>
          </a:r>
          <a:r>
            <a:rPr lang="sl-SI" sz="3000" dirty="0" smtClean="0"/>
            <a:t> glavo </a:t>
          </a:r>
          <a:r>
            <a:rPr lang="sl-SI" sz="2600" dirty="0" smtClean="0"/>
            <a:t>… (Aškerc)     </a:t>
          </a:r>
        </a:p>
        <a:p>
          <a:pPr algn="l"/>
          <a:r>
            <a:rPr lang="sl-SI" sz="2600" dirty="0" smtClean="0"/>
            <a:t>       </a:t>
          </a:r>
          <a:r>
            <a:rPr lang="sl-SI" sz="3000" dirty="0" smtClean="0"/>
            <a:t>–   U      – U    –  U – U       –  U</a:t>
          </a:r>
          <a:endParaRPr lang="sl-SI" sz="3000" dirty="0"/>
        </a:p>
      </dgm:t>
    </dgm:pt>
    <dgm:pt modelId="{A2E9B09A-1283-4EB4-AE59-07C29C7DE619}" type="parTrans" cxnId="{ADE8AC46-38D3-4C17-BBC1-AD547EEA2AFB}">
      <dgm:prSet/>
      <dgm:spPr/>
      <dgm:t>
        <a:bodyPr/>
        <a:lstStyle/>
        <a:p>
          <a:endParaRPr lang="sl-SI"/>
        </a:p>
      </dgm:t>
    </dgm:pt>
    <dgm:pt modelId="{768E9559-7ABA-4AB4-B66D-D354C96AE753}" type="sibTrans" cxnId="{ADE8AC46-38D3-4C17-BBC1-AD547EEA2AFB}">
      <dgm:prSet/>
      <dgm:spPr/>
      <dgm:t>
        <a:bodyPr/>
        <a:lstStyle/>
        <a:p>
          <a:endParaRPr lang="sl-SI"/>
        </a:p>
      </dgm:t>
    </dgm:pt>
    <dgm:pt modelId="{D28994F5-9730-442B-A540-02FC94AF00FF}" type="pres">
      <dgm:prSet presAssocID="{86F2C57D-4776-4282-8EAE-16E3CB93DBD9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3CE73D33-5950-45BB-85FC-D405B33FD506}" type="pres">
      <dgm:prSet presAssocID="{89D785E2-D65A-4C44-82AF-0CCE9BF5FB6F}" presName="node" presStyleLbl="node1" presStyleIdx="0" presStyleCnt="1" custScaleX="113274" custScaleY="27562" custLinFactNeighborX="1569" custLinFactNeighborY="51187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84FEBB06-BF81-4505-A27D-8D8C4801BD07}" type="presOf" srcId="{89D785E2-D65A-4C44-82AF-0CCE9BF5FB6F}" destId="{3CE73D33-5950-45BB-85FC-D405B33FD506}" srcOrd="0" destOrd="0" presId="urn:microsoft.com/office/officeart/2005/8/layout/default"/>
    <dgm:cxn modelId="{ADE8AC46-38D3-4C17-BBC1-AD547EEA2AFB}" srcId="{86F2C57D-4776-4282-8EAE-16E3CB93DBD9}" destId="{89D785E2-D65A-4C44-82AF-0CCE9BF5FB6F}" srcOrd="0" destOrd="0" parTransId="{A2E9B09A-1283-4EB4-AE59-07C29C7DE619}" sibTransId="{768E9559-7ABA-4AB4-B66D-D354C96AE753}"/>
    <dgm:cxn modelId="{E0AD8879-0D92-4A93-BF0F-C507AC9C8EE8}" type="presOf" srcId="{86F2C57D-4776-4282-8EAE-16E3CB93DBD9}" destId="{D28994F5-9730-442B-A540-02FC94AF00FF}" srcOrd="0" destOrd="0" presId="urn:microsoft.com/office/officeart/2005/8/layout/default"/>
    <dgm:cxn modelId="{2FD7B363-2C5F-45CA-8864-8B07C2DCF7F2}" type="presParOf" srcId="{D28994F5-9730-442B-A540-02FC94AF00FF}" destId="{3CE73D33-5950-45BB-85FC-D405B33FD506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6A2A500A-223C-4E83-AC82-6E5CE219DF84}" type="doc">
      <dgm:prSet loTypeId="urn:microsoft.com/office/officeart/2005/8/layout/default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sl-SI"/>
        </a:p>
      </dgm:t>
    </dgm:pt>
    <dgm:pt modelId="{3E0A2020-3AB1-4ABC-8F78-80BA9AFEA92A}">
      <dgm:prSet phldrT="[besedilo]" custT="1"/>
      <dgm:spPr/>
      <dgm:t>
        <a:bodyPr/>
        <a:lstStyle/>
        <a:p>
          <a:pPr>
            <a:lnSpc>
              <a:spcPct val="100000"/>
            </a:lnSpc>
          </a:pPr>
          <a:r>
            <a:rPr lang="sl-SI" sz="2800" i="1" dirty="0" smtClean="0"/>
            <a:t>Med svojimi dlanmi večkrat držala </a:t>
          </a:r>
        </a:p>
        <a:p>
          <a:pPr>
            <a:lnSpc>
              <a:spcPct val="100000"/>
            </a:lnSpc>
          </a:pPr>
          <a:r>
            <a:rPr lang="sl-SI" sz="2800" i="1" dirty="0" smtClean="0"/>
            <a:t>sem tvoj obraz. Ko vanje so se zlile </a:t>
          </a:r>
        </a:p>
        <a:p>
          <a:pPr>
            <a:lnSpc>
              <a:spcPct val="100000"/>
            </a:lnSpc>
          </a:pPr>
          <a:r>
            <a:rPr lang="sl-SI" sz="2800" i="1" dirty="0" smtClean="0"/>
            <a:t>besede tvoje, moje dlani bile </a:t>
          </a:r>
        </a:p>
        <a:p>
          <a:pPr>
            <a:lnSpc>
              <a:spcPct val="100000"/>
            </a:lnSpc>
          </a:pPr>
          <a:r>
            <a:rPr lang="sl-SI" sz="2800" i="1" dirty="0" smtClean="0"/>
            <a:t>so kakor iz blestečega kristala. </a:t>
          </a:r>
          <a:r>
            <a:rPr lang="sl-SI" sz="2000" i="1" dirty="0" smtClean="0"/>
            <a:t>(Gradnik)</a:t>
          </a:r>
          <a:endParaRPr lang="sl-SI" sz="2000" i="1" dirty="0"/>
        </a:p>
      </dgm:t>
    </dgm:pt>
    <dgm:pt modelId="{0469D7E2-F85D-4AC2-A1A9-BEF5F683EE09}" type="parTrans" cxnId="{17F2FE0B-BD94-45DE-A985-19D77CE0B825}">
      <dgm:prSet/>
      <dgm:spPr/>
      <dgm:t>
        <a:bodyPr/>
        <a:lstStyle/>
        <a:p>
          <a:endParaRPr lang="sl-SI"/>
        </a:p>
      </dgm:t>
    </dgm:pt>
    <dgm:pt modelId="{426E6496-2C9B-4A2A-9C8A-C819F88C1CE5}" type="sibTrans" cxnId="{17F2FE0B-BD94-45DE-A985-19D77CE0B825}">
      <dgm:prSet/>
      <dgm:spPr/>
      <dgm:t>
        <a:bodyPr/>
        <a:lstStyle/>
        <a:p>
          <a:endParaRPr lang="sl-SI"/>
        </a:p>
      </dgm:t>
    </dgm:pt>
    <dgm:pt modelId="{B4B59CDD-141B-4E6F-8F9D-CD47936A4C25}" type="pres">
      <dgm:prSet presAssocID="{6A2A500A-223C-4E83-AC82-6E5CE219DF84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BEC226B8-9A60-45B0-B327-7130FAD0A3A9}" type="pres">
      <dgm:prSet presAssocID="{3E0A2020-3AB1-4ABC-8F78-80BA9AFEA92A}" presName="node" presStyleLbl="node1" presStyleIdx="0" presStyleCnt="1" custScaleY="74885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A319C1E9-5260-458D-90C2-D85181F57B8B}" type="presOf" srcId="{3E0A2020-3AB1-4ABC-8F78-80BA9AFEA92A}" destId="{BEC226B8-9A60-45B0-B327-7130FAD0A3A9}" srcOrd="0" destOrd="0" presId="urn:microsoft.com/office/officeart/2005/8/layout/default"/>
    <dgm:cxn modelId="{17F2FE0B-BD94-45DE-A985-19D77CE0B825}" srcId="{6A2A500A-223C-4E83-AC82-6E5CE219DF84}" destId="{3E0A2020-3AB1-4ABC-8F78-80BA9AFEA92A}" srcOrd="0" destOrd="0" parTransId="{0469D7E2-F85D-4AC2-A1A9-BEF5F683EE09}" sibTransId="{426E6496-2C9B-4A2A-9C8A-C819F88C1CE5}"/>
    <dgm:cxn modelId="{DBC0C131-1DA0-4DA8-8814-EBD39F968D74}" type="presOf" srcId="{6A2A500A-223C-4E83-AC82-6E5CE219DF84}" destId="{B4B59CDD-141B-4E6F-8F9D-CD47936A4C25}" srcOrd="0" destOrd="0" presId="urn:microsoft.com/office/officeart/2005/8/layout/default"/>
    <dgm:cxn modelId="{33E6AA29-372C-4A83-A9A7-C23EAAD0DC36}" type="presParOf" srcId="{B4B59CDD-141B-4E6F-8F9D-CD47936A4C25}" destId="{BEC226B8-9A60-45B0-B327-7130FAD0A3A9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41F1C13-8823-4F1C-8098-DCC1DA3E0C5D}" type="doc">
      <dgm:prSet loTypeId="urn:microsoft.com/office/officeart/2005/8/layout/default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sl-SI"/>
        </a:p>
      </dgm:t>
    </dgm:pt>
    <dgm:pt modelId="{5E921EF3-0328-4567-9A2E-8EF0582C8DBD}">
      <dgm:prSet phldrT="[besedilo]" custT="1"/>
      <dgm:spPr/>
      <dgm:t>
        <a:bodyPr/>
        <a:lstStyle/>
        <a:p>
          <a:pPr>
            <a:lnSpc>
              <a:spcPct val="90000"/>
            </a:lnSpc>
          </a:pPr>
          <a:r>
            <a:rPr lang="sl-SI" sz="2600" i="1" dirty="0" err="1" smtClean="0"/>
            <a:t>Bod</a:t>
          </a:r>
          <a:r>
            <a:rPr lang="sl-SI" sz="2600" i="1" dirty="0" smtClean="0"/>
            <a:t> moja, </a:t>
          </a:r>
          <a:r>
            <a:rPr lang="sl-SI" sz="2600" i="1" dirty="0" err="1" smtClean="0"/>
            <a:t>bod</a:t>
          </a:r>
          <a:r>
            <a:rPr lang="sl-SI" sz="2600" i="1" dirty="0" smtClean="0"/>
            <a:t> moja,</a:t>
          </a:r>
        </a:p>
        <a:p>
          <a:pPr>
            <a:lnSpc>
              <a:spcPct val="90000"/>
            </a:lnSpc>
          </a:pPr>
          <a:r>
            <a:rPr lang="sl-SI" sz="2600" i="1" dirty="0" smtClean="0"/>
            <a:t> bom lešnikov dal; </a:t>
          </a:r>
        </a:p>
        <a:p>
          <a:pPr>
            <a:lnSpc>
              <a:spcPct val="90000"/>
            </a:lnSpc>
          </a:pPr>
          <a:r>
            <a:rPr lang="sl-SI" sz="2600" i="1" dirty="0" smtClean="0"/>
            <a:t>boš tiste potolkla, </a:t>
          </a:r>
        </a:p>
        <a:p>
          <a:pPr>
            <a:lnSpc>
              <a:spcPct val="150000"/>
            </a:lnSpc>
          </a:pPr>
          <a:r>
            <a:rPr lang="sl-SI" sz="2600" b="0" i="1" dirty="0" smtClean="0"/>
            <a:t>bom drugih nabral. </a:t>
          </a:r>
          <a:r>
            <a:rPr lang="sl-SI" sz="2100" b="0" i="1" dirty="0" smtClean="0"/>
            <a:t>(Ljudsko)</a:t>
          </a:r>
          <a:endParaRPr lang="sl-SI" sz="2100" dirty="0"/>
        </a:p>
      </dgm:t>
    </dgm:pt>
    <dgm:pt modelId="{6D4A6889-62EE-4CCB-AA7D-E71AA8466DE0}" type="parTrans" cxnId="{097E0721-FBDC-49B9-8335-DC60D9544639}">
      <dgm:prSet/>
      <dgm:spPr/>
      <dgm:t>
        <a:bodyPr/>
        <a:lstStyle/>
        <a:p>
          <a:endParaRPr lang="sl-SI"/>
        </a:p>
      </dgm:t>
    </dgm:pt>
    <dgm:pt modelId="{D7A0CCF6-8A83-4C4D-AC51-8A05EF596BD0}" type="sibTrans" cxnId="{097E0721-FBDC-49B9-8335-DC60D9544639}">
      <dgm:prSet/>
      <dgm:spPr/>
      <dgm:t>
        <a:bodyPr/>
        <a:lstStyle/>
        <a:p>
          <a:endParaRPr lang="sl-SI"/>
        </a:p>
      </dgm:t>
    </dgm:pt>
    <dgm:pt modelId="{AB50B103-3F71-4C9E-954E-5D3191C0E64D}" type="pres">
      <dgm:prSet presAssocID="{F41F1C13-8823-4F1C-8098-DCC1DA3E0C5D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sl-SI"/>
        </a:p>
      </dgm:t>
    </dgm:pt>
    <dgm:pt modelId="{171C35AC-63F9-4615-95D1-6FFBC5A7A9C1}" type="pres">
      <dgm:prSet presAssocID="{5E921EF3-0328-4567-9A2E-8EF0582C8DBD}" presName="node" presStyleLbl="node1" presStyleIdx="0" presStyleCnt="1" custScaleX="88188" custScaleY="104622" custLinFactNeighborX="-5906" custLinFactNeighborY="41343">
        <dgm:presLayoutVars>
          <dgm:bulletEnabled val="1"/>
        </dgm:presLayoutVars>
      </dgm:prSet>
      <dgm:spPr/>
      <dgm:t>
        <a:bodyPr/>
        <a:lstStyle/>
        <a:p>
          <a:endParaRPr lang="sl-SI"/>
        </a:p>
      </dgm:t>
    </dgm:pt>
  </dgm:ptLst>
  <dgm:cxnLst>
    <dgm:cxn modelId="{097E0721-FBDC-49B9-8335-DC60D9544639}" srcId="{F41F1C13-8823-4F1C-8098-DCC1DA3E0C5D}" destId="{5E921EF3-0328-4567-9A2E-8EF0582C8DBD}" srcOrd="0" destOrd="0" parTransId="{6D4A6889-62EE-4CCB-AA7D-E71AA8466DE0}" sibTransId="{D7A0CCF6-8A83-4C4D-AC51-8A05EF596BD0}"/>
    <dgm:cxn modelId="{7F78735D-7745-4428-AC19-C44D44491D32}" type="presOf" srcId="{5E921EF3-0328-4567-9A2E-8EF0582C8DBD}" destId="{171C35AC-63F9-4615-95D1-6FFBC5A7A9C1}" srcOrd="0" destOrd="0" presId="urn:microsoft.com/office/officeart/2005/8/layout/default"/>
    <dgm:cxn modelId="{4EDD189E-CBB6-4DF2-AAD8-F444A3F03668}" type="presOf" srcId="{F41F1C13-8823-4F1C-8098-DCC1DA3E0C5D}" destId="{AB50B103-3F71-4C9E-954E-5D3191C0E64D}" srcOrd="0" destOrd="0" presId="urn:microsoft.com/office/officeart/2005/8/layout/default"/>
    <dgm:cxn modelId="{75B382A2-3A55-4418-8B83-D0A71623667D}" type="presParOf" srcId="{AB50B103-3F71-4C9E-954E-5D3191C0E64D}" destId="{171C35AC-63F9-4615-95D1-6FFBC5A7A9C1}" srcOrd="0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2056CEB-4A82-4B25-B3F5-FE031FBEB630}">
      <dsp:nvSpPr>
        <dsp:cNvPr id="0" name=""/>
        <dsp:cNvSpPr/>
      </dsp:nvSpPr>
      <dsp:spPr>
        <a:xfrm>
          <a:off x="4" y="203"/>
          <a:ext cx="7776855" cy="1151720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Noč je temna, podkve jeklo poje. </a:t>
          </a:r>
          <a:r>
            <a:rPr lang="sl-SI" sz="2000" i="1" kern="1200" dirty="0" smtClean="0"/>
            <a:t>(Levstik)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i="1" kern="1200" dirty="0" smtClean="0"/>
            <a:t> </a:t>
          </a:r>
          <a:r>
            <a:rPr lang="sl-SI" sz="3000" i="1" kern="1200" dirty="0" smtClean="0"/>
            <a:t>‒      U   ‒    U      ‒    U    ‒  U    ‒  U</a:t>
          </a:r>
          <a:endParaRPr lang="sl-SI" sz="3000" kern="1200" dirty="0"/>
        </a:p>
      </dsp:txBody>
      <dsp:txXfrm>
        <a:off x="4" y="203"/>
        <a:ext cx="7776855" cy="115172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058F636-8902-4122-94F3-9AFDCB127BCD}">
      <dsp:nvSpPr>
        <dsp:cNvPr id="0" name=""/>
        <dsp:cNvSpPr/>
      </dsp:nvSpPr>
      <dsp:spPr>
        <a:xfrm>
          <a:off x="395538" y="6"/>
          <a:ext cx="8389233" cy="129525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Očka, pa kaj je v tej zlati igrački? </a:t>
          </a:r>
          <a:r>
            <a:rPr lang="sl-SI" sz="2000" i="1" kern="1200" dirty="0" smtClean="0"/>
            <a:t>(Župančič)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i="1" kern="1200" dirty="0" smtClean="0"/>
            <a:t>        </a:t>
          </a:r>
          <a:r>
            <a:rPr lang="sl-SI" sz="3000" i="1" kern="1200" dirty="0" smtClean="0"/>
            <a:t>‒    U  </a:t>
          </a:r>
          <a:r>
            <a:rPr lang="sl-SI" sz="3000" i="1" kern="1200" dirty="0" err="1" smtClean="0"/>
            <a:t>U</a:t>
          </a:r>
          <a:r>
            <a:rPr lang="sl-SI" sz="3000" i="1" kern="1200" dirty="0" smtClean="0"/>
            <a:t>     ‒  U      </a:t>
          </a:r>
          <a:r>
            <a:rPr lang="sl-SI" sz="3000" i="1" kern="1200" dirty="0" err="1" smtClean="0"/>
            <a:t>U</a:t>
          </a:r>
          <a:r>
            <a:rPr lang="sl-SI" sz="3000" i="1" kern="1200" dirty="0" smtClean="0"/>
            <a:t>   ‒ U   </a:t>
          </a:r>
          <a:r>
            <a:rPr lang="sl-SI" sz="3000" i="1" kern="1200" dirty="0" err="1" smtClean="0"/>
            <a:t>U</a:t>
          </a:r>
          <a:r>
            <a:rPr lang="sl-SI" sz="3000" i="1" kern="1200" dirty="0" smtClean="0"/>
            <a:t> ‒ U</a:t>
          </a:r>
          <a:endParaRPr lang="sl-SI" sz="3000" kern="1200" dirty="0"/>
        </a:p>
      </dsp:txBody>
      <dsp:txXfrm>
        <a:off x="395538" y="6"/>
        <a:ext cx="8389233" cy="1295251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152AE0-ABD4-40DE-AB3C-042F22251B24}">
      <dsp:nvSpPr>
        <dsp:cNvPr id="0" name=""/>
        <dsp:cNvSpPr/>
      </dsp:nvSpPr>
      <dsp:spPr>
        <a:xfrm>
          <a:off x="0" y="316"/>
          <a:ext cx="8424930" cy="1295827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Ah, kam ljubezni vodijo nas ceste! </a:t>
          </a:r>
          <a:r>
            <a:rPr lang="sl-SI" sz="2000" i="1" kern="1200" dirty="0" smtClean="0"/>
            <a:t>(Župančič)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    U     ‒       U  ‒  U   ‒ U  ‒  U      ‒  U</a:t>
          </a:r>
          <a:endParaRPr lang="sl-SI" sz="3000" kern="1200" dirty="0"/>
        </a:p>
      </dsp:txBody>
      <dsp:txXfrm>
        <a:off x="0" y="316"/>
        <a:ext cx="8424930" cy="1295827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C0A711B-C1C0-4F99-9B10-630138A5CFDF}">
      <dsp:nvSpPr>
        <dsp:cNvPr id="0" name=""/>
        <dsp:cNvSpPr/>
      </dsp:nvSpPr>
      <dsp:spPr>
        <a:xfrm>
          <a:off x="2" y="379"/>
          <a:ext cx="8568947" cy="129538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i="1" kern="1200" dirty="0" smtClean="0"/>
            <a:t>Plesale lepote 'z Ljubljane so cele. </a:t>
          </a:r>
          <a:r>
            <a:rPr lang="sl-SI" sz="2000" i="1" kern="1200" dirty="0" smtClean="0"/>
            <a:t>(Prešeren)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000" i="1" kern="1200" dirty="0" smtClean="0"/>
            <a:t>          </a:t>
          </a:r>
          <a:r>
            <a:rPr lang="sl-SI" sz="3000" i="1" kern="1200" dirty="0" smtClean="0"/>
            <a:t>U  ‒ U  </a:t>
          </a:r>
          <a:r>
            <a:rPr lang="sl-SI" sz="3000" i="1" kern="1200" dirty="0" err="1" smtClean="0"/>
            <a:t>U</a:t>
          </a:r>
          <a:r>
            <a:rPr lang="sl-SI" sz="3000" i="1" kern="1200" dirty="0" smtClean="0"/>
            <a:t> ‒ U      </a:t>
          </a:r>
          <a:r>
            <a:rPr lang="sl-SI" sz="3000" i="1" kern="1200" dirty="0" err="1" smtClean="0"/>
            <a:t>U</a:t>
          </a:r>
          <a:r>
            <a:rPr lang="sl-SI" sz="3000" i="1" kern="1200" dirty="0" smtClean="0"/>
            <a:t>      ‒  U   </a:t>
          </a:r>
          <a:r>
            <a:rPr lang="sl-SI" sz="3000" i="1" kern="1200" dirty="0" err="1" smtClean="0"/>
            <a:t>U</a:t>
          </a:r>
          <a:r>
            <a:rPr lang="sl-SI" sz="3000" i="1" kern="1200" dirty="0" smtClean="0"/>
            <a:t>   ‒  U</a:t>
          </a:r>
          <a:endParaRPr lang="sl-SI" sz="3000" kern="1200" dirty="0"/>
        </a:p>
      </dsp:txBody>
      <dsp:txXfrm>
        <a:off x="2" y="379"/>
        <a:ext cx="8568947" cy="1295384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054790-92FC-4BB5-BBA2-19C8E6592E81}">
      <dsp:nvSpPr>
        <dsp:cNvPr id="0" name=""/>
        <dsp:cNvSpPr/>
      </dsp:nvSpPr>
      <dsp:spPr>
        <a:xfrm>
          <a:off x="0" y="0"/>
          <a:ext cx="8194162" cy="150813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Apel podobo na ogled postavi </a:t>
          </a:r>
          <a:r>
            <a:rPr lang="sl-SI" sz="2600" kern="1200" dirty="0" smtClean="0"/>
            <a:t>…(Prešeren)</a:t>
          </a:r>
        </a:p>
        <a:p>
          <a:pPr lvl="0" algn="l" defTabSz="13335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 U   –   U    –   U  –   U   –     U   –  U</a:t>
          </a:r>
          <a:endParaRPr lang="sl-SI" sz="3000" kern="1200" dirty="0"/>
        </a:p>
      </dsp:txBody>
      <dsp:txXfrm>
        <a:off x="0" y="0"/>
        <a:ext cx="8194162" cy="1508133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6E901D7-3E7D-4B53-8BC0-4700B8424814}">
      <dsp:nvSpPr>
        <dsp:cNvPr id="0" name=""/>
        <dsp:cNvSpPr/>
      </dsp:nvSpPr>
      <dsp:spPr>
        <a:xfrm>
          <a:off x="293552" y="624"/>
          <a:ext cx="8125863" cy="122351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Hrast stoji v turjaškem dvoru … </a:t>
          </a:r>
          <a:r>
            <a:rPr lang="sl-SI" sz="2600" kern="1200" dirty="0" smtClean="0"/>
            <a:t>(Prešeren)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     –      U  –      U  –   U         –  U</a:t>
          </a:r>
          <a:endParaRPr lang="sl-SI" sz="3000" kern="1200" dirty="0"/>
        </a:p>
      </dsp:txBody>
      <dsp:txXfrm>
        <a:off x="293552" y="624"/>
        <a:ext cx="8125863" cy="1223511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E73D33-5950-45BB-85FC-D405B33FD506}">
      <dsp:nvSpPr>
        <dsp:cNvPr id="0" name=""/>
        <dsp:cNvSpPr/>
      </dsp:nvSpPr>
      <dsp:spPr>
        <a:xfrm>
          <a:off x="23" y="1002"/>
          <a:ext cx="7992864" cy="1166901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3000" kern="1200" dirty="0" smtClean="0"/>
            <a:t>Turban pisan </a:t>
          </a:r>
          <a:r>
            <a:rPr lang="sl-SI" sz="3000" kern="1200" dirty="0" err="1" smtClean="0"/>
            <a:t>diči</a:t>
          </a:r>
          <a:r>
            <a:rPr lang="sl-SI" sz="3000" kern="1200" dirty="0" smtClean="0"/>
            <a:t> </a:t>
          </a:r>
          <a:r>
            <a:rPr lang="sl-SI" sz="3000" kern="1200" dirty="0" err="1" smtClean="0"/>
            <a:t>ruso</a:t>
          </a:r>
          <a:r>
            <a:rPr lang="sl-SI" sz="3000" kern="1200" dirty="0" smtClean="0"/>
            <a:t> glavo </a:t>
          </a:r>
          <a:r>
            <a:rPr lang="sl-SI" sz="2600" kern="1200" dirty="0" smtClean="0"/>
            <a:t>… (Aškerc)     </a:t>
          </a:r>
        </a:p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kern="1200" dirty="0" smtClean="0"/>
            <a:t>       </a:t>
          </a:r>
          <a:r>
            <a:rPr lang="sl-SI" sz="3000" kern="1200" dirty="0" smtClean="0"/>
            <a:t>–   U      – U    –  U – U       –  U</a:t>
          </a:r>
          <a:endParaRPr lang="sl-SI" sz="3000" kern="1200" dirty="0"/>
        </a:p>
      </dsp:txBody>
      <dsp:txXfrm>
        <a:off x="23" y="1002"/>
        <a:ext cx="7992864" cy="1166901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EC226B8-9A60-45B0-B327-7130FAD0A3A9}">
      <dsp:nvSpPr>
        <dsp:cNvPr id="0" name=""/>
        <dsp:cNvSpPr/>
      </dsp:nvSpPr>
      <dsp:spPr>
        <a:xfrm>
          <a:off x="5953" y="1329"/>
          <a:ext cx="6084093" cy="2733644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2800" i="1" kern="1200" dirty="0" smtClean="0"/>
            <a:t>Med svojimi dlanmi večkrat držala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2800" i="1" kern="1200" dirty="0" smtClean="0"/>
            <a:t>sem tvoj obraz. Ko vanje so se zlile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2800" i="1" kern="1200" dirty="0" smtClean="0"/>
            <a:t>besede tvoje, moje dlani bile </a:t>
          </a:r>
        </a:p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ct val="35000"/>
            </a:spcAft>
          </a:pPr>
          <a:r>
            <a:rPr lang="sl-SI" sz="2800" i="1" kern="1200" dirty="0" smtClean="0"/>
            <a:t>so kakor iz blestečega kristala. </a:t>
          </a:r>
          <a:r>
            <a:rPr lang="sl-SI" sz="2000" i="1" kern="1200" dirty="0" smtClean="0"/>
            <a:t>(Gradnik)</a:t>
          </a:r>
          <a:endParaRPr lang="sl-SI" sz="2000" i="1" kern="1200" dirty="0"/>
        </a:p>
      </dsp:txBody>
      <dsp:txXfrm>
        <a:off x="5953" y="1329"/>
        <a:ext cx="6084093" cy="2733644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1C35AC-63F9-4615-95D1-6FFBC5A7A9C1}">
      <dsp:nvSpPr>
        <dsp:cNvPr id="0" name=""/>
        <dsp:cNvSpPr/>
      </dsp:nvSpPr>
      <dsp:spPr>
        <a:xfrm>
          <a:off x="4148" y="2602"/>
          <a:ext cx="3739324" cy="2661693"/>
        </a:xfrm>
        <a:prstGeom prst="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i="1" kern="1200" dirty="0" err="1" smtClean="0"/>
            <a:t>Bod</a:t>
          </a:r>
          <a:r>
            <a:rPr lang="sl-SI" sz="2600" i="1" kern="1200" dirty="0" smtClean="0"/>
            <a:t> moja, </a:t>
          </a:r>
          <a:r>
            <a:rPr lang="sl-SI" sz="2600" i="1" kern="1200" dirty="0" err="1" smtClean="0"/>
            <a:t>bod</a:t>
          </a:r>
          <a:r>
            <a:rPr lang="sl-SI" sz="2600" i="1" kern="1200" dirty="0" smtClean="0"/>
            <a:t> moja,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i="1" kern="1200" dirty="0" smtClean="0"/>
            <a:t> bom lešnikov dal; </a:t>
          </a:r>
        </a:p>
        <a:p>
          <a:pPr lvl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l-SI" sz="2600" i="1" kern="1200" dirty="0" smtClean="0"/>
            <a:t>boš tiste potolkla, </a:t>
          </a:r>
        </a:p>
        <a:p>
          <a:pPr lvl="0" algn="ctr" defTabSz="1155700">
            <a:lnSpc>
              <a:spcPct val="150000"/>
            </a:lnSpc>
            <a:spcBef>
              <a:spcPct val="0"/>
            </a:spcBef>
            <a:spcAft>
              <a:spcPct val="35000"/>
            </a:spcAft>
          </a:pPr>
          <a:r>
            <a:rPr lang="sl-SI" sz="2600" b="0" i="1" kern="1200" dirty="0" smtClean="0"/>
            <a:t>bom drugih nabral. </a:t>
          </a:r>
          <a:r>
            <a:rPr lang="sl-SI" sz="2100" b="0" i="1" kern="1200" dirty="0" smtClean="0"/>
            <a:t>(Ljudsko)</a:t>
          </a:r>
          <a:endParaRPr lang="sl-SI" sz="2100" kern="1200" dirty="0"/>
        </a:p>
      </dsp:txBody>
      <dsp:txXfrm>
        <a:off x="4148" y="2602"/>
        <a:ext cx="3739324" cy="266169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#33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#34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#35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#36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 smtClean="0"/>
              <a:t>Uredite slog podnaslova matrice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14385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709445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5699696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837634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2345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84441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grada vsebin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grada besedil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grada vsebin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886829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365712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159484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6694882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63216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21BCD5-2FE2-46DB-80DA-E818076ADCE5}" type="datetimeFigureOut">
              <a:rPr lang="sl-SI" smtClean="0"/>
              <a:t>15.10.2012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AF9438-9BCF-4481-928C-CBC086C29AA6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1326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7.xml"/><Relationship Id="rId3" Type="http://schemas.openxmlformats.org/officeDocument/2006/relationships/diagramLayout" Target="../diagrams/layout6.xml"/><Relationship Id="rId7" Type="http://schemas.openxmlformats.org/officeDocument/2006/relationships/diagramData" Target="../diagrams/data7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11" Type="http://schemas.microsoft.com/office/2007/relationships/diagramDrawing" Target="../diagrams/drawing7.xml"/><Relationship Id="rId5" Type="http://schemas.openxmlformats.org/officeDocument/2006/relationships/diagramColors" Target="../diagrams/colors6.xml"/><Relationship Id="rId10" Type="http://schemas.openxmlformats.org/officeDocument/2006/relationships/diagramColors" Target="../diagrams/colors7.xml"/><Relationship Id="rId4" Type="http://schemas.openxmlformats.org/officeDocument/2006/relationships/diagramQuickStyle" Target="../diagrams/quickStyle6.xml"/><Relationship Id="rId9" Type="http://schemas.openxmlformats.org/officeDocument/2006/relationships/diagramQuickStyle" Target="../diagrams/quickStyle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RITEM 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enakomernost v </a:t>
            </a:r>
            <a:r>
              <a:rPr lang="sl-SI" dirty="0" smtClean="0"/>
              <a:t>gibanju;</a:t>
            </a: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r>
              <a:rPr lang="sl-SI" dirty="0" smtClean="0"/>
              <a:t> SKANDIRANJE</a:t>
            </a:r>
            <a:r>
              <a:rPr lang="sl-SI" dirty="0" smtClean="0"/>
              <a:t>: glasno branje pesmi z jasnim in pretiranim naglaševanjem metrično krepkih zlogov.</a:t>
            </a:r>
          </a:p>
          <a:p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6580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70000"/>
              </a:lnSpc>
            </a:pPr>
            <a:r>
              <a:rPr lang="sl-SI" sz="2400" dirty="0"/>
              <a:t>Glede na to, kakšne stopice so v verzu, poznamo: </a:t>
            </a:r>
          </a:p>
          <a:p>
            <a:pPr lvl="1">
              <a:lnSpc>
                <a:spcPct val="170000"/>
              </a:lnSpc>
            </a:pPr>
            <a:r>
              <a:rPr lang="sl-SI" sz="2400" dirty="0"/>
              <a:t>ISTOSTOPIČNI VERZ</a:t>
            </a:r>
            <a:r>
              <a:rPr lang="sl-SI" sz="2400" dirty="0" smtClean="0"/>
              <a:t>=</a:t>
            </a:r>
            <a:endParaRPr lang="sl-SI" sz="2400" i="1" dirty="0"/>
          </a:p>
          <a:p>
            <a:pPr lvl="1">
              <a:lnSpc>
                <a:spcPct val="170000"/>
              </a:lnSpc>
            </a:pPr>
            <a:r>
              <a:rPr lang="sl-SI" sz="2400" dirty="0"/>
              <a:t>RAZNOSTOPNIČNI VERZ = </a:t>
            </a:r>
            <a:endParaRPr lang="sl-SI" sz="2400" dirty="0" smtClean="0"/>
          </a:p>
          <a:p>
            <a:pPr lvl="1">
              <a:lnSpc>
                <a:spcPct val="170000"/>
              </a:lnSpc>
            </a:pPr>
            <a:endParaRPr lang="sl-SI" sz="2400" dirty="0"/>
          </a:p>
          <a:p>
            <a:pPr lvl="1">
              <a:lnSpc>
                <a:spcPct val="170000"/>
              </a:lnSpc>
            </a:pPr>
            <a:r>
              <a:rPr lang="sl-SI" sz="2400" dirty="0" smtClean="0"/>
              <a:t>SVOBODNI VERZ </a:t>
            </a:r>
            <a:endParaRPr lang="sl-SI" sz="2400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78112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stalni verzi: ritem je enakomeren</a:t>
            </a:r>
          </a:p>
          <a:p>
            <a:pPr lvl="1"/>
            <a:r>
              <a:rPr lang="sl-SI" dirty="0" smtClean="0"/>
              <a:t>italijanski ali laški </a:t>
            </a:r>
            <a:r>
              <a:rPr lang="sl-SI" dirty="0" err="1" smtClean="0"/>
              <a:t>enajsterec</a:t>
            </a:r>
            <a:r>
              <a:rPr lang="sl-SI" dirty="0" smtClean="0"/>
              <a:t> = </a:t>
            </a:r>
            <a:r>
              <a:rPr lang="sl-SI" dirty="0" err="1" smtClean="0"/>
              <a:t>peterostopični</a:t>
            </a:r>
            <a:r>
              <a:rPr lang="sl-SI" dirty="0" smtClean="0"/>
              <a:t>  nadštevilni jamb</a:t>
            </a:r>
          </a:p>
          <a:p>
            <a:pPr marL="537210" lvl="1" indent="0">
              <a:buNone/>
            </a:pPr>
            <a:r>
              <a:rPr lang="sl-SI" dirty="0"/>
              <a:t>	</a:t>
            </a:r>
            <a:endParaRPr lang="sl-SI" dirty="0" smtClean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11</a:t>
            </a:fld>
            <a:endParaRPr lang="sl-SI"/>
          </a:p>
        </p:txBody>
      </p:sp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3960894748"/>
              </p:ext>
            </p:extLst>
          </p:nvPr>
        </p:nvGraphicFramePr>
        <p:xfrm>
          <a:off x="467544" y="4437112"/>
          <a:ext cx="8208912" cy="1512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6162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/>
              <a:t>španski </a:t>
            </a:r>
            <a:r>
              <a:rPr lang="sl-SI" dirty="0" smtClean="0"/>
              <a:t>osmerec = </a:t>
            </a:r>
            <a:r>
              <a:rPr lang="sl-SI" dirty="0" err="1" smtClean="0"/>
              <a:t>četverostopični</a:t>
            </a:r>
            <a:r>
              <a:rPr lang="sl-SI" dirty="0" smtClean="0"/>
              <a:t> trohej</a:t>
            </a:r>
          </a:p>
          <a:p>
            <a:pPr marL="537210" lvl="1" indent="0">
              <a:buNone/>
            </a:pPr>
            <a:endParaRPr lang="sl-SI" dirty="0" smtClean="0"/>
          </a:p>
          <a:p>
            <a:pPr marL="537210" lvl="1" indent="0">
              <a:buNone/>
            </a:pPr>
            <a:endParaRPr lang="sl-SI" dirty="0"/>
          </a:p>
          <a:p>
            <a:pPr lvl="1"/>
            <a:r>
              <a:rPr lang="sl-SI" dirty="0"/>
              <a:t>srbski </a:t>
            </a:r>
            <a:r>
              <a:rPr lang="sl-SI" dirty="0" err="1" smtClean="0"/>
              <a:t>desetrec</a:t>
            </a:r>
            <a:r>
              <a:rPr lang="sl-SI" dirty="0" smtClean="0"/>
              <a:t> = </a:t>
            </a:r>
            <a:r>
              <a:rPr lang="sl-SI" dirty="0" err="1" smtClean="0"/>
              <a:t>peterostopični</a:t>
            </a:r>
            <a:r>
              <a:rPr lang="sl-SI" dirty="0" smtClean="0"/>
              <a:t> trohej</a:t>
            </a:r>
          </a:p>
          <a:p>
            <a:pPr marL="537210" lvl="1" indent="0">
              <a:buNone/>
            </a:pPr>
            <a:endParaRPr lang="sl-SI" dirty="0" smtClean="0"/>
          </a:p>
          <a:p>
            <a:pPr lvl="1"/>
            <a:endParaRPr lang="sl-SI" dirty="0" smtClean="0"/>
          </a:p>
          <a:p>
            <a:pPr lvl="1"/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12</a:t>
            </a:fld>
            <a:endParaRPr lang="sl-SI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763029156"/>
              </p:ext>
            </p:extLst>
          </p:nvPr>
        </p:nvGraphicFramePr>
        <p:xfrm>
          <a:off x="417890" y="2564904"/>
          <a:ext cx="8712968" cy="12241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7" name="Diagram 6"/>
          <p:cNvGraphicFramePr/>
          <p:nvPr>
            <p:extLst>
              <p:ext uri="{D42A27DB-BD31-4B8C-83A1-F6EECF244321}">
                <p14:modId xmlns:p14="http://schemas.microsoft.com/office/powerpoint/2010/main" val="896087253"/>
              </p:ext>
            </p:extLst>
          </p:nvPr>
        </p:nvGraphicFramePr>
        <p:xfrm>
          <a:off x="755576" y="4653136"/>
          <a:ext cx="7992888" cy="11679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2562596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MISELNI PRESTOP ali ENJABEMENT </a:t>
            </a:r>
            <a:r>
              <a:rPr lang="sl-SI" dirty="0" smtClean="0"/>
              <a:t>=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13</a:t>
            </a:fld>
            <a:endParaRPr lang="sl-SI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467277500"/>
              </p:ext>
            </p:extLst>
          </p:nvPr>
        </p:nvGraphicFramePr>
        <p:xfrm>
          <a:off x="1691680" y="3573016"/>
          <a:ext cx="6096000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3458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KITICA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4008" indent="0">
              <a:buNone/>
            </a:pPr>
            <a:r>
              <a:rPr lang="sl-SI" dirty="0" smtClean="0"/>
              <a:t>= </a:t>
            </a:r>
            <a:endParaRPr lang="sl-SI" dirty="0" smtClean="0"/>
          </a:p>
          <a:p>
            <a:pPr marL="64008" indent="0">
              <a:buNone/>
            </a:pPr>
            <a:endParaRPr lang="sl-SI" dirty="0"/>
          </a:p>
          <a:p>
            <a:pPr marL="64008" indent="0">
              <a:buNone/>
            </a:pPr>
            <a:r>
              <a:rPr lang="sl-SI" dirty="0" smtClean="0"/>
              <a:t>Pogostejše </a:t>
            </a:r>
            <a:r>
              <a:rPr lang="sl-SI" dirty="0" smtClean="0"/>
              <a:t>so:</a:t>
            </a:r>
          </a:p>
          <a:p>
            <a:pPr lvl="1"/>
            <a:r>
              <a:rPr lang="sl-SI" dirty="0" err="1" smtClean="0"/>
              <a:t>dvovrtičnica</a:t>
            </a:r>
            <a:r>
              <a:rPr lang="sl-SI" dirty="0" smtClean="0"/>
              <a:t> ali </a:t>
            </a:r>
            <a:endParaRPr lang="sl-SI" dirty="0" smtClean="0"/>
          </a:p>
          <a:p>
            <a:pPr lvl="1"/>
            <a:r>
              <a:rPr lang="sl-SI" dirty="0" err="1" smtClean="0"/>
              <a:t>trivrstičnica</a:t>
            </a:r>
            <a:r>
              <a:rPr lang="sl-SI" dirty="0" smtClean="0"/>
              <a:t> </a:t>
            </a:r>
            <a:r>
              <a:rPr lang="sl-SI" dirty="0" smtClean="0"/>
              <a:t>ali </a:t>
            </a:r>
            <a:endParaRPr lang="sl-SI" dirty="0" smtClean="0"/>
          </a:p>
          <a:p>
            <a:pPr lvl="1"/>
            <a:r>
              <a:rPr lang="sl-SI" dirty="0" smtClean="0"/>
              <a:t>štirivrstičnica ali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14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30268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err="1" smtClean="0"/>
              <a:t>desetvrstičnica</a:t>
            </a:r>
            <a:r>
              <a:rPr lang="sl-SI" dirty="0" smtClean="0"/>
              <a:t> ali </a:t>
            </a:r>
            <a:endParaRPr lang="sl-SI" dirty="0" smtClean="0"/>
          </a:p>
          <a:p>
            <a:pPr lvl="1"/>
            <a:r>
              <a:rPr lang="sl-SI" dirty="0" smtClean="0"/>
              <a:t>alpska </a:t>
            </a:r>
            <a:r>
              <a:rPr lang="sl-SI" dirty="0" smtClean="0"/>
              <a:t>poskočnica = stara ljudska kitica; sestavljena je iz štirih amfibraških verzov, rima je pretrgana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15</a:t>
            </a:fld>
            <a:endParaRPr lang="sl-SI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1225234860"/>
              </p:ext>
            </p:extLst>
          </p:nvPr>
        </p:nvGraphicFramePr>
        <p:xfrm>
          <a:off x="4067944" y="3861048"/>
          <a:ext cx="4248472" cy="2664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478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STIK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sl-SI" dirty="0" smtClean="0"/>
              <a:t>= 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SOGLASNIŠKI </a:t>
            </a:r>
            <a:r>
              <a:rPr lang="sl-SI" dirty="0" smtClean="0"/>
              <a:t>STIK ali </a:t>
            </a:r>
            <a:endParaRPr lang="sl-SI" dirty="0" smtClean="0"/>
          </a:p>
          <a:p>
            <a:r>
              <a:rPr lang="sl-SI" dirty="0" smtClean="0"/>
              <a:t>SAMOGLASNIŠKI </a:t>
            </a:r>
            <a:r>
              <a:rPr lang="sl-SI" dirty="0" smtClean="0"/>
              <a:t>STIK ali </a:t>
            </a:r>
            <a:endParaRPr lang="sl-SI" dirty="0" smtClean="0"/>
          </a:p>
          <a:p>
            <a:pPr lvl="1"/>
            <a:r>
              <a:rPr lang="sl-SI" dirty="0" smtClean="0"/>
              <a:t>MOŠKA </a:t>
            </a:r>
            <a:r>
              <a:rPr lang="sl-SI" dirty="0" smtClean="0"/>
              <a:t>ali KREPKA ASONANCA: </a:t>
            </a:r>
            <a:endParaRPr lang="sl-SI" dirty="0" smtClean="0"/>
          </a:p>
          <a:p>
            <a:pPr lvl="1"/>
            <a:endParaRPr lang="sl-SI" dirty="0"/>
          </a:p>
          <a:p>
            <a:pPr lvl="1"/>
            <a:r>
              <a:rPr lang="sl-SI" dirty="0" smtClean="0"/>
              <a:t>ŽENSKA </a:t>
            </a:r>
            <a:r>
              <a:rPr lang="sl-SI" dirty="0" smtClean="0"/>
              <a:t>ali ŠIBKA </a:t>
            </a:r>
            <a:r>
              <a:rPr lang="sl-SI" dirty="0" smtClean="0"/>
              <a:t>ASONANCA:</a:t>
            </a:r>
          </a:p>
          <a:p>
            <a:pPr lvl="1"/>
            <a:endParaRPr lang="sl-SI" dirty="0"/>
          </a:p>
          <a:p>
            <a:pPr lvl="1"/>
            <a:r>
              <a:rPr lang="sl-SI" dirty="0" smtClean="0"/>
              <a:t>TEKOČA </a:t>
            </a:r>
            <a:r>
              <a:rPr lang="sl-SI" dirty="0" smtClean="0"/>
              <a:t>A</a:t>
            </a:r>
            <a:r>
              <a:rPr lang="sl-SI" dirty="0" smtClean="0"/>
              <a:t>.:</a:t>
            </a:r>
            <a:endParaRPr lang="sl-SI" dirty="0" smtClean="0"/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7775925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POLNI STIK ali RIMA: </a:t>
            </a:r>
            <a:endParaRPr lang="sl-SI" dirty="0" smtClean="0"/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MOŠKA </a:t>
            </a:r>
            <a:r>
              <a:rPr lang="sl-SI" dirty="0" smtClean="0"/>
              <a:t>ali KREPKA</a:t>
            </a:r>
            <a:r>
              <a:rPr lang="sl-SI" dirty="0" smtClean="0"/>
              <a:t>:</a:t>
            </a:r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ŽENSKA ali ŠIBKA</a:t>
            </a:r>
            <a:r>
              <a:rPr lang="sl-SI" dirty="0" smtClean="0"/>
              <a:t>:</a:t>
            </a:r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TEKOČA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1847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VRSTE RIM:</a:t>
            </a:r>
          </a:p>
          <a:p>
            <a:pPr lvl="1"/>
            <a:r>
              <a:rPr lang="sl-SI" dirty="0" smtClean="0"/>
              <a:t>ZAPOREDNE: </a:t>
            </a:r>
            <a:endParaRPr lang="sl-SI" dirty="0" smtClean="0"/>
          </a:p>
          <a:p>
            <a:pPr lvl="1"/>
            <a:endParaRPr lang="sl-SI" dirty="0"/>
          </a:p>
          <a:p>
            <a:pPr lvl="1"/>
            <a:r>
              <a:rPr lang="sl-SI" dirty="0" smtClean="0"/>
              <a:t>PRESTOPNE</a:t>
            </a:r>
            <a:r>
              <a:rPr lang="sl-SI" dirty="0" smtClean="0"/>
              <a:t>: </a:t>
            </a:r>
            <a:endParaRPr lang="sl-SI" dirty="0" smtClean="0"/>
          </a:p>
          <a:p>
            <a:pPr lvl="1"/>
            <a:endParaRPr lang="sl-SI" dirty="0"/>
          </a:p>
          <a:p>
            <a:pPr lvl="1"/>
            <a:r>
              <a:rPr lang="sl-SI" dirty="0" smtClean="0"/>
              <a:t>OKLEPAJOČE: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18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50023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l-SI" sz="3200" dirty="0"/>
              <a:t>PRETRGANE: </a:t>
            </a:r>
            <a:endParaRPr lang="sl-SI" sz="3200" dirty="0" smtClean="0"/>
          </a:p>
          <a:p>
            <a:pPr lvl="1"/>
            <a:endParaRPr lang="sl-SI" sz="3200" dirty="0"/>
          </a:p>
          <a:p>
            <a:pPr lvl="1"/>
            <a:r>
              <a:rPr lang="sl-SI" sz="3200" dirty="0" smtClean="0"/>
              <a:t>VERIŽNE</a:t>
            </a:r>
            <a:r>
              <a:rPr lang="sl-SI" sz="3200" dirty="0" smtClean="0"/>
              <a:t>: </a:t>
            </a:r>
            <a:endParaRPr lang="sl-SI" sz="3200" dirty="0" smtClean="0"/>
          </a:p>
          <a:p>
            <a:pPr lvl="1"/>
            <a:endParaRPr lang="sl-SI" sz="3200" dirty="0"/>
          </a:p>
          <a:p>
            <a:pPr lvl="1"/>
            <a:r>
              <a:rPr lang="sl-SI" sz="3200" dirty="0" smtClean="0"/>
              <a:t>POVRATNE: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19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309002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METRIČNA SHEMA: za ponazoritev zgradbe ritmičnih oblik.</a:t>
            </a:r>
          </a:p>
          <a:p>
            <a:pPr lvl="1"/>
            <a:r>
              <a:rPr lang="sl-SI" dirty="0" smtClean="0"/>
              <a:t>POUDARJENI ZLOGI ali IKTUSI: </a:t>
            </a:r>
            <a:endParaRPr lang="sl-SI" dirty="0" smtClean="0"/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NEPOUDARJENI </a:t>
            </a:r>
            <a:r>
              <a:rPr lang="sl-SI" dirty="0" smtClean="0"/>
              <a:t>ZLOGI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66871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sl-SI" sz="3000" dirty="0"/>
              <a:t>ZAOBRNJENE: </a:t>
            </a:r>
            <a:endParaRPr lang="sl-SI" sz="3000" dirty="0" smtClean="0"/>
          </a:p>
          <a:p>
            <a:pPr lvl="1"/>
            <a:endParaRPr lang="sl-SI" sz="3000" dirty="0"/>
          </a:p>
          <a:p>
            <a:pPr lvl="1"/>
            <a:r>
              <a:rPr lang="sl-SI" sz="3000" dirty="0" smtClean="0"/>
              <a:t>ZAPLETENE:</a:t>
            </a:r>
            <a:endParaRPr lang="sl-SI" dirty="0"/>
          </a:p>
        </p:txBody>
      </p:sp>
      <p:sp>
        <p:nvSpPr>
          <p:cNvPr id="4" name="Ograd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 dirty="0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20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8390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sl-SI" dirty="0" smtClean="0"/>
              <a:t>PADAJOČ RITEM</a:t>
            </a:r>
            <a:r>
              <a:rPr lang="sl-SI" dirty="0" smtClean="0"/>
              <a:t>:</a:t>
            </a:r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RASTOČ RITEM</a:t>
            </a:r>
            <a:r>
              <a:rPr lang="sl-SI" dirty="0" smtClean="0"/>
              <a:t>:</a:t>
            </a:r>
          </a:p>
          <a:p>
            <a:pPr lvl="1"/>
            <a:endParaRPr lang="sl-SI" dirty="0"/>
          </a:p>
          <a:p>
            <a:pPr lvl="1"/>
            <a:endParaRPr lang="sl-SI" dirty="0" smtClean="0"/>
          </a:p>
          <a:p>
            <a:pPr lvl="1"/>
            <a:r>
              <a:rPr lang="sl-SI" dirty="0" smtClean="0"/>
              <a:t>STOPICA</a:t>
            </a:r>
            <a:r>
              <a:rPr lang="sl-SI" dirty="0" smtClean="0"/>
              <a:t>:</a:t>
            </a:r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03441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TROHEJ: </a:t>
            </a:r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smtClean="0"/>
              <a:t>umerjen, težak, okoren in zelo nazoren; primeren predvsem za epsko pesništvo</a:t>
            </a:r>
          </a:p>
          <a:p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4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622688523"/>
              </p:ext>
            </p:extLst>
          </p:nvPr>
        </p:nvGraphicFramePr>
        <p:xfrm>
          <a:off x="683568" y="5301208"/>
          <a:ext cx="7776864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6736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DAKTIL: </a:t>
            </a: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 smtClean="0"/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smtClean="0"/>
              <a:t>različen: živahen, plah, slovesen; je zelo čustven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5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94755513"/>
              </p:ext>
            </p:extLst>
          </p:nvPr>
        </p:nvGraphicFramePr>
        <p:xfrm>
          <a:off x="0" y="5301208"/>
          <a:ext cx="9144000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544551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JAMB: dvozložna stopica rastočega ritma (U‒): </a:t>
            </a:r>
            <a:r>
              <a:rPr lang="sl-SI" i="1" dirty="0" smtClean="0"/>
              <a:t>Slovan, korak</a:t>
            </a:r>
            <a:endParaRPr lang="sl-SI" dirty="0" smtClean="0"/>
          </a:p>
          <a:p>
            <a:pPr>
              <a:buNone/>
            </a:pPr>
            <a:r>
              <a:rPr lang="sl-SI" dirty="0" smtClean="0"/>
              <a:t>= lahkoten, lagoden, prizadeven, dejanski, najbolj podoben ritmu vsakodnevnega govora</a:t>
            </a:r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5" name="Ograd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6</a:t>
            </a:fld>
            <a:endParaRPr lang="sl-SI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033593483"/>
              </p:ext>
            </p:extLst>
          </p:nvPr>
        </p:nvGraphicFramePr>
        <p:xfrm>
          <a:off x="359532" y="5013176"/>
          <a:ext cx="8424936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451038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 ANAPEST: trizložna stopica rastočega ritma (</a:t>
            </a:r>
            <a:r>
              <a:rPr lang="sl-SI" dirty="0" err="1" smtClean="0"/>
              <a:t>UU</a:t>
            </a:r>
            <a:r>
              <a:rPr lang="sl-SI" dirty="0" smtClean="0"/>
              <a:t>‒): </a:t>
            </a:r>
            <a:r>
              <a:rPr lang="sl-SI" i="1" dirty="0" smtClean="0"/>
              <a:t>učenjak, korenjak</a:t>
            </a:r>
          </a:p>
          <a:p>
            <a:r>
              <a:rPr lang="sl-SI" dirty="0" smtClean="0"/>
              <a:t>SPONDEJ: dvozložna stopica zadržanega ritma (‒  ‒): </a:t>
            </a:r>
            <a:r>
              <a:rPr lang="sl-SI" i="1" dirty="0" smtClean="0"/>
              <a:t>pravir, kdo zna</a:t>
            </a:r>
          </a:p>
          <a:p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7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739329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 smtClean="0"/>
              <a:t>AMFIBRAH: </a:t>
            </a:r>
            <a:endParaRPr lang="sl-SI" dirty="0" smtClean="0"/>
          </a:p>
          <a:p>
            <a:endParaRPr lang="sl-SI" dirty="0"/>
          </a:p>
          <a:p>
            <a:endParaRPr lang="sl-SI" dirty="0" smtClean="0"/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= </a:t>
            </a:r>
            <a:r>
              <a:rPr lang="sl-SI" dirty="0" smtClean="0"/>
              <a:t>izraža veselje, poskočen, plesni ritem</a:t>
            </a:r>
          </a:p>
          <a:p>
            <a:pPr>
              <a:buNone/>
            </a:pPr>
            <a:endParaRPr lang="sl-SI" dirty="0" smtClean="0"/>
          </a:p>
          <a:p>
            <a:pPr>
              <a:buNone/>
            </a:pPr>
            <a:endParaRPr lang="sl-SI" dirty="0" smtClean="0"/>
          </a:p>
          <a:p>
            <a:endParaRPr lang="sl-SI" dirty="0"/>
          </a:p>
        </p:txBody>
      </p:sp>
      <p:sp>
        <p:nvSpPr>
          <p:cNvPr id="7" name="Ograda no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8</a:t>
            </a:fld>
            <a:endParaRPr lang="sl-SI"/>
          </a:p>
        </p:txBody>
      </p:sp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3840162713"/>
              </p:ext>
            </p:extLst>
          </p:nvPr>
        </p:nvGraphicFramePr>
        <p:xfrm>
          <a:off x="287524" y="5013176"/>
          <a:ext cx="8568952" cy="12961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86820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AsOne/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VERZ ali STIH</a:t>
            </a:r>
            <a:endParaRPr lang="sl-SI" dirty="0"/>
          </a:p>
        </p:txBody>
      </p:sp>
      <p:sp>
        <p:nvSpPr>
          <p:cNvPr id="3" name="Ograd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70000"/>
              </a:lnSpc>
              <a:buNone/>
            </a:pPr>
            <a:r>
              <a:rPr lang="sl-SI" dirty="0" smtClean="0"/>
              <a:t>= </a:t>
            </a:r>
            <a:r>
              <a:rPr lang="sl-SI" dirty="0" smtClean="0">
                <a:latin typeface="+mj-lt"/>
              </a:rPr>
              <a:t>vrsta ritmično povezanih stopic</a:t>
            </a:r>
          </a:p>
          <a:p>
            <a:pPr>
              <a:lnSpc>
                <a:spcPct val="170000"/>
              </a:lnSpc>
            </a:pPr>
            <a:r>
              <a:rPr lang="sl-SI" dirty="0" smtClean="0">
                <a:latin typeface="+mj-lt"/>
              </a:rPr>
              <a:t>navadno verz šteje od ene do osem stopic</a:t>
            </a:r>
          </a:p>
          <a:p>
            <a:endParaRPr lang="sl-SI" dirty="0" smtClean="0"/>
          </a:p>
          <a:p>
            <a:endParaRPr lang="sl-SI" dirty="0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sl-SI" smtClean="0"/>
              <a:t>Mladinska književnost 2012/2013</a:t>
            </a:r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382273-7510-49F9-8838-62544898EC49}" type="slidenum">
              <a:rPr lang="sl-SI" smtClean="0"/>
              <a:pPr/>
              <a:t>9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6737563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isar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569</Words>
  <Application>Microsoft Office PowerPoint</Application>
  <PresentationFormat>Diaprojekcija na zaslonu (4:3)</PresentationFormat>
  <Paragraphs>158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diapozitivov</vt:lpstr>
      </vt:variant>
      <vt:variant>
        <vt:i4>20</vt:i4>
      </vt:variant>
    </vt:vector>
  </HeadingPairs>
  <TitlesOfParts>
    <vt:vector size="21" baseType="lpstr">
      <vt:lpstr>Officeova tema</vt:lpstr>
      <vt:lpstr>RITEM 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PowerPointova predstavitev</vt:lpstr>
      <vt:lpstr>VERZ ali STIH</vt:lpstr>
      <vt:lpstr>PowerPointova predstavitev</vt:lpstr>
      <vt:lpstr>PowerPointova predstavitev</vt:lpstr>
      <vt:lpstr>PowerPointova predstavitev</vt:lpstr>
      <vt:lpstr>PowerPointova predstavitev</vt:lpstr>
      <vt:lpstr>KITICA</vt:lpstr>
      <vt:lpstr>PowerPointova predstavitev</vt:lpstr>
      <vt:lpstr>STIK</vt:lpstr>
      <vt:lpstr>PowerPointova predstavitev</vt:lpstr>
      <vt:lpstr>PowerPointova predstavitev</vt:lpstr>
      <vt:lpstr>PowerPointova predstavitev</vt:lpstr>
      <vt:lpstr>PowerPointova predstavitev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RITEM </dc:title>
  <dc:creator>Katarina Fink</dc:creator>
  <cp:lastModifiedBy>TOSHIBA</cp:lastModifiedBy>
  <cp:revision>2</cp:revision>
  <dcterms:created xsi:type="dcterms:W3CDTF">2012-10-02T16:18:18Z</dcterms:created>
  <dcterms:modified xsi:type="dcterms:W3CDTF">2012-10-15T11:51:06Z</dcterms:modified>
</cp:coreProperties>
</file>