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9" r:id="rId4"/>
    <p:sldId id="257" r:id="rId5"/>
    <p:sldId id="258" r:id="rId6"/>
    <p:sldId id="261" r:id="rId7"/>
    <p:sldId id="269" r:id="rId8"/>
    <p:sldId id="270" r:id="rId9"/>
    <p:sldId id="271" r:id="rId10"/>
    <p:sldId id="262" r:id="rId11"/>
    <p:sldId id="263" r:id="rId12"/>
    <p:sldId id="264" r:id="rId13"/>
    <p:sldId id="268" r:id="rId14"/>
    <p:sldId id="266" r:id="rId15"/>
    <p:sldId id="265" r:id="rId16"/>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če želite urediti slog podnaslova matrice</a:t>
            </a:r>
            <a:endParaRPr lang="sl-SI"/>
          </a:p>
        </p:txBody>
      </p:sp>
      <p:sp>
        <p:nvSpPr>
          <p:cNvPr id="4" name="Ograda datuma 3"/>
          <p:cNvSpPr>
            <a:spLocks noGrp="1"/>
          </p:cNvSpPr>
          <p:nvPr>
            <p:ph type="dt" sz="half" idx="10"/>
          </p:nvPr>
        </p:nvSpPr>
        <p:spPr/>
        <p:txBody>
          <a:bodyPr/>
          <a:lstStyle/>
          <a:p>
            <a:fld id="{EBF875B5-4FF6-4B7D-9443-477D5B1BE183}" type="datetimeFigureOut">
              <a:rPr lang="sl-SI" smtClean="0"/>
              <a:pPr/>
              <a:t>8.1.2016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8C80039-CFB3-4B9B-8BC2-1ABA2AEEE408}" type="slidenum">
              <a:rPr lang="sl-SI" smtClean="0"/>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EBF875B5-4FF6-4B7D-9443-477D5B1BE183}" type="datetimeFigureOut">
              <a:rPr lang="sl-SI" smtClean="0"/>
              <a:pPr/>
              <a:t>8.1.2016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8C80039-CFB3-4B9B-8BC2-1ABA2AEEE408}"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EBF875B5-4FF6-4B7D-9443-477D5B1BE183}" type="datetimeFigureOut">
              <a:rPr lang="sl-SI" smtClean="0"/>
              <a:pPr/>
              <a:t>8.1.2016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8C80039-CFB3-4B9B-8BC2-1ABA2AEEE408}"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EBF875B5-4FF6-4B7D-9443-477D5B1BE183}" type="datetimeFigureOut">
              <a:rPr lang="sl-SI" smtClean="0"/>
              <a:pPr/>
              <a:t>8.1.2016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8C80039-CFB3-4B9B-8BC2-1ABA2AEEE408}"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Kliknite, če želite urediti sloge besedila matrice</a:t>
            </a:r>
          </a:p>
        </p:txBody>
      </p:sp>
      <p:sp>
        <p:nvSpPr>
          <p:cNvPr id="4" name="Ograda datuma 3"/>
          <p:cNvSpPr>
            <a:spLocks noGrp="1"/>
          </p:cNvSpPr>
          <p:nvPr>
            <p:ph type="dt" sz="half" idx="10"/>
          </p:nvPr>
        </p:nvSpPr>
        <p:spPr/>
        <p:txBody>
          <a:bodyPr/>
          <a:lstStyle/>
          <a:p>
            <a:fld id="{EBF875B5-4FF6-4B7D-9443-477D5B1BE183}" type="datetimeFigureOut">
              <a:rPr lang="sl-SI" smtClean="0"/>
              <a:pPr/>
              <a:t>8.1.2016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8C80039-CFB3-4B9B-8BC2-1ABA2AEEE408}" type="slidenum">
              <a:rPr lang="sl-SI" smtClean="0"/>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p>
            <a:fld id="{EBF875B5-4FF6-4B7D-9443-477D5B1BE183}" type="datetimeFigureOut">
              <a:rPr lang="sl-SI" smtClean="0"/>
              <a:pPr/>
              <a:t>8.1.2016</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48C80039-CFB3-4B9B-8BC2-1ABA2AEEE408}"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p>
            <a:fld id="{EBF875B5-4FF6-4B7D-9443-477D5B1BE183}" type="datetimeFigureOut">
              <a:rPr lang="sl-SI" smtClean="0"/>
              <a:pPr/>
              <a:t>8.1.2016</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48C80039-CFB3-4B9B-8BC2-1ABA2AEEE408}"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datuma 2"/>
          <p:cNvSpPr>
            <a:spLocks noGrp="1"/>
          </p:cNvSpPr>
          <p:nvPr>
            <p:ph type="dt" sz="half" idx="10"/>
          </p:nvPr>
        </p:nvSpPr>
        <p:spPr/>
        <p:txBody>
          <a:bodyPr/>
          <a:lstStyle/>
          <a:p>
            <a:fld id="{EBF875B5-4FF6-4B7D-9443-477D5B1BE183}" type="datetimeFigureOut">
              <a:rPr lang="sl-SI" smtClean="0"/>
              <a:pPr/>
              <a:t>8.1.2016</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48C80039-CFB3-4B9B-8BC2-1ABA2AEEE408}"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EBF875B5-4FF6-4B7D-9443-477D5B1BE183}" type="datetimeFigureOut">
              <a:rPr lang="sl-SI" smtClean="0"/>
              <a:pPr/>
              <a:t>8.1.2016</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48C80039-CFB3-4B9B-8BC2-1ABA2AEEE408}"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p>
            <a:fld id="{EBF875B5-4FF6-4B7D-9443-477D5B1BE183}" type="datetimeFigureOut">
              <a:rPr lang="sl-SI" smtClean="0"/>
              <a:pPr/>
              <a:t>8.1.2016</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48C80039-CFB3-4B9B-8BC2-1ABA2AEEE408}" type="slidenum">
              <a:rPr lang="sl-SI" smtClean="0"/>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p>
            <a:fld id="{EBF875B5-4FF6-4B7D-9443-477D5B1BE183}" type="datetimeFigureOut">
              <a:rPr lang="sl-SI" smtClean="0"/>
              <a:pPr/>
              <a:t>8.1.2016</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48C80039-CFB3-4B9B-8BC2-1ABA2AEEE408}" type="slidenum">
              <a:rPr lang="sl-SI" smtClean="0"/>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80000"/>
            <a:lum/>
          </a:blip>
          <a:srcRect/>
          <a:tile tx="0" ty="0" sx="100000" sy="100000" flip="none" algn="b"/>
        </a:blipFill>
        <a:effectLst/>
      </p:bgPr>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875B5-4FF6-4B7D-9443-477D5B1BE183}" type="datetimeFigureOut">
              <a:rPr lang="sl-SI" smtClean="0"/>
              <a:pPr/>
              <a:t>8.1.2016</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80039-CFB3-4B9B-8BC2-1ABA2AEEE408}"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3568" y="1268760"/>
            <a:ext cx="7772400" cy="1470025"/>
          </a:xfrm>
        </p:spPr>
        <p:txBody>
          <a:bodyPr>
            <a:normAutofit fontScale="90000"/>
          </a:bodyPr>
          <a:lstStyle/>
          <a:p>
            <a:r>
              <a:rPr lang="sl-SI" dirty="0"/>
              <a:t> </a:t>
            </a:r>
            <a:br>
              <a:rPr lang="sl-SI" dirty="0"/>
            </a:br>
            <a:r>
              <a:rPr lang="sl-SI" sz="8000" b="1" dirty="0">
                <a:solidFill>
                  <a:srgbClr val="FF0000"/>
                </a:solidFill>
                <a:latin typeface="Monotype Corsiva" pitchFamily="66" charset="0"/>
              </a:rPr>
              <a:t>UČITELJEVA AVTONOMIJA</a:t>
            </a:r>
            <a:endParaRPr lang="sl-SI" sz="8000" dirty="0">
              <a:solidFill>
                <a:srgbClr val="FF0000"/>
              </a:solidFill>
              <a:latin typeface="Monotype Corsiva" pitchFamily="66" charset="0"/>
            </a:endParaRPr>
          </a:p>
        </p:txBody>
      </p:sp>
      <p:sp>
        <p:nvSpPr>
          <p:cNvPr id="3" name="Podnaslov 2"/>
          <p:cNvSpPr>
            <a:spLocks noGrp="1"/>
          </p:cNvSpPr>
          <p:nvPr>
            <p:ph type="subTitle" idx="1"/>
          </p:nvPr>
        </p:nvSpPr>
        <p:spPr/>
        <p:txBody>
          <a:bodyPr/>
          <a:lstStyle/>
          <a:p>
            <a:endParaRPr lang="sl-SI" dirty="0" smtClean="0"/>
          </a:p>
          <a:p>
            <a:r>
              <a:rPr lang="sl-SI" dirty="0" smtClean="0"/>
              <a:t>Avtor: </a:t>
            </a:r>
            <a:r>
              <a:rPr lang="sl-SI" dirty="0" smtClean="0"/>
              <a:t>T. </a:t>
            </a:r>
            <a:r>
              <a:rPr lang="sl-SI" smtClean="0"/>
              <a:t>Č.</a:t>
            </a:r>
            <a:endParaRPr lang="sl-SI" dirty="0" smtClean="0"/>
          </a:p>
          <a:p>
            <a:r>
              <a:rPr lang="sl-SI" dirty="0" smtClean="0"/>
              <a:t>Razredni pouk, 1. Letnik</a:t>
            </a:r>
            <a:endParaRPr lang="sl-SI"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sl-SI" b="1" dirty="0">
                <a:solidFill>
                  <a:srgbClr val="FF0000"/>
                </a:solidFill>
                <a:latin typeface="Monotype Corsiva" pitchFamily="66" charset="0"/>
              </a:rPr>
              <a:t>ZAKAJ  UČITELJI  NISO  IMELI  </a:t>
            </a:r>
            <a:r>
              <a:rPr lang="sl-SI" b="1" dirty="0" smtClean="0">
                <a:solidFill>
                  <a:srgbClr val="FF0000"/>
                </a:solidFill>
                <a:latin typeface="Monotype Corsiva" pitchFamily="66" charset="0"/>
              </a:rPr>
              <a:t>AVTONOMIJE  </a:t>
            </a:r>
            <a:r>
              <a:rPr lang="sl-SI" b="1" dirty="0">
                <a:solidFill>
                  <a:srgbClr val="FF0000"/>
                </a:solidFill>
                <a:latin typeface="Monotype Corsiva" pitchFamily="66" charset="0"/>
              </a:rPr>
              <a:t>ŽE  OD  NEKDAJ?</a:t>
            </a:r>
          </a:p>
        </p:txBody>
      </p:sp>
      <p:sp>
        <p:nvSpPr>
          <p:cNvPr id="3" name="Ograda vsebine 2"/>
          <p:cNvSpPr>
            <a:spLocks noGrp="1"/>
          </p:cNvSpPr>
          <p:nvPr>
            <p:ph idx="1"/>
          </p:nvPr>
        </p:nvSpPr>
        <p:spPr/>
        <p:txBody>
          <a:bodyPr>
            <a:normAutofit fontScale="85000" lnSpcReduction="10000"/>
          </a:bodyPr>
          <a:lstStyle/>
          <a:p>
            <a:r>
              <a:rPr lang="sl-SI" dirty="0" smtClean="0"/>
              <a:t>V zadnjih desetletjih 18. stoletja, ko se je po Evropi začel razvoj množičnega izobraževanja, je vladalo mnenje, da je kakovost v šoli mogoče zagotoviti le z zunanjimi spodbudami, ukrepi in nadzorom nad delom šole. Največja težava pa je bila neusposobljenost učiteljev za začetek množičnega izobraževanja. To težavo je država premostila tako, da je poleg splošnih ciljev in organizacije šolanja, vsebine pouka in pogojev dela predpisovala natančno tudi proces poučevanja </a:t>
            </a:r>
          </a:p>
          <a:p>
            <a:r>
              <a:rPr lang="sl-SI" dirty="0" smtClean="0"/>
              <a:t>Učitelj je bil v tem primeru le »izvajalec« predpisov s strani države. </a:t>
            </a:r>
            <a:endParaRPr lang="sl-SI"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sl-SI" b="1" dirty="0">
                <a:solidFill>
                  <a:srgbClr val="FF0000"/>
                </a:solidFill>
                <a:latin typeface="Monotype Corsiva" pitchFamily="66" charset="0"/>
              </a:rPr>
              <a:t>AVTONOMIJA  UČITELJEV  PRI  IZBIRI </a:t>
            </a:r>
            <a:r>
              <a:rPr lang="sl-SI" b="1" dirty="0" smtClean="0">
                <a:solidFill>
                  <a:srgbClr val="FF0000"/>
                </a:solidFill>
                <a:latin typeface="Monotype Corsiva" pitchFamily="66" charset="0"/>
              </a:rPr>
              <a:t> UČBENIKOV</a:t>
            </a:r>
            <a:endParaRPr lang="sl-SI" b="1" dirty="0">
              <a:solidFill>
                <a:srgbClr val="FF0000"/>
              </a:solidFill>
              <a:latin typeface="Monotype Corsiva" pitchFamily="66" charset="0"/>
            </a:endParaRPr>
          </a:p>
        </p:txBody>
      </p:sp>
      <p:sp>
        <p:nvSpPr>
          <p:cNvPr id="3" name="Ograda vsebine 2"/>
          <p:cNvSpPr>
            <a:spLocks noGrp="1"/>
          </p:cNvSpPr>
          <p:nvPr>
            <p:ph idx="1"/>
          </p:nvPr>
        </p:nvSpPr>
        <p:spPr>
          <a:xfrm>
            <a:off x="251520" y="1600200"/>
            <a:ext cx="8712968" cy="5069160"/>
          </a:xfrm>
        </p:spPr>
        <p:txBody>
          <a:bodyPr>
            <a:normAutofit fontScale="55000" lnSpcReduction="20000"/>
          </a:bodyPr>
          <a:lstStyle/>
          <a:p>
            <a:pPr>
              <a:buNone/>
            </a:pPr>
            <a:r>
              <a:rPr lang="sl-SI" sz="3500" dirty="0"/>
              <a:t>Stari </a:t>
            </a:r>
            <a:r>
              <a:rPr lang="sl-SI" sz="3500" i="1" dirty="0"/>
              <a:t>Pravilnik</a:t>
            </a:r>
            <a:r>
              <a:rPr lang="sl-SI" sz="3500" dirty="0"/>
              <a:t> v 10. členu pravi takole: </a:t>
            </a:r>
          </a:p>
          <a:p>
            <a:r>
              <a:rPr lang="sl-SI" sz="3500" dirty="0"/>
              <a:t>»Šola vsako leto najkasneje do konca meseca maja evidentira potrebe po učnih gradivih, ki jih bodo učitelji uporabljali pri pouku v prihodnjem šolskem letu in izdela sezname. Vodstva šol morajo vsako leto najkasneje do 25. junija pisno obvestiti vse udeležence izobraževanja, katera učna gradiva bodo ti uporabljali v naslednjem šolskem letu.«</a:t>
            </a:r>
          </a:p>
          <a:p>
            <a:pPr>
              <a:buNone/>
            </a:pPr>
            <a:endParaRPr lang="sl-SI" sz="3500" dirty="0"/>
          </a:p>
          <a:p>
            <a:pPr>
              <a:buNone/>
            </a:pPr>
            <a:r>
              <a:rPr lang="sl-SI" sz="3500" dirty="0"/>
              <a:t>Novi </a:t>
            </a:r>
            <a:r>
              <a:rPr lang="sl-SI" sz="3500" i="1" dirty="0"/>
              <a:t>Pravilnik</a:t>
            </a:r>
            <a:r>
              <a:rPr lang="sl-SI" sz="3500" dirty="0"/>
              <a:t> pa prinaša naslednjo spremembo:</a:t>
            </a:r>
          </a:p>
          <a:p>
            <a:r>
              <a:rPr lang="sl-SI" sz="3500" dirty="0"/>
              <a:t>»10. člen se spremeni tako, da se glasi: Izbor učbenikov za prihodnje šolsko leto predlaga ravnatelju strokovni aktiv učiteljev, ki poučuje predmete, pri katerih se bo posamezni učbenik uporabljal, najkasneje do 1. marca tekočega šolskega leta. Ravnatelj o izboru učbenikov odloči najkasneje do 31. marca tekočega šolskega leta. </a:t>
            </a:r>
            <a:r>
              <a:rPr lang="sl-SI" sz="3500" dirty="0" smtClean="0"/>
              <a:t> </a:t>
            </a:r>
          </a:p>
          <a:p>
            <a:pPr>
              <a:buNone/>
            </a:pPr>
            <a:r>
              <a:rPr lang="sl-SI" sz="3500" dirty="0"/>
              <a:t> </a:t>
            </a:r>
            <a:r>
              <a:rPr lang="sl-SI" sz="3500" dirty="0" smtClean="0"/>
              <a:t>           Strokovni </a:t>
            </a:r>
            <a:r>
              <a:rPr lang="sl-SI" sz="3500" dirty="0"/>
              <a:t>aktiv učiteljev predlaga ravnatelju seznam delovnih zvezkov in drugih učnih gradiv, ki jih bodo učitelji in udeleženci izobraževanja uporabljali pri pouku v prihodnjem šolskem letu, najkasneje do 1. junija tekočega šolskega leta. Ravnatelj pridobi pisno soglasje sveta staršev za skupno nabavno ceno delovnih zvezkov in drugih učnih gradiv za posamezen razred oziroma letnik šole, najkasneje do 10. junija tekočega šolskega leta, nato določi seznam delovnih zvezkov in drugih učnih gradiv, najkasneje do 15. junija tekočega šolskega leta. </a:t>
            </a:r>
            <a:r>
              <a:rPr lang="sl-SI" sz="3500" dirty="0" smtClean="0"/>
              <a:t>[…]«</a:t>
            </a:r>
            <a:endParaRPr lang="sl-SI" sz="3500" dirty="0"/>
          </a:p>
          <a:p>
            <a:pPr>
              <a:buNone/>
            </a:pPr>
            <a:endParaRPr lang="sl-SI"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sl-SI" b="1" dirty="0">
                <a:solidFill>
                  <a:srgbClr val="FF0000"/>
                </a:solidFill>
                <a:latin typeface="Monotype Corsiva" pitchFamily="66" charset="0"/>
              </a:rPr>
              <a:t>OSEBNE  IZKUŠNJE  UČITELJEV  Z  NJIHOVO </a:t>
            </a:r>
            <a:r>
              <a:rPr lang="sl-SI" b="1" dirty="0" smtClean="0">
                <a:solidFill>
                  <a:srgbClr val="FF0000"/>
                </a:solidFill>
                <a:latin typeface="Monotype Corsiva" pitchFamily="66" charset="0"/>
              </a:rPr>
              <a:t> AVTONOMIJO</a:t>
            </a:r>
            <a:endParaRPr lang="sl-SI" b="1" dirty="0">
              <a:solidFill>
                <a:srgbClr val="FF0000"/>
              </a:solidFill>
              <a:latin typeface="Monotype Corsiva" pitchFamily="66" charset="0"/>
            </a:endParaRPr>
          </a:p>
        </p:txBody>
      </p:sp>
      <p:sp>
        <p:nvSpPr>
          <p:cNvPr id="6" name="Ograda vsebine 5"/>
          <p:cNvSpPr>
            <a:spLocks noGrp="1"/>
          </p:cNvSpPr>
          <p:nvPr>
            <p:ph idx="1"/>
          </p:nvPr>
        </p:nvSpPr>
        <p:spPr/>
        <p:txBody>
          <a:bodyPr>
            <a:normAutofit fontScale="32500" lnSpcReduction="20000"/>
          </a:bodyPr>
          <a:lstStyle/>
          <a:p>
            <a:pPr hangingPunct="0">
              <a:buNone/>
            </a:pPr>
            <a:r>
              <a:rPr lang="sl-SI" sz="5500" u="sng" dirty="0">
                <a:latin typeface="Arial" pitchFamily="34" charset="0"/>
                <a:cs typeface="Arial" pitchFamily="34" charset="0"/>
              </a:rPr>
              <a:t>Anonimni učitelj iz osnovne šole </a:t>
            </a:r>
            <a:r>
              <a:rPr lang="sl-SI" sz="5500" u="sng" dirty="0" err="1">
                <a:latin typeface="Arial" pitchFamily="34" charset="0"/>
                <a:cs typeface="Arial" pitchFamily="34" charset="0"/>
              </a:rPr>
              <a:t>Prule</a:t>
            </a:r>
            <a:r>
              <a:rPr lang="sl-SI" sz="5500" u="sng" dirty="0">
                <a:latin typeface="Arial" pitchFamily="34" charset="0"/>
                <a:cs typeface="Arial" pitchFamily="34" charset="0"/>
              </a:rPr>
              <a:t> v Ljubljani je zapisal o avtonomiji takole</a:t>
            </a:r>
            <a:r>
              <a:rPr lang="sl-SI" sz="5500" u="sng" dirty="0" smtClean="0">
                <a:latin typeface="Arial" pitchFamily="34" charset="0"/>
                <a:cs typeface="Arial" pitchFamily="34" charset="0"/>
              </a:rPr>
              <a:t>:</a:t>
            </a:r>
          </a:p>
          <a:p>
            <a:pPr hangingPunct="0">
              <a:buNone/>
            </a:pPr>
            <a:endParaRPr lang="sl-SI" sz="5500" b="1" dirty="0">
              <a:latin typeface="Arial" pitchFamily="34" charset="0"/>
              <a:cs typeface="Arial" pitchFamily="34" charset="0"/>
            </a:endParaRPr>
          </a:p>
          <a:p>
            <a:pPr>
              <a:buNone/>
            </a:pPr>
            <a:r>
              <a:rPr lang="sl-SI" sz="5500" u="sng" dirty="0">
                <a:latin typeface="Arial" pitchFamily="34" charset="0"/>
                <a:cs typeface="Arial" pitchFamily="34" charset="0"/>
              </a:rPr>
              <a:t>Kot učitelj čutim več </a:t>
            </a:r>
            <a:r>
              <a:rPr lang="sl-SI" sz="5500" b="1" u="sng" dirty="0">
                <a:latin typeface="Arial" pitchFamily="34" charset="0"/>
                <a:cs typeface="Arial" pitchFamily="34" charset="0"/>
              </a:rPr>
              <a:t>avtonomije </a:t>
            </a:r>
            <a:r>
              <a:rPr lang="sl-SI" sz="5500" u="sng" dirty="0">
                <a:latin typeface="Arial" pitchFamily="34" charset="0"/>
                <a:cs typeface="Arial" pitchFamily="34" charset="0"/>
              </a:rPr>
              <a:t>pri izvajanju pouka v naslednjih primerih</a:t>
            </a:r>
            <a:r>
              <a:rPr lang="sl-SI" sz="5500" u="sng" dirty="0" smtClean="0">
                <a:latin typeface="Arial" pitchFamily="34" charset="0"/>
                <a:cs typeface="Arial" pitchFamily="34" charset="0"/>
              </a:rPr>
              <a:t>:</a:t>
            </a:r>
          </a:p>
          <a:p>
            <a:pPr>
              <a:buNone/>
            </a:pPr>
            <a:endParaRPr lang="sl-SI" sz="5500" dirty="0">
              <a:latin typeface="Arial" pitchFamily="34" charset="0"/>
              <a:cs typeface="Arial" pitchFamily="34" charset="0"/>
            </a:endParaRPr>
          </a:p>
          <a:p>
            <a:pPr>
              <a:buNone/>
            </a:pPr>
            <a:r>
              <a:rPr lang="sl-SI" sz="5500" dirty="0" smtClean="0">
                <a:latin typeface="Arial" pitchFamily="34" charset="0"/>
                <a:cs typeface="Arial" pitchFamily="34" charset="0"/>
                <a:sym typeface="Wingdings" pitchFamily="2" charset="2"/>
              </a:rPr>
              <a:t>-&gt;  </a:t>
            </a:r>
            <a:r>
              <a:rPr lang="sl-SI" sz="5500" dirty="0" smtClean="0">
                <a:latin typeface="Arial" pitchFamily="34" charset="0"/>
                <a:cs typeface="Arial" pitchFamily="34" charset="0"/>
              </a:rPr>
              <a:t>sam </a:t>
            </a:r>
            <a:r>
              <a:rPr lang="sl-SI" sz="5500" dirty="0">
                <a:latin typeface="Arial" pitchFamily="34" charset="0"/>
                <a:cs typeface="Arial" pitchFamily="34" charset="0"/>
              </a:rPr>
              <a:t>se odločam, kateri učbenik bom izbral, kateri delovni zvezek (če bom sploh katerega</a:t>
            </a:r>
            <a:r>
              <a:rPr lang="sl-SI" sz="5500" dirty="0" smtClean="0">
                <a:latin typeface="Arial" pitchFamily="34" charset="0"/>
                <a:cs typeface="Arial" pitchFamily="34" charset="0"/>
              </a:rPr>
              <a:t>)</a:t>
            </a:r>
            <a:endParaRPr lang="sl-SI" sz="5500" dirty="0">
              <a:latin typeface="Arial" pitchFamily="34" charset="0"/>
              <a:cs typeface="Arial" pitchFamily="34" charset="0"/>
            </a:endParaRPr>
          </a:p>
          <a:p>
            <a:pPr>
              <a:buNone/>
            </a:pPr>
            <a:r>
              <a:rPr lang="sl-SI" sz="5500" dirty="0" smtClean="0">
                <a:latin typeface="Arial" pitchFamily="34" charset="0"/>
                <a:cs typeface="Arial" pitchFamily="34" charset="0"/>
              </a:rPr>
              <a:t>-&gt;  sam </a:t>
            </a:r>
            <a:r>
              <a:rPr lang="sl-SI" sz="5500" dirty="0">
                <a:latin typeface="Arial" pitchFamily="34" charset="0"/>
                <a:cs typeface="Arial" pitchFamily="34" charset="0"/>
              </a:rPr>
              <a:t>se odločam o oblikah in metodah dela v </a:t>
            </a:r>
            <a:r>
              <a:rPr lang="sl-SI" sz="5500" dirty="0" smtClean="0">
                <a:latin typeface="Arial" pitchFamily="34" charset="0"/>
                <a:cs typeface="Arial" pitchFamily="34" charset="0"/>
              </a:rPr>
              <a:t>razredu</a:t>
            </a:r>
          </a:p>
          <a:p>
            <a:pPr>
              <a:buNone/>
            </a:pPr>
            <a:r>
              <a:rPr lang="sl-SI" sz="5500" dirty="0" smtClean="0">
                <a:latin typeface="Arial" pitchFamily="34" charset="0"/>
                <a:cs typeface="Arial" pitchFamily="34" charset="0"/>
              </a:rPr>
              <a:t>-&gt;  predlagam </a:t>
            </a:r>
            <a:r>
              <a:rPr lang="sl-SI" sz="5500" dirty="0">
                <a:latin typeface="Arial" pitchFamily="34" charset="0"/>
                <a:cs typeface="Arial" pitchFamily="34" charset="0"/>
              </a:rPr>
              <a:t>aktivnosti pri interesnih </a:t>
            </a:r>
            <a:r>
              <a:rPr lang="sl-SI" sz="5500" dirty="0" smtClean="0">
                <a:latin typeface="Arial" pitchFamily="34" charset="0"/>
                <a:cs typeface="Arial" pitchFamily="34" charset="0"/>
              </a:rPr>
              <a:t>dejavnostih</a:t>
            </a:r>
            <a:endParaRPr lang="sl-SI" sz="5500" dirty="0">
              <a:latin typeface="Arial" pitchFamily="34" charset="0"/>
              <a:cs typeface="Arial" pitchFamily="34" charset="0"/>
            </a:endParaRPr>
          </a:p>
          <a:p>
            <a:pPr>
              <a:buNone/>
            </a:pPr>
            <a:r>
              <a:rPr lang="sl-SI" sz="5500" dirty="0" smtClean="0">
                <a:latin typeface="Arial" pitchFamily="34" charset="0"/>
                <a:cs typeface="Arial" pitchFamily="34" charset="0"/>
              </a:rPr>
              <a:t>-&gt;  prostovoljno </a:t>
            </a:r>
            <a:r>
              <a:rPr lang="sl-SI" sz="5500" dirty="0">
                <a:latin typeface="Arial" pitchFamily="34" charset="0"/>
                <a:cs typeface="Arial" pitchFamily="34" charset="0"/>
              </a:rPr>
              <a:t>se odločam za sodelovanje pri različnih </a:t>
            </a:r>
            <a:r>
              <a:rPr lang="sl-SI" sz="5500" dirty="0" smtClean="0">
                <a:latin typeface="Arial" pitchFamily="34" charset="0"/>
                <a:cs typeface="Arial" pitchFamily="34" charset="0"/>
              </a:rPr>
              <a:t>projektih</a:t>
            </a:r>
            <a:endParaRPr lang="sl-SI" sz="5500" dirty="0">
              <a:latin typeface="Arial" pitchFamily="34" charset="0"/>
              <a:cs typeface="Arial" pitchFamily="34" charset="0"/>
            </a:endParaRPr>
          </a:p>
          <a:p>
            <a:pPr>
              <a:buNone/>
            </a:pPr>
            <a:r>
              <a:rPr lang="sl-SI" sz="5500" dirty="0" smtClean="0">
                <a:latin typeface="Arial" pitchFamily="34" charset="0"/>
                <a:cs typeface="Arial" pitchFamily="34" charset="0"/>
              </a:rPr>
              <a:t>-&gt;  sam </a:t>
            </a:r>
            <a:r>
              <a:rPr lang="sl-SI" sz="5500" dirty="0">
                <a:latin typeface="Arial" pitchFamily="34" charset="0"/>
                <a:cs typeface="Arial" pitchFamily="34" charset="0"/>
              </a:rPr>
              <a:t>izbiram </a:t>
            </a:r>
            <a:r>
              <a:rPr lang="sl-SI" sz="5500" dirty="0" smtClean="0">
                <a:latin typeface="Arial" pitchFamily="34" charset="0"/>
                <a:cs typeface="Arial" pitchFamily="34" charset="0"/>
              </a:rPr>
              <a:t>seminarje in </a:t>
            </a:r>
            <a:r>
              <a:rPr lang="sl-SI" sz="5500" dirty="0">
                <a:latin typeface="Arial" pitchFamily="34" charset="0"/>
                <a:cs typeface="Arial" pitchFamily="34" charset="0"/>
              </a:rPr>
              <a:t>študijske </a:t>
            </a:r>
            <a:r>
              <a:rPr lang="sl-SI" sz="5500" dirty="0" smtClean="0">
                <a:latin typeface="Arial" pitchFamily="34" charset="0"/>
                <a:cs typeface="Arial" pitchFamily="34" charset="0"/>
              </a:rPr>
              <a:t>skupine</a:t>
            </a:r>
            <a:endParaRPr lang="sl-SI" sz="5500" dirty="0">
              <a:latin typeface="Arial" pitchFamily="34" charset="0"/>
              <a:cs typeface="Arial" pitchFamily="34" charset="0"/>
            </a:endParaRPr>
          </a:p>
          <a:p>
            <a:pPr>
              <a:buNone/>
            </a:pPr>
            <a:r>
              <a:rPr lang="sl-SI" sz="5500" dirty="0" smtClean="0">
                <a:latin typeface="Arial" pitchFamily="34" charset="0"/>
                <a:cs typeface="Arial" pitchFamily="34" charset="0"/>
              </a:rPr>
              <a:t>-&gt;  prispevke </a:t>
            </a:r>
            <a:r>
              <a:rPr lang="sl-SI" sz="5500" dirty="0">
                <a:latin typeface="Arial" pitchFamily="34" charset="0"/>
                <a:cs typeface="Arial" pitchFamily="34" charset="0"/>
              </a:rPr>
              <a:t>v obliki </a:t>
            </a:r>
            <a:r>
              <a:rPr lang="sl-SI" sz="5500" dirty="0" smtClean="0">
                <a:latin typeface="Arial" pitchFamily="34" charset="0"/>
                <a:cs typeface="Arial" pitchFamily="34" charset="0"/>
              </a:rPr>
              <a:t>člankov pišem brez vpliva </a:t>
            </a:r>
            <a:r>
              <a:rPr lang="sl-SI" sz="5500" dirty="0">
                <a:latin typeface="Arial" pitchFamily="34" charset="0"/>
                <a:cs typeface="Arial" pitchFamily="34" charset="0"/>
              </a:rPr>
              <a:t>strokovnih sodelavcev in </a:t>
            </a:r>
            <a:r>
              <a:rPr lang="sl-SI" sz="5500" dirty="0" smtClean="0">
                <a:latin typeface="Arial" pitchFamily="34" charset="0"/>
                <a:cs typeface="Arial" pitchFamily="34" charset="0"/>
              </a:rPr>
              <a:t>nadrejenih</a:t>
            </a:r>
            <a:endParaRPr lang="sl-SI" sz="5500" dirty="0">
              <a:latin typeface="Arial" pitchFamily="34" charset="0"/>
              <a:cs typeface="Arial" pitchFamily="34" charset="0"/>
            </a:endParaRPr>
          </a:p>
          <a:p>
            <a:pPr>
              <a:buNone/>
            </a:pPr>
            <a:endParaRPr lang="sl-SI" sz="5500" dirty="0">
              <a:latin typeface="Arial" pitchFamily="34" charset="0"/>
              <a:cs typeface="Arial" pitchFamily="34" charset="0"/>
            </a:endParaRPr>
          </a:p>
          <a:p>
            <a:pPr>
              <a:buNone/>
            </a:pPr>
            <a:endParaRPr lang="sl-SI" sz="5500" dirty="0">
              <a:latin typeface="Arial" pitchFamily="34" charset="0"/>
              <a:cs typeface="Arial" pitchFamily="34" charset="0"/>
            </a:endParaRPr>
          </a:p>
          <a:p>
            <a:pPr>
              <a:buNone/>
            </a:pPr>
            <a:r>
              <a:rPr lang="sl-SI" sz="5500" dirty="0" smtClean="0">
                <a:latin typeface="Arial" pitchFamily="34" charset="0"/>
                <a:cs typeface="Arial" pitchFamily="34" charset="0"/>
              </a:rPr>
              <a:t>V </a:t>
            </a:r>
            <a:r>
              <a:rPr lang="sl-SI" sz="5500" dirty="0">
                <a:latin typeface="Arial" pitchFamily="34" charset="0"/>
                <a:cs typeface="Arial" pitchFamily="34" charset="0"/>
              </a:rPr>
              <a:t>vlogi učitelja v razredu se počutim dobro, verjamem pa, da si </a:t>
            </a:r>
            <a:r>
              <a:rPr lang="sl-SI" sz="5500" dirty="0" smtClean="0">
                <a:latin typeface="Arial" pitchFamily="34" charset="0"/>
                <a:cs typeface="Arial" pitchFamily="34" charset="0"/>
              </a:rPr>
              <a:t>moraš avtonomijo,avtoriteto in </a:t>
            </a:r>
            <a:r>
              <a:rPr lang="sl-SI" sz="5500" dirty="0">
                <a:latin typeface="Arial" pitchFamily="34" charset="0"/>
                <a:cs typeface="Arial" pitchFamily="34" charset="0"/>
              </a:rPr>
              <a:t>spoštovanje izboriti predvsem sam.</a:t>
            </a:r>
          </a:p>
          <a:p>
            <a:pPr>
              <a:buNone/>
            </a:pPr>
            <a:endParaRPr lang="sl-SI"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260648"/>
            <a:ext cx="8229600" cy="6408712"/>
          </a:xfrm>
        </p:spPr>
        <p:txBody>
          <a:bodyPr>
            <a:normAutofit fontScale="77500" lnSpcReduction="20000"/>
          </a:bodyPr>
          <a:lstStyle/>
          <a:p>
            <a:r>
              <a:rPr lang="sl-SI" b="1" u="sng" dirty="0" err="1">
                <a:solidFill>
                  <a:srgbClr val="FF0000"/>
                </a:solidFill>
              </a:rPr>
              <a:t>Heteronomijo</a:t>
            </a:r>
            <a:r>
              <a:rPr lang="sl-SI" b="1" dirty="0">
                <a:solidFill>
                  <a:srgbClr val="FF0000"/>
                </a:solidFill>
              </a:rPr>
              <a:t> </a:t>
            </a:r>
            <a:r>
              <a:rPr lang="sl-SI" dirty="0"/>
              <a:t>– utesnjenost čutim predvsem v »upravnih postopkih«, ki smo jih </a:t>
            </a:r>
            <a:r>
              <a:rPr lang="sl-SI" dirty="0" smtClean="0"/>
              <a:t>učitelji deležni </a:t>
            </a:r>
            <a:r>
              <a:rPr lang="sl-SI" dirty="0"/>
              <a:t>v zadnjem času</a:t>
            </a:r>
            <a:r>
              <a:rPr lang="sl-SI" dirty="0" smtClean="0"/>
              <a:t>:</a:t>
            </a:r>
          </a:p>
          <a:p>
            <a:pPr>
              <a:buNone/>
            </a:pPr>
            <a:endParaRPr lang="sl-SI" sz="1100" dirty="0" smtClean="0"/>
          </a:p>
          <a:p>
            <a:pPr>
              <a:buNone/>
            </a:pPr>
            <a:endParaRPr lang="sl-SI" sz="1100" dirty="0"/>
          </a:p>
          <a:p>
            <a:pPr>
              <a:buFontTx/>
              <a:buChar char="-"/>
            </a:pPr>
            <a:r>
              <a:rPr lang="sl-SI" dirty="0" smtClean="0"/>
              <a:t>uvrstitev </a:t>
            </a:r>
            <a:r>
              <a:rPr lang="sl-SI" dirty="0"/>
              <a:t>poklica učitelja med javne uslužbence nas je degradirala na raven </a:t>
            </a:r>
            <a:r>
              <a:rPr lang="sl-SI" dirty="0" smtClean="0"/>
              <a:t>birokrata, ki </a:t>
            </a:r>
            <a:r>
              <a:rPr lang="sl-SI" dirty="0"/>
              <a:t>glavnino svojega dela opravi tekom uradnega delovnega časa v pisarni in ne </a:t>
            </a:r>
            <a:r>
              <a:rPr lang="sl-SI" dirty="0" smtClean="0"/>
              <a:t>v razredu</a:t>
            </a:r>
            <a:r>
              <a:rPr lang="sl-SI" dirty="0"/>
              <a:t>!? Učitelji se moramo ukvarjati z birokratskim dokazovanjem svojega </a:t>
            </a:r>
            <a:r>
              <a:rPr lang="sl-SI" dirty="0" smtClean="0"/>
              <a:t>dela (preštevanje </a:t>
            </a:r>
            <a:r>
              <a:rPr lang="sl-SI" dirty="0"/>
              <a:t>delovnih in pedagoških ur, ki smo jih »dolžni« v letni fond </a:t>
            </a:r>
            <a:r>
              <a:rPr lang="sl-SI" dirty="0" smtClean="0"/>
              <a:t>manjkajočih ur</a:t>
            </a:r>
            <a:r>
              <a:rPr lang="sl-SI" dirty="0"/>
              <a:t>, obvezna mesečna oddaja pregledne evidence opravljenega dela in dejavnosti</a:t>
            </a:r>
            <a:r>
              <a:rPr lang="sl-SI" dirty="0" smtClean="0"/>
              <a:t>)</a:t>
            </a:r>
          </a:p>
          <a:p>
            <a:pPr>
              <a:buFontTx/>
              <a:buChar char="-"/>
            </a:pPr>
            <a:endParaRPr lang="sl-SI" sz="1100" dirty="0"/>
          </a:p>
          <a:p>
            <a:pPr>
              <a:buFontTx/>
              <a:buChar char="-"/>
            </a:pPr>
            <a:r>
              <a:rPr lang="sl-SI" dirty="0" smtClean="0"/>
              <a:t>s </a:t>
            </a:r>
            <a:r>
              <a:rPr lang="sl-SI" dirty="0"/>
              <a:t>strani države ni enotnih navodil glede vodenja tovrstnih evidenc, zato je vsaka </a:t>
            </a:r>
            <a:r>
              <a:rPr lang="sl-SI" dirty="0" smtClean="0"/>
              <a:t>šola oz</a:t>
            </a:r>
            <a:r>
              <a:rPr lang="sl-SI" dirty="0"/>
              <a:t>. ravnatelj »avtonomen«, ima svoja </a:t>
            </a:r>
            <a:r>
              <a:rPr lang="sl-SI" dirty="0" smtClean="0"/>
              <a:t>merila</a:t>
            </a:r>
          </a:p>
          <a:p>
            <a:pPr>
              <a:buFontTx/>
              <a:buChar char="-"/>
            </a:pPr>
            <a:endParaRPr lang="sl-SI" sz="1100" dirty="0"/>
          </a:p>
          <a:p>
            <a:pPr>
              <a:buFontTx/>
              <a:buChar char="-"/>
            </a:pPr>
            <a:r>
              <a:rPr lang="sl-SI" dirty="0" smtClean="0"/>
              <a:t>v </a:t>
            </a:r>
            <a:r>
              <a:rPr lang="sl-SI" dirty="0"/>
              <a:t>slučaju kršitev pravilnika o pravicah in dolžnostih učenca v osnovni </a:t>
            </a:r>
            <a:r>
              <a:rPr lang="sl-SI" dirty="0" smtClean="0"/>
              <a:t>šoli </a:t>
            </a:r>
            <a:r>
              <a:rPr lang="sl-SI" dirty="0" err="1" smtClean="0"/>
              <a:t>postaneučenec</a:t>
            </a:r>
            <a:r>
              <a:rPr lang="sl-SI" dirty="0" smtClean="0"/>
              <a:t> </a:t>
            </a:r>
            <a:r>
              <a:rPr lang="sl-SI" dirty="0"/>
              <a:t>– kršitelj dobesedno »stranka v upravnem postopku</a:t>
            </a:r>
            <a:r>
              <a:rPr lang="sl-SI" dirty="0" smtClean="0"/>
              <a:t>«</a:t>
            </a:r>
          </a:p>
          <a:p>
            <a:pPr>
              <a:buFontTx/>
              <a:buChar char="-"/>
            </a:pPr>
            <a:endParaRPr lang="sl-SI" sz="11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0" y="0"/>
            <a:ext cx="9144000" cy="5805264"/>
          </a:xfrm>
        </p:spPr>
        <p:txBody>
          <a:bodyPr>
            <a:normAutofit/>
          </a:bodyPr>
          <a:lstStyle/>
          <a:p>
            <a:r>
              <a:rPr lang="sl-SI" sz="1600" b="1" dirty="0" smtClean="0">
                <a:solidFill>
                  <a:srgbClr val="FF0000"/>
                </a:solidFill>
                <a:latin typeface="Monotype Corsiva" pitchFamily="66" charset="0"/>
                <a:sym typeface="Wingdings" pitchFamily="2" charset="2"/>
              </a:rPr>
              <a:t/>
            </a:r>
            <a:br>
              <a:rPr lang="sl-SI" sz="1600" b="1" dirty="0" smtClean="0">
                <a:solidFill>
                  <a:srgbClr val="FF0000"/>
                </a:solidFill>
                <a:latin typeface="Monotype Corsiva" pitchFamily="66" charset="0"/>
                <a:sym typeface="Wingdings" pitchFamily="2" charset="2"/>
              </a:rPr>
            </a:br>
            <a:r>
              <a:rPr lang="sl-SI" sz="1600" b="1" dirty="0">
                <a:solidFill>
                  <a:srgbClr val="FF0000"/>
                </a:solidFill>
                <a:latin typeface="Monotype Corsiva" pitchFamily="66" charset="0"/>
                <a:sym typeface="Wingdings" pitchFamily="2" charset="2"/>
              </a:rPr>
              <a:t/>
            </a:r>
            <a:br>
              <a:rPr lang="sl-SI" sz="1600" b="1" dirty="0">
                <a:solidFill>
                  <a:srgbClr val="FF0000"/>
                </a:solidFill>
                <a:latin typeface="Monotype Corsiva" pitchFamily="66" charset="0"/>
                <a:sym typeface="Wingdings" pitchFamily="2" charset="2"/>
              </a:rPr>
            </a:br>
            <a:r>
              <a:rPr lang="sl-SI" sz="6600" b="1" dirty="0" smtClean="0">
                <a:solidFill>
                  <a:schemeClr val="bg2">
                    <a:lumMod val="25000"/>
                  </a:schemeClr>
                </a:solidFill>
                <a:latin typeface="Monotype Corsiva" pitchFamily="66" charset="0"/>
                <a:sym typeface="Wingdings" pitchFamily="2" charset="2"/>
              </a:rPr>
              <a:t></a:t>
            </a:r>
            <a:r>
              <a:rPr lang="sl-SI" sz="6600" b="1" dirty="0">
                <a:solidFill>
                  <a:srgbClr val="FF0000"/>
                </a:solidFill>
                <a:latin typeface="Monotype Corsiva" pitchFamily="66" charset="0"/>
              </a:rPr>
              <a:t/>
            </a:r>
            <a:br>
              <a:rPr lang="sl-SI" sz="6600" b="1" dirty="0">
                <a:solidFill>
                  <a:srgbClr val="FF0000"/>
                </a:solidFill>
                <a:latin typeface="Monotype Corsiva" pitchFamily="66" charset="0"/>
              </a:rPr>
            </a:br>
            <a:r>
              <a:rPr lang="sl-SI" sz="6600" b="1" dirty="0" smtClean="0">
                <a:solidFill>
                  <a:srgbClr val="FF0000"/>
                </a:solidFill>
                <a:latin typeface="Monotype Corsiva" pitchFamily="66" charset="0"/>
              </a:rPr>
              <a:t>…TO </a:t>
            </a:r>
            <a:r>
              <a:rPr lang="sl-SI" sz="6600" b="1" dirty="0">
                <a:solidFill>
                  <a:srgbClr val="FF0000"/>
                </a:solidFill>
                <a:latin typeface="Monotype Corsiva" pitchFamily="66" charset="0"/>
              </a:rPr>
              <a:t>BI </a:t>
            </a:r>
            <a:r>
              <a:rPr lang="sl-SI" sz="6600" b="1" dirty="0" smtClean="0">
                <a:solidFill>
                  <a:srgbClr val="FF0000"/>
                </a:solidFill>
                <a:latin typeface="Monotype Corsiva" pitchFamily="66" charset="0"/>
              </a:rPr>
              <a:t>BILO </a:t>
            </a:r>
            <a:r>
              <a:rPr lang="sl-SI" sz="6600" b="1" dirty="0">
                <a:solidFill>
                  <a:srgbClr val="FF0000"/>
                </a:solidFill>
                <a:latin typeface="Monotype Corsiva" pitchFamily="66" charset="0"/>
              </a:rPr>
              <a:t/>
            </a:r>
            <a:br>
              <a:rPr lang="sl-SI" sz="6600" b="1" dirty="0">
                <a:solidFill>
                  <a:srgbClr val="FF0000"/>
                </a:solidFill>
                <a:latin typeface="Monotype Corsiva" pitchFamily="66" charset="0"/>
              </a:rPr>
            </a:br>
            <a:r>
              <a:rPr lang="sl-SI" sz="6600" b="1" dirty="0" smtClean="0">
                <a:solidFill>
                  <a:schemeClr val="bg2">
                    <a:lumMod val="25000"/>
                  </a:schemeClr>
                </a:solidFill>
                <a:latin typeface="Monotype Corsiva" pitchFamily="66" charset="0"/>
              </a:rPr>
              <a:t>:) </a:t>
            </a:r>
            <a:r>
              <a:rPr lang="sl-SI" sz="6600" b="1" dirty="0" smtClean="0">
                <a:solidFill>
                  <a:srgbClr val="FF0000"/>
                </a:solidFill>
                <a:latin typeface="Monotype Corsiva" pitchFamily="66" charset="0"/>
              </a:rPr>
              <a:t>      TO </a:t>
            </a:r>
            <a:r>
              <a:rPr lang="sl-SI" sz="6600" b="1" dirty="0">
                <a:solidFill>
                  <a:srgbClr val="FF0000"/>
                </a:solidFill>
                <a:latin typeface="Monotype Corsiva" pitchFamily="66" charset="0"/>
              </a:rPr>
              <a:t>IZ </a:t>
            </a:r>
            <a:r>
              <a:rPr lang="sl-SI" sz="6600" b="1" dirty="0" smtClean="0">
                <a:solidFill>
                  <a:srgbClr val="FF0000"/>
                </a:solidFill>
                <a:latin typeface="Monotype Corsiva" pitchFamily="66" charset="0"/>
              </a:rPr>
              <a:t>MOJE      </a:t>
            </a:r>
            <a:r>
              <a:rPr lang="sl-SI" sz="6600" b="1" dirty="0" smtClean="0">
                <a:solidFill>
                  <a:schemeClr val="bg2">
                    <a:lumMod val="25000"/>
                  </a:schemeClr>
                </a:solidFill>
                <a:latin typeface="Monotype Corsiva" pitchFamily="66" charset="0"/>
              </a:rPr>
              <a:t>:)</a:t>
            </a:r>
            <a:r>
              <a:rPr lang="sl-SI" sz="6600" b="1" dirty="0">
                <a:solidFill>
                  <a:srgbClr val="FF0000"/>
                </a:solidFill>
                <a:latin typeface="Monotype Corsiva" pitchFamily="66" charset="0"/>
              </a:rPr>
              <a:t/>
            </a:r>
            <a:br>
              <a:rPr lang="sl-SI" sz="6600" b="1" dirty="0">
                <a:solidFill>
                  <a:srgbClr val="FF0000"/>
                </a:solidFill>
                <a:latin typeface="Monotype Corsiva" pitchFamily="66" charset="0"/>
              </a:rPr>
            </a:br>
            <a:r>
              <a:rPr lang="sl-SI" sz="6600" b="1" dirty="0">
                <a:solidFill>
                  <a:srgbClr val="FF0000"/>
                </a:solidFill>
                <a:latin typeface="Monotype Corsiva" pitchFamily="66" charset="0"/>
              </a:rPr>
              <a:t> </a:t>
            </a:r>
            <a:r>
              <a:rPr lang="sl-SI" sz="6600" b="1" dirty="0" smtClean="0">
                <a:solidFill>
                  <a:srgbClr val="FF0000"/>
                </a:solidFill>
                <a:latin typeface="Monotype Corsiva" pitchFamily="66" charset="0"/>
              </a:rPr>
              <a:t>STRANI…</a:t>
            </a:r>
            <a:r>
              <a:rPr lang="sl-SI" sz="6600" b="1" dirty="0">
                <a:solidFill>
                  <a:srgbClr val="FF0000"/>
                </a:solidFill>
                <a:latin typeface="Monotype Corsiva" pitchFamily="66" charset="0"/>
              </a:rPr>
              <a:t/>
            </a:r>
            <a:br>
              <a:rPr lang="sl-SI" sz="6600" b="1" dirty="0">
                <a:solidFill>
                  <a:srgbClr val="FF0000"/>
                </a:solidFill>
                <a:latin typeface="Monotype Corsiva" pitchFamily="66" charset="0"/>
              </a:rPr>
            </a:br>
            <a:r>
              <a:rPr lang="sl-SI" sz="6600" b="1" dirty="0">
                <a:solidFill>
                  <a:schemeClr val="bg2">
                    <a:lumMod val="25000"/>
                  </a:schemeClr>
                </a:solidFill>
                <a:latin typeface="Monotype Corsiva" pitchFamily="66" charset="0"/>
                <a:sym typeface="Wingdings" pitchFamily="2" charset="2"/>
              </a:rPr>
              <a:t></a:t>
            </a:r>
            <a:endParaRPr lang="sl-SI" sz="6600" b="1" dirty="0">
              <a:solidFill>
                <a:schemeClr val="bg2">
                  <a:lumMod val="25000"/>
                </a:schemeClr>
              </a:solidFill>
              <a:latin typeface="Monotype Corsiva" pitchFamily="66" charset="0"/>
            </a:endParaRPr>
          </a:p>
        </p:txBody>
      </p:sp>
      <p:sp>
        <p:nvSpPr>
          <p:cNvPr id="4" name="Podnaslov 3"/>
          <p:cNvSpPr>
            <a:spLocks noGrp="1"/>
          </p:cNvSpPr>
          <p:nvPr>
            <p:ph type="subTitle" idx="1"/>
          </p:nvPr>
        </p:nvSpPr>
        <p:spPr>
          <a:xfrm>
            <a:off x="611560" y="6165304"/>
            <a:ext cx="7920880" cy="478904"/>
          </a:xfrm>
        </p:spPr>
        <p:txBody>
          <a:bodyPr>
            <a:normAutofit fontScale="92500" lnSpcReduction="20000"/>
          </a:bodyPr>
          <a:lstStyle/>
          <a:p>
            <a:r>
              <a:rPr lang="sl-SI" dirty="0" smtClean="0">
                <a:latin typeface="Kunstler Script" pitchFamily="66" charset="0"/>
              </a:rPr>
              <a:t>P.S.: podrobneje vam lahko razložim na govorilnih urah…</a:t>
            </a:r>
            <a:endParaRPr lang="sl-SI" dirty="0">
              <a:latin typeface="Kunstler Script"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b="1" dirty="0">
                <a:solidFill>
                  <a:srgbClr val="FF0000"/>
                </a:solidFill>
                <a:latin typeface="Monotype Corsiva" pitchFamily="66" charset="0"/>
              </a:rPr>
              <a:t>NALOGE  ZA  ŠTUDENTE</a:t>
            </a:r>
          </a:p>
        </p:txBody>
      </p:sp>
      <p:sp>
        <p:nvSpPr>
          <p:cNvPr id="3" name="Ograda vsebine 2"/>
          <p:cNvSpPr>
            <a:spLocks noGrp="1"/>
          </p:cNvSpPr>
          <p:nvPr>
            <p:ph idx="1"/>
          </p:nvPr>
        </p:nvSpPr>
        <p:spPr>
          <a:xfrm>
            <a:off x="467544" y="1268760"/>
            <a:ext cx="8229600" cy="5256584"/>
          </a:xfrm>
        </p:spPr>
        <p:txBody>
          <a:bodyPr>
            <a:noAutofit/>
          </a:bodyPr>
          <a:lstStyle/>
          <a:p>
            <a:pPr lvl="0">
              <a:buNone/>
            </a:pPr>
            <a:r>
              <a:rPr lang="sl-SI" sz="1600" b="1" u="sng" dirty="0" smtClean="0"/>
              <a:t>1. NALOGA</a:t>
            </a:r>
            <a:endParaRPr lang="sl-SI" sz="1600" u="sng" dirty="0" smtClean="0"/>
          </a:p>
          <a:p>
            <a:pPr>
              <a:buNone/>
            </a:pPr>
            <a:r>
              <a:rPr lang="sl-SI" sz="1600" u="sng" dirty="0" smtClean="0"/>
              <a:t>Kakšno je vaše mnenje o spremembi 10 člena v Pravilniku o učbeniškem skladu, ki sem ga predstavil v seminarski nalogi?</a:t>
            </a:r>
            <a:r>
              <a:rPr lang="sl-SI" sz="1600" dirty="0" smtClean="0"/>
              <a:t> Se vam zdi sprejemljivo da o učbenikih in delovnih zvezkih, ki jih učenci uporabljajo v šoli odločajo deloma tudi starši? Ali naj bi bila to le učiteljeva strokovna odločitev, saj je on tisti, ki otroke uči in jih bo tudi učil iz učbenikov  </a:t>
            </a:r>
          </a:p>
          <a:p>
            <a:pPr lvl="0">
              <a:buNone/>
            </a:pPr>
            <a:r>
              <a:rPr lang="sl-SI" sz="1600" b="1" u="sng" dirty="0" smtClean="0"/>
              <a:t>2. NALOGA</a:t>
            </a:r>
            <a:endParaRPr lang="sl-SI" sz="1600" u="sng" dirty="0" smtClean="0"/>
          </a:p>
          <a:p>
            <a:pPr>
              <a:buNone/>
            </a:pPr>
            <a:r>
              <a:rPr lang="sl-SI" sz="1600" u="sng" dirty="0" smtClean="0"/>
              <a:t>Predstavljajte si da ste starš in da vaš otrok obiskuje prvo triado osnovne šole. Učitelj že pred začetkom šolskega leta pove, da on pri pouku daje veliko poudarka na lastni avtonomnosti in da se ne ozira veliko na učni načrt!  Torej bo pouk skozi večino leta potekal tako kot si bo učitelj zamislil? Učitelj pa je zelo povezan z ravnateljem šole in skupaj tvorita nerazdružljivi dvojček!</a:t>
            </a:r>
            <a:endParaRPr lang="sl-SI" sz="1600" dirty="0" smtClean="0"/>
          </a:p>
          <a:p>
            <a:pPr>
              <a:buNone/>
            </a:pPr>
            <a:r>
              <a:rPr lang="sl-SI" sz="1600" dirty="0" smtClean="0"/>
              <a:t>   Kako bi vi kot starš reagirali? Bi otroka vpisali k takšnemu učitelju? Bi se pogovorili z učiteljem da naj le dela po učnem načrtu! Bi otroka morda prepisali na kakšno drugo šolo? </a:t>
            </a:r>
          </a:p>
          <a:p>
            <a:pPr>
              <a:buNone/>
            </a:pPr>
            <a:r>
              <a:rPr lang="sl-SI" sz="1600" dirty="0" smtClean="0"/>
              <a:t> </a:t>
            </a:r>
          </a:p>
          <a:p>
            <a:pPr lvl="0">
              <a:buNone/>
            </a:pPr>
            <a:r>
              <a:rPr lang="sl-SI" sz="1600" b="1" u="sng" dirty="0" smtClean="0"/>
              <a:t>3. NALOGA</a:t>
            </a:r>
            <a:endParaRPr lang="sl-SI" sz="1600" u="sng" dirty="0" smtClean="0"/>
          </a:p>
          <a:p>
            <a:pPr>
              <a:buNone/>
            </a:pPr>
            <a:r>
              <a:rPr lang="sl-SI" sz="1600" u="sng" dirty="0" smtClean="0"/>
              <a:t>Kaj pa vaše izkušnje z učiteljevo avtonomijo?</a:t>
            </a:r>
            <a:r>
              <a:rPr lang="sl-SI" sz="1600" dirty="0" smtClean="0"/>
              <a:t> So vaši učitelji bodisi v osnovni šoli bodisi v srednji šoli bili pri pouku avtonomni, ali so vedno delali točno tako kot je bila snov zaporedoma napisana v učbeniku? So kakšno snov dodali od drugod, kakšen članek ali kaj podobnega?</a:t>
            </a:r>
            <a:endParaRPr lang="sl-SI"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548680"/>
            <a:ext cx="8229600" cy="1143000"/>
          </a:xfrm>
        </p:spPr>
        <p:txBody>
          <a:bodyPr>
            <a:normAutofit/>
          </a:bodyPr>
          <a:lstStyle/>
          <a:p>
            <a:r>
              <a:rPr lang="sl-SI" b="1" dirty="0">
                <a:solidFill>
                  <a:srgbClr val="FF0000"/>
                </a:solidFill>
                <a:latin typeface="Monotype Corsiva" pitchFamily="66" charset="0"/>
              </a:rPr>
              <a:t>AVTONOMIJA….</a:t>
            </a:r>
          </a:p>
        </p:txBody>
      </p:sp>
      <p:sp>
        <p:nvSpPr>
          <p:cNvPr id="3" name="Ograda vsebine 2"/>
          <p:cNvSpPr>
            <a:spLocks noGrp="1"/>
          </p:cNvSpPr>
          <p:nvPr>
            <p:ph idx="1"/>
          </p:nvPr>
        </p:nvSpPr>
        <p:spPr>
          <a:xfrm>
            <a:off x="539552" y="1772816"/>
            <a:ext cx="8229600" cy="3744416"/>
          </a:xfrm>
        </p:spPr>
        <p:txBody>
          <a:bodyPr>
            <a:normAutofit/>
          </a:bodyPr>
          <a:lstStyle/>
          <a:p>
            <a:endParaRPr lang="sl-SI" sz="2400" u="sng" dirty="0" smtClean="0">
              <a:latin typeface="Arial Narrow" pitchFamily="34" charset="0"/>
            </a:endParaRPr>
          </a:p>
          <a:p>
            <a:r>
              <a:rPr lang="sl-SI" sz="2800" u="sng" dirty="0" smtClean="0">
                <a:latin typeface="Arial Narrow" pitchFamily="34" charset="0"/>
              </a:rPr>
              <a:t>avtonomija </a:t>
            </a:r>
            <a:r>
              <a:rPr lang="sl-SI" sz="2800" dirty="0" smtClean="0">
                <a:latin typeface="Arial Narrow" pitchFamily="34" charset="0"/>
              </a:rPr>
              <a:t>-e ž (i) samostojno upravljanje določenega ozemlja v okviru države, samouprava: doseči, imeti, izgubiti avtonomijo; politična avtonomija dežele / univerzitetna avtonomija // </a:t>
            </a:r>
            <a:r>
              <a:rPr lang="sl-SI" sz="2800" dirty="0" err="1" smtClean="0">
                <a:latin typeface="Arial Narrow" pitchFamily="34" charset="0"/>
              </a:rPr>
              <a:t>knjiž</a:t>
            </a:r>
            <a:r>
              <a:rPr lang="sl-SI" sz="2800" dirty="0" smtClean="0">
                <a:latin typeface="Arial Narrow" pitchFamily="34" charset="0"/>
              </a:rPr>
              <a:t>. neodvisnost, samostojnost: zagotovljena je avtonomija osebnosti; avtonomija umetniškega ustvarjanja</a:t>
            </a:r>
          </a:p>
          <a:p>
            <a:pPr>
              <a:buNone/>
            </a:pPr>
            <a:endParaRPr lang="sl-SI" sz="2400" dirty="0">
              <a:latin typeface="Arial Narrow" pitchFamily="34" charset="0"/>
            </a:endParaRPr>
          </a:p>
          <a:p>
            <a:endParaRPr lang="sl-SI" sz="2400" dirty="0" smtClean="0">
              <a:latin typeface="Arial Narrow" pitchFamily="34" charset="0"/>
            </a:endParaRPr>
          </a:p>
          <a:p>
            <a:endParaRPr lang="sl-SI" sz="2400" dirty="0">
              <a:latin typeface="Arial Narrow"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sl-SI" b="1" dirty="0">
                <a:solidFill>
                  <a:srgbClr val="FF0000"/>
                </a:solidFill>
                <a:latin typeface="Monotype Corsiva" pitchFamily="66" charset="0"/>
              </a:rPr>
              <a:t>AVTONOMNOST  UČITELJA  V  TEORIJI</a:t>
            </a:r>
          </a:p>
        </p:txBody>
      </p:sp>
      <p:sp>
        <p:nvSpPr>
          <p:cNvPr id="3" name="Ograda vsebine 2"/>
          <p:cNvSpPr>
            <a:spLocks noGrp="1"/>
          </p:cNvSpPr>
          <p:nvPr>
            <p:ph idx="1"/>
          </p:nvPr>
        </p:nvSpPr>
        <p:spPr/>
        <p:txBody>
          <a:bodyPr>
            <a:normAutofit fontScale="70000" lnSpcReduction="20000"/>
          </a:bodyPr>
          <a:lstStyle/>
          <a:p>
            <a:pPr>
              <a:buNone/>
            </a:pPr>
            <a:r>
              <a:rPr lang="sl-SI" u="sng" dirty="0" smtClean="0"/>
              <a:t>Avtonomijo učitelja določajo dejavniki:</a:t>
            </a:r>
          </a:p>
          <a:p>
            <a:pPr>
              <a:buNone/>
            </a:pPr>
            <a:r>
              <a:rPr lang="sl-SI" dirty="0" smtClean="0"/>
              <a:t>- stopnja decentralizacije šole,</a:t>
            </a:r>
          </a:p>
          <a:p>
            <a:pPr>
              <a:buNone/>
            </a:pPr>
            <a:r>
              <a:rPr lang="sl-SI" dirty="0" smtClean="0"/>
              <a:t>- organizacija šolskega dela v danih pogojih,</a:t>
            </a:r>
          </a:p>
          <a:p>
            <a:pPr>
              <a:buNone/>
            </a:pPr>
            <a:r>
              <a:rPr lang="sl-SI" dirty="0" smtClean="0"/>
              <a:t>- ravnateljev način dela </a:t>
            </a:r>
          </a:p>
          <a:p>
            <a:pPr>
              <a:buFontTx/>
              <a:buChar char="-"/>
            </a:pPr>
            <a:endParaRPr lang="sl-SI" dirty="0" smtClean="0"/>
          </a:p>
          <a:p>
            <a:pPr>
              <a:buNone/>
            </a:pPr>
            <a:r>
              <a:rPr lang="sl-SI" u="sng" dirty="0" smtClean="0"/>
              <a:t>Avtonomen učitelj je: </a:t>
            </a:r>
          </a:p>
          <a:p>
            <a:pPr>
              <a:buNone/>
            </a:pPr>
            <a:r>
              <a:rPr lang="sl-SI" dirty="0" smtClean="0"/>
              <a:t>- svoboden pri izbiri metod, oblik in sredstev vzgojno-izobraževalnega</a:t>
            </a:r>
          </a:p>
          <a:p>
            <a:pPr>
              <a:buNone/>
            </a:pPr>
            <a:r>
              <a:rPr lang="sl-SI" dirty="0" smtClean="0"/>
              <a:t>        dela, </a:t>
            </a:r>
          </a:p>
          <a:p>
            <a:pPr>
              <a:buNone/>
            </a:pPr>
            <a:r>
              <a:rPr lang="sl-SI" dirty="0" smtClean="0"/>
              <a:t>- učencu nudi sodelovanje pri izbiri in načrtovanju vsebine pouka. </a:t>
            </a:r>
          </a:p>
          <a:p>
            <a:pPr>
              <a:buNone/>
            </a:pPr>
            <a:endParaRPr lang="sl-SI" dirty="0" smtClean="0"/>
          </a:p>
          <a:p>
            <a:pPr>
              <a:buNone/>
            </a:pPr>
            <a:r>
              <a:rPr lang="sl-SI" dirty="0" smtClean="0"/>
              <a:t>Svoboda pa je tudi v tem primeru omejena, saj je učitelj odgovoren za rezultate svojega dela – znanje učencev,njihovo motivacijo za delo, izbrane metode in oblike dela.</a:t>
            </a:r>
            <a:endParaRPr lang="sl-SI"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grada vsebine 3"/>
          <p:cNvSpPr>
            <a:spLocks noGrp="1"/>
          </p:cNvSpPr>
          <p:nvPr>
            <p:ph sz="half" idx="1"/>
          </p:nvPr>
        </p:nvSpPr>
        <p:spPr>
          <a:xfrm>
            <a:off x="457200" y="548680"/>
            <a:ext cx="4038600" cy="5577483"/>
          </a:xfrm>
        </p:spPr>
        <p:txBody>
          <a:bodyPr>
            <a:normAutofit fontScale="92500" lnSpcReduction="20000"/>
          </a:bodyPr>
          <a:lstStyle/>
          <a:p>
            <a:pPr>
              <a:buNone/>
            </a:pPr>
            <a:r>
              <a:rPr lang="sl-SI" sz="2400" b="1" u="sng" dirty="0" smtClean="0"/>
              <a:t>ZNAČILNOSTI: </a:t>
            </a:r>
          </a:p>
          <a:p>
            <a:pPr>
              <a:buFontTx/>
              <a:buChar char="-"/>
            </a:pPr>
            <a:r>
              <a:rPr lang="sl-SI" sz="3000" dirty="0" smtClean="0"/>
              <a:t>neodvisnost </a:t>
            </a:r>
            <a:r>
              <a:rPr lang="sl-SI" sz="3000" dirty="0"/>
              <a:t>od </a:t>
            </a:r>
            <a:r>
              <a:rPr lang="sl-SI" sz="3000" dirty="0" smtClean="0"/>
              <a:t>avtoritete</a:t>
            </a:r>
          </a:p>
          <a:p>
            <a:pPr>
              <a:buFontTx/>
              <a:buChar char="-"/>
            </a:pPr>
            <a:r>
              <a:rPr lang="sl-SI" sz="3000" dirty="0" smtClean="0"/>
              <a:t>prepričanost </a:t>
            </a:r>
            <a:r>
              <a:rPr lang="sl-SI" sz="3000" dirty="0"/>
              <a:t>v svojo </a:t>
            </a:r>
            <a:r>
              <a:rPr lang="sl-SI" sz="3000" dirty="0" smtClean="0"/>
              <a:t>strokovno znanje</a:t>
            </a:r>
          </a:p>
          <a:p>
            <a:pPr>
              <a:buFontTx/>
              <a:buChar char="-"/>
            </a:pPr>
            <a:r>
              <a:rPr lang="sl-SI" sz="3000" dirty="0" smtClean="0"/>
              <a:t>kompetentnost</a:t>
            </a:r>
            <a:r>
              <a:rPr lang="sl-SI" sz="3000" dirty="0"/>
              <a:t>, sposobnost upoštevanja potreb in interesov </a:t>
            </a:r>
            <a:r>
              <a:rPr lang="sl-SI" sz="3000" dirty="0" smtClean="0"/>
              <a:t>staršev</a:t>
            </a:r>
          </a:p>
          <a:p>
            <a:pPr>
              <a:buFontTx/>
              <a:buChar char="-"/>
            </a:pPr>
            <a:r>
              <a:rPr lang="sl-SI" sz="3000" dirty="0" smtClean="0"/>
              <a:t>kreativnost </a:t>
            </a:r>
            <a:r>
              <a:rPr lang="sl-SI" sz="3000" dirty="0"/>
              <a:t>v ustvarjanju in uresničevanju medsebojnih </a:t>
            </a:r>
            <a:r>
              <a:rPr lang="sl-SI" sz="3000" dirty="0" smtClean="0"/>
              <a:t>odnosov</a:t>
            </a:r>
          </a:p>
          <a:p>
            <a:pPr>
              <a:buFontTx/>
              <a:buChar char="-"/>
            </a:pPr>
            <a:r>
              <a:rPr lang="sl-SI" sz="3000" dirty="0" smtClean="0"/>
              <a:t>partnerstvo </a:t>
            </a:r>
            <a:r>
              <a:rPr lang="sl-SI" sz="3000" dirty="0"/>
              <a:t>v timu, s starši, z </a:t>
            </a:r>
            <a:r>
              <a:rPr lang="sl-SI" sz="3000" dirty="0" smtClean="0"/>
              <a:t>ravnateljem…</a:t>
            </a:r>
          </a:p>
          <a:p>
            <a:pPr>
              <a:buNone/>
            </a:pPr>
            <a:endParaRPr lang="sl-SI" dirty="0"/>
          </a:p>
        </p:txBody>
      </p:sp>
      <p:sp>
        <p:nvSpPr>
          <p:cNvPr id="5" name="Ograda vsebine 4"/>
          <p:cNvSpPr>
            <a:spLocks noGrp="1"/>
          </p:cNvSpPr>
          <p:nvPr>
            <p:ph sz="half" idx="2"/>
          </p:nvPr>
        </p:nvSpPr>
        <p:spPr>
          <a:xfrm>
            <a:off x="4648200" y="476672"/>
            <a:ext cx="4038600" cy="6120680"/>
          </a:xfrm>
        </p:spPr>
        <p:txBody>
          <a:bodyPr>
            <a:normAutofit fontScale="92500" lnSpcReduction="20000"/>
          </a:bodyPr>
          <a:lstStyle/>
          <a:p>
            <a:r>
              <a:rPr lang="sl-SI" sz="3000" dirty="0" smtClean="0"/>
              <a:t> Za avtonomijo učiteljev je v prvi vrsti potrebno, da je avtonomija zakonsko omogočena oz. da šolski sistem dopušča učiteljem uresničevanje avtonomije.</a:t>
            </a:r>
          </a:p>
          <a:p>
            <a:endParaRPr lang="sl-SI" dirty="0" smtClean="0"/>
          </a:p>
          <a:p>
            <a:r>
              <a:rPr lang="sl-SI" sz="3000" dirty="0" smtClean="0"/>
              <a:t>Avtonomijo učitelja lahko prepoznamo, če učitelj zavestno izbira in odloča o vrednotah, postopkih, prioritetah v odnosu s starši. </a:t>
            </a:r>
          </a:p>
          <a:p>
            <a:endParaRPr lang="sl-SI"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sl-SI" b="1" dirty="0">
                <a:solidFill>
                  <a:srgbClr val="FF0000"/>
                </a:solidFill>
                <a:latin typeface="Monotype Corsiva" pitchFamily="66" charset="0"/>
              </a:rPr>
              <a:t>ZAKAJ </a:t>
            </a:r>
            <a:r>
              <a:rPr lang="sl-SI" b="1" dirty="0" smtClean="0">
                <a:solidFill>
                  <a:srgbClr val="FF0000"/>
                </a:solidFill>
                <a:latin typeface="Monotype Corsiva" pitchFamily="66" charset="0"/>
              </a:rPr>
              <a:t> JE  AVTONOMIJA </a:t>
            </a:r>
            <a:r>
              <a:rPr lang="sl-SI" b="1" dirty="0">
                <a:solidFill>
                  <a:srgbClr val="FF0000"/>
                </a:solidFill>
                <a:latin typeface="Monotype Corsiva" pitchFamily="66" charset="0"/>
              </a:rPr>
              <a:t/>
            </a:r>
            <a:br>
              <a:rPr lang="sl-SI" b="1" dirty="0">
                <a:solidFill>
                  <a:srgbClr val="FF0000"/>
                </a:solidFill>
                <a:latin typeface="Monotype Corsiva" pitchFamily="66" charset="0"/>
              </a:rPr>
            </a:br>
            <a:r>
              <a:rPr lang="sl-SI" b="1" dirty="0" smtClean="0">
                <a:solidFill>
                  <a:srgbClr val="FF0000"/>
                </a:solidFill>
                <a:latin typeface="Monotype Corsiva" pitchFamily="66" charset="0"/>
              </a:rPr>
              <a:t>UČITELJEV  POMEMBNA ?</a:t>
            </a:r>
            <a:endParaRPr lang="sl-SI" b="1" dirty="0">
              <a:solidFill>
                <a:srgbClr val="FF0000"/>
              </a:solidFill>
              <a:latin typeface="Monotype Corsiva" pitchFamily="66" charset="0"/>
            </a:endParaRPr>
          </a:p>
        </p:txBody>
      </p:sp>
      <p:sp>
        <p:nvSpPr>
          <p:cNvPr id="3" name="Ograda vsebine 2"/>
          <p:cNvSpPr>
            <a:spLocks noGrp="1"/>
          </p:cNvSpPr>
          <p:nvPr>
            <p:ph idx="1"/>
          </p:nvPr>
        </p:nvSpPr>
        <p:spPr/>
        <p:txBody>
          <a:bodyPr/>
          <a:lstStyle/>
          <a:p>
            <a:r>
              <a:rPr lang="sl-SI" dirty="0" smtClean="0"/>
              <a:t>Raziskave življenjepisov učiteljev so pokazale, da so bili starejši učitelji, ki so se angažirali v reformnih projektih (delali so po naprej predpisanih vzorcih in metodah), pogosto zagrenjeni in resignirani. Učitelji, ki pa so pri svojem delu improvizirali, si za svoj pouk izmišljevali novosti in si prizadevali za eksperimente v učilnici, pa so še po več kot dvajsetih letih z veseljem opravljali svoj poklic. </a:t>
            </a:r>
          </a:p>
          <a:p>
            <a:endParaRPr lang="sl-SI"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b="1" dirty="0">
                <a:solidFill>
                  <a:srgbClr val="FF0000"/>
                </a:solidFill>
                <a:latin typeface="Monotype Corsiva" pitchFamily="66" charset="0"/>
              </a:rPr>
              <a:t>POLOŽAJ  UČITELJA  V  ŠOLI</a:t>
            </a:r>
          </a:p>
        </p:txBody>
      </p:sp>
      <p:sp>
        <p:nvSpPr>
          <p:cNvPr id="3" name="Ograda vsebine 2"/>
          <p:cNvSpPr>
            <a:spLocks noGrp="1"/>
          </p:cNvSpPr>
          <p:nvPr>
            <p:ph idx="1"/>
          </p:nvPr>
        </p:nvSpPr>
        <p:spPr/>
        <p:txBody>
          <a:bodyPr>
            <a:normAutofit fontScale="92500" lnSpcReduction="20000"/>
          </a:bodyPr>
          <a:lstStyle/>
          <a:p>
            <a:pPr>
              <a:buNone/>
            </a:pPr>
            <a:r>
              <a:rPr lang="sl-SI" dirty="0" smtClean="0"/>
              <a:t>Učitelj se izkazuje oziroma nastopa v šoli v treh položajih:</a:t>
            </a:r>
          </a:p>
          <a:p>
            <a:pPr>
              <a:buNone/>
            </a:pPr>
            <a:r>
              <a:rPr lang="sl-SI" dirty="0" smtClean="0"/>
              <a:t>             - kot uslužbenec,</a:t>
            </a:r>
          </a:p>
          <a:p>
            <a:pPr>
              <a:buNone/>
            </a:pPr>
            <a:r>
              <a:rPr lang="sl-SI" dirty="0" smtClean="0"/>
              <a:t>             - kot strokovnjak,</a:t>
            </a:r>
          </a:p>
          <a:p>
            <a:pPr>
              <a:buNone/>
            </a:pPr>
            <a:r>
              <a:rPr lang="sl-SI" dirty="0" smtClean="0"/>
              <a:t>             - kot oseba in osebnost.</a:t>
            </a:r>
          </a:p>
          <a:p>
            <a:pPr>
              <a:buNone/>
            </a:pPr>
            <a:endParaRPr lang="sl-SI" dirty="0" smtClean="0"/>
          </a:p>
          <a:p>
            <a:pPr>
              <a:buNone/>
            </a:pPr>
            <a:r>
              <a:rPr lang="sl-SI" dirty="0" smtClean="0"/>
              <a:t>Vsak od teh položajev je tesno povezan z določeno vrsto odgovornosti (kakšna odgovornost se pojavlja za posameznim položajem, komu je odgovoren in kaj ga veže). Tako ločimo:</a:t>
            </a:r>
          </a:p>
          <a:p>
            <a:pPr>
              <a:buNone/>
            </a:pPr>
            <a:endParaRPr lang="sl-SI" dirty="0" smtClean="0"/>
          </a:p>
          <a:p>
            <a:endParaRPr lang="sl-SI"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476672"/>
            <a:ext cx="8229600" cy="5649491"/>
          </a:xfrm>
        </p:spPr>
        <p:txBody>
          <a:bodyPr>
            <a:normAutofit fontScale="92500"/>
          </a:bodyPr>
          <a:lstStyle/>
          <a:p>
            <a:pPr marL="514350" indent="-514350">
              <a:buAutoNum type="alphaLcParenR"/>
            </a:pPr>
            <a:r>
              <a:rPr lang="sl-SI" u="sng" dirty="0" smtClean="0"/>
              <a:t>pogodbeno odgovornost,</a:t>
            </a:r>
            <a:r>
              <a:rPr lang="sl-SI" dirty="0" smtClean="0"/>
              <a:t> ki se povezuje z položajem učitelja kot uslužbenca</a:t>
            </a:r>
          </a:p>
          <a:p>
            <a:pPr marL="514350" indent="-514350">
              <a:buAutoNum type="alphaLcParenR"/>
            </a:pPr>
            <a:endParaRPr lang="sl-SI" dirty="0" smtClean="0"/>
          </a:p>
          <a:p>
            <a:pPr>
              <a:buNone/>
            </a:pPr>
            <a:r>
              <a:rPr lang="sl-SI" u="sng" dirty="0" smtClean="0"/>
              <a:t>b) profesionalno odgovornost</a:t>
            </a:r>
            <a:r>
              <a:rPr lang="sl-SI" dirty="0" smtClean="0"/>
              <a:t>, ki je povezana s položajem učitelja kot strokovnjaka</a:t>
            </a:r>
          </a:p>
          <a:p>
            <a:pPr>
              <a:buNone/>
            </a:pPr>
            <a:endParaRPr lang="sl-SI" dirty="0" smtClean="0"/>
          </a:p>
          <a:p>
            <a:pPr>
              <a:buNone/>
            </a:pPr>
            <a:r>
              <a:rPr lang="sl-SI" u="sng" dirty="0" smtClean="0"/>
              <a:t>c) moralno odgovornost</a:t>
            </a:r>
            <a:r>
              <a:rPr lang="sl-SI" dirty="0" smtClean="0"/>
              <a:t> - se izraza predvsem v neposrednem odnosu do staršev in podrejenih - učencev, nad katerimi ima učitelj po eni strani moč - vertikala, po drugi pa prihaja z učencem v odnos, kot človek s človekom - horizontala).</a:t>
            </a:r>
          </a:p>
          <a:p>
            <a:endParaRPr lang="sl-SI"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404664"/>
            <a:ext cx="8229600" cy="6192688"/>
          </a:xfrm>
        </p:spPr>
        <p:txBody>
          <a:bodyPr>
            <a:normAutofit fontScale="77500" lnSpcReduction="20000"/>
          </a:bodyPr>
          <a:lstStyle/>
          <a:p>
            <a:pPr>
              <a:buNone/>
            </a:pPr>
            <a:r>
              <a:rPr lang="sl-SI" sz="3400" b="1" dirty="0" smtClean="0">
                <a:solidFill>
                  <a:srgbClr val="FF0000"/>
                </a:solidFill>
              </a:rPr>
              <a:t>*UČITELJ  KOT  USLUŽBENEC</a:t>
            </a:r>
          </a:p>
          <a:p>
            <a:pPr>
              <a:buNone/>
            </a:pPr>
            <a:r>
              <a:rPr lang="sl-SI" sz="3400" dirty="0" smtClean="0"/>
              <a:t>Učiteljem je dan položaj zaupanja s strani družbe, da spodbujajo razvoj mladine v produktivne, pozitivne in sodelujoče državljane. Družba ima vrednote, standarde obnašanja in poglede, ki jih mora šola prenesti otrokom. </a:t>
            </a:r>
          </a:p>
          <a:p>
            <a:pPr>
              <a:buNone/>
            </a:pPr>
            <a:endParaRPr lang="sl-SI" sz="3400" dirty="0" smtClean="0"/>
          </a:p>
          <a:p>
            <a:pPr>
              <a:buNone/>
            </a:pPr>
            <a:r>
              <a:rPr lang="sl-SI" sz="3400" b="1" dirty="0" smtClean="0">
                <a:solidFill>
                  <a:srgbClr val="FF0000"/>
                </a:solidFill>
              </a:rPr>
              <a:t>*UČITELJ  KOT  STROKOVNJAK</a:t>
            </a:r>
            <a:endParaRPr lang="sl-SI" sz="3400" dirty="0" smtClean="0">
              <a:solidFill>
                <a:srgbClr val="FF0000"/>
              </a:solidFill>
            </a:endParaRPr>
          </a:p>
          <a:p>
            <a:pPr>
              <a:buNone/>
            </a:pPr>
            <a:r>
              <a:rPr lang="sl-SI" sz="3400" dirty="0" smtClean="0"/>
              <a:t>Učitelj mora biti vedno na tekočem o snovi in o spreminjanju šolske situacije. Potrebna je torej vsestranska ocena stvari in na podlagi tega podano strokovno mnenje. Ravno ti razlogi pa določajo posebnosti avtonomije učitelja, njegove pravice in dolžnosti. Prvi pogoj, ki je potreben, da se avtonomija učitelja lahko sploh razvije, je zaupanje v njegove sposobnosti, osebnostne kvalitete. To pa pomeni, da se lahko učitelju prepusti odločanje o vseh tistih stvareh, ki ne rušijo bistvenih načel enotnosti šolskega sistema.</a:t>
            </a:r>
          </a:p>
          <a:p>
            <a:endParaRPr lang="sl-SI"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476672"/>
            <a:ext cx="8229600" cy="5976664"/>
          </a:xfrm>
        </p:spPr>
        <p:txBody>
          <a:bodyPr>
            <a:normAutofit fontScale="92500" lnSpcReduction="20000"/>
          </a:bodyPr>
          <a:lstStyle/>
          <a:p>
            <a:pPr>
              <a:buNone/>
            </a:pPr>
            <a:r>
              <a:rPr lang="sl-SI" b="1" dirty="0" smtClean="0">
                <a:solidFill>
                  <a:srgbClr val="FF0000"/>
                </a:solidFill>
              </a:rPr>
              <a:t>UČITELJ  KOT  OSEBA  IN  OSEBNOST:</a:t>
            </a:r>
          </a:p>
          <a:p>
            <a:pPr>
              <a:buNone/>
            </a:pPr>
            <a:r>
              <a:rPr lang="sl-SI" dirty="0" smtClean="0"/>
              <a:t>Čeprav učitelji nimajo popolnoma iste odgovornosti pri skrbi za otroke kot starši, pa imajo vendarle, ob varnem in zdravem okolju razreda, še moralne, etične in zakonske obveznosti. Ob vsem tem pa je njihova naloga še skrb za formalno izobraževanje. Otroke morajo naučiti znanja in veščin, da bi se ti lažje znašli v družbi.</a:t>
            </a:r>
          </a:p>
          <a:p>
            <a:pPr>
              <a:buNone/>
            </a:pPr>
            <a:r>
              <a:rPr lang="sl-SI" dirty="0" smtClean="0"/>
              <a:t> </a:t>
            </a:r>
          </a:p>
          <a:p>
            <a:pPr>
              <a:buNone/>
            </a:pPr>
            <a:r>
              <a:rPr lang="sl-SI" dirty="0" smtClean="0"/>
              <a:t>Učiteljeva naloga je v prvi vrsti, da spozna, da ima pred sabo otroka, čigar osebnost je v fazi nenehnega spreminjanja in oblikovanja. Zato je potrebno, da dela v korist učenca in teži za tem, da ponudi učencu to, kar je v njegovi moči. </a:t>
            </a:r>
          </a:p>
          <a:p>
            <a:endParaRPr lang="sl-SI" dirty="0"/>
          </a:p>
        </p:txBody>
      </p:sp>
    </p:spTree>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1298</Words>
  <Application>Microsoft Office PowerPoint</Application>
  <PresentationFormat>On-screen Show (4:3)</PresentationFormat>
  <Paragraphs>95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Officeova tema</vt:lpstr>
      <vt:lpstr>  UČITELJEVA AVTONOMIJA</vt:lpstr>
      <vt:lpstr>AVTONOMIJA….</vt:lpstr>
      <vt:lpstr>AVTONOMNOST  UČITELJA  V  TEORIJI</vt:lpstr>
      <vt:lpstr>PowerPoint Presentation</vt:lpstr>
      <vt:lpstr>ZAKAJ  JE  AVTONOMIJA  UČITELJEV  POMEMBNA ?</vt:lpstr>
      <vt:lpstr>POLOŽAJ  UČITELJA  V  ŠOLI</vt:lpstr>
      <vt:lpstr>PowerPoint Presentation</vt:lpstr>
      <vt:lpstr>PowerPoint Presentation</vt:lpstr>
      <vt:lpstr>PowerPoint Presentation</vt:lpstr>
      <vt:lpstr>ZAKAJ  UČITELJI  NISO  IMELI  AVTONOMIJE  ŽE  OD  NEKDAJ?</vt:lpstr>
      <vt:lpstr>AVTONOMIJA  UČITELJEV  PRI  IZBIRI  UČBENIKOV</vt:lpstr>
      <vt:lpstr>OSEBNE  IZKUŠNJE  UČITELJEV  Z  NJIHOVO  AVTONOMIJO</vt:lpstr>
      <vt:lpstr>PowerPoint Presentation</vt:lpstr>
      <vt:lpstr>   …TO BI BILO  :)       TO IZ MOJE      :)  STRANI… </vt:lpstr>
      <vt:lpstr>NALOGE  ZA  ŠTUDENTE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UČITELJEVA AVTONOMIJA</dc:title>
  <dc:creator>Cokl</dc:creator>
  <cp:lastModifiedBy>Jaka</cp:lastModifiedBy>
  <cp:revision>21</cp:revision>
  <dcterms:created xsi:type="dcterms:W3CDTF">2010-12-19T21:33:11Z</dcterms:created>
  <dcterms:modified xsi:type="dcterms:W3CDTF">2016-01-08T19:56:32Z</dcterms:modified>
</cp:coreProperties>
</file>