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3D73D-56DB-4726-BE9D-E05A092AAB1B}" type="datetimeFigureOut">
              <a:rPr lang="sl-SI" smtClean="0"/>
              <a:pPr/>
              <a:t>20.1.2016</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2110E-8327-4CEC-B85C-AC0BB357B806}" type="slidenum">
              <a:rPr lang="sl-SI" smtClean="0"/>
              <a:pPr/>
              <a:t>‹#›</a:t>
            </a:fld>
            <a:endParaRPr lang="sl-SI"/>
          </a:p>
        </p:txBody>
      </p:sp>
    </p:spTree>
    <p:extLst>
      <p:ext uri="{BB962C8B-B14F-4D97-AF65-F5344CB8AC3E}">
        <p14:creationId xmlns:p14="http://schemas.microsoft.com/office/powerpoint/2010/main" val="210982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fld id="{ADF2110E-8327-4CEC-B85C-AC0BB357B806}" type="slidenum">
              <a:rPr lang="sl-SI" smtClean="0"/>
              <a:pPr/>
              <a:t>2</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1">
        <a:schemeClr val="bg1"/>
      </p:bgRef>
    </p:bg>
    <p:spTree>
      <p:nvGrpSpPr>
        <p:cNvPr id="1" name=""/>
        <p:cNvGrpSpPr/>
        <p:nvPr/>
      </p:nvGrpSpPr>
      <p:grpSpPr>
        <a:xfrm>
          <a:off x="0" y="0"/>
          <a:ext cx="0" cy="0"/>
          <a:chOff x="0" y="0"/>
          <a:chExt cx="0" cy="0"/>
        </a:xfrm>
      </p:grpSpPr>
      <p:sp>
        <p:nvSpPr>
          <p:cNvPr id="8" name="Naslov 7"/>
          <p:cNvSpPr>
            <a:spLocks noGrp="1"/>
          </p:cNvSpPr>
          <p:nvPr>
            <p:ph type="ctrTitle"/>
          </p:nvPr>
        </p:nvSpPr>
        <p:spPr>
          <a:xfrm>
            <a:off x="2286000" y="3124200"/>
            <a:ext cx="6172200" cy="1894362"/>
          </a:xfrm>
        </p:spPr>
        <p:txBody>
          <a:bodyPr/>
          <a:lstStyle>
            <a:lvl1pPr>
              <a:defRPr b="1"/>
            </a:lvl1pPr>
          </a:lstStyle>
          <a:p>
            <a:r>
              <a:rPr kumimoji="0" lang="sl-SI" smtClean="0"/>
              <a:t>Kliknite, če želite urediti slog naslova matrice</a:t>
            </a:r>
            <a:endParaRPr kumimoji="0" lang="en-US"/>
          </a:p>
        </p:txBody>
      </p:sp>
      <p:sp>
        <p:nvSpPr>
          <p:cNvPr id="9" name="Podnaslov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28" name="Ograda datuma 27"/>
          <p:cNvSpPr>
            <a:spLocks noGrp="1"/>
          </p:cNvSpPr>
          <p:nvPr>
            <p:ph type="dt" sz="half" idx="10"/>
          </p:nvPr>
        </p:nvSpPr>
        <p:spPr bwMode="auto">
          <a:xfrm rot="5400000">
            <a:off x="7764621" y="1174097"/>
            <a:ext cx="2286000" cy="381000"/>
          </a:xfrm>
        </p:spPr>
        <p:txBody>
          <a:bodyPr/>
          <a:lstStyle/>
          <a:p>
            <a:fld id="{8703F062-3257-452F-AE86-DE7AC0280FA1}" type="datetimeFigureOut">
              <a:rPr lang="sl-SI" smtClean="0"/>
              <a:pPr/>
              <a:t>20.1.2016</a:t>
            </a:fld>
            <a:endParaRPr lang="sl-SI"/>
          </a:p>
        </p:txBody>
      </p:sp>
      <p:sp>
        <p:nvSpPr>
          <p:cNvPr id="17" name="Ograda noge 16"/>
          <p:cNvSpPr>
            <a:spLocks noGrp="1"/>
          </p:cNvSpPr>
          <p:nvPr>
            <p:ph type="ftr" sz="quarter" idx="11"/>
          </p:nvPr>
        </p:nvSpPr>
        <p:spPr bwMode="auto">
          <a:xfrm rot="5400000">
            <a:off x="7077269" y="4181669"/>
            <a:ext cx="3657600" cy="384048"/>
          </a:xfrm>
        </p:spPr>
        <p:txBody>
          <a:bodyPr/>
          <a:lstStyle/>
          <a:p>
            <a:endParaRPr lang="sl-SI"/>
          </a:p>
        </p:txBody>
      </p:sp>
      <p:sp>
        <p:nvSpPr>
          <p:cNvPr id="10" name="Pravokotni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avokotni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avokotni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konek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ven konek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ven konek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konek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konek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ven konek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avokotni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Ograda številke diapozitiva 28"/>
          <p:cNvSpPr>
            <a:spLocks noGrp="1"/>
          </p:cNvSpPr>
          <p:nvPr>
            <p:ph type="sldNum" sz="quarter" idx="12"/>
          </p:nvPr>
        </p:nvSpPr>
        <p:spPr bwMode="auto">
          <a:xfrm>
            <a:off x="1325544" y="4928702"/>
            <a:ext cx="609600" cy="517524"/>
          </a:xfrm>
        </p:spPr>
        <p:txBody>
          <a:bodyPr/>
          <a:lstStyle/>
          <a:p>
            <a:fld id="{893AB7A6-7A7B-4AD9-B09D-56AAC1B86B9A}" type="slidenum">
              <a:rPr lang="sl-SI" smtClean="0"/>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8703F062-3257-452F-AE86-DE7AC0280FA1}" type="datetimeFigureOut">
              <a:rPr lang="sl-SI" smtClean="0"/>
              <a:pPr/>
              <a:t>20.1.2016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93AB7A6-7A7B-4AD9-B09D-56AAC1B86B9A}"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9"/>
            <a:ext cx="1676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8703F062-3257-452F-AE86-DE7AC0280FA1}" type="datetimeFigureOut">
              <a:rPr lang="sl-SI" smtClean="0"/>
              <a:pPr/>
              <a:t>20.1.2016</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93AB7A6-7A7B-4AD9-B09D-56AAC1B86B9A}"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8" name="Ograda vsebine 7"/>
          <p:cNvSpPr>
            <a:spLocks noGrp="1"/>
          </p:cNvSpPr>
          <p:nvPr>
            <p:ph sz="quarter" idx="1"/>
          </p:nvPr>
        </p:nvSpPr>
        <p:spPr>
          <a:xfrm>
            <a:off x="457200" y="1600200"/>
            <a:ext cx="7467600" cy="4873752"/>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4"/>
          </p:nvPr>
        </p:nvSpPr>
        <p:spPr/>
        <p:txBody>
          <a:bodyPr rtlCol="0"/>
          <a:lstStyle/>
          <a:p>
            <a:fld id="{8703F062-3257-452F-AE86-DE7AC0280FA1}" type="datetimeFigureOut">
              <a:rPr lang="sl-SI" smtClean="0"/>
              <a:pPr/>
              <a:t>20.1.2016</a:t>
            </a:fld>
            <a:endParaRPr lang="sl-SI"/>
          </a:p>
        </p:txBody>
      </p:sp>
      <p:sp>
        <p:nvSpPr>
          <p:cNvPr id="9" name="Ograda številke diapozitiva 8"/>
          <p:cNvSpPr>
            <a:spLocks noGrp="1"/>
          </p:cNvSpPr>
          <p:nvPr>
            <p:ph type="sldNum" sz="quarter" idx="15"/>
          </p:nvPr>
        </p:nvSpPr>
        <p:spPr/>
        <p:txBody>
          <a:bodyPr rtlCol="0"/>
          <a:lstStyle/>
          <a:p>
            <a:fld id="{893AB7A6-7A7B-4AD9-B09D-56AAC1B86B9A}" type="slidenum">
              <a:rPr lang="sl-SI" smtClean="0"/>
              <a:pPr/>
              <a:t>‹#›</a:t>
            </a:fld>
            <a:endParaRPr lang="sl-SI"/>
          </a:p>
        </p:txBody>
      </p:sp>
      <p:sp>
        <p:nvSpPr>
          <p:cNvPr id="10" name="Ograda noge 9"/>
          <p:cNvSpPr>
            <a:spLocks noGrp="1"/>
          </p:cNvSpPr>
          <p:nvPr>
            <p:ph type="ftr" sz="quarter" idx="16"/>
          </p:nvPr>
        </p:nvSpPr>
        <p:spPr/>
        <p:txBody>
          <a:bodyPr rtlCol="0"/>
          <a:lstStyle/>
          <a:p>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286000" y="2895600"/>
            <a:ext cx="6172200" cy="2053590"/>
          </a:xfrm>
        </p:spPr>
        <p:txBody>
          <a:bodyPr/>
          <a:lstStyle>
            <a:lvl1pPr algn="l">
              <a:buNone/>
              <a:defRPr sz="3000" b="1" cap="small" baseline="0"/>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bwMode="auto">
          <a:xfrm rot="5400000">
            <a:off x="7763256" y="1170432"/>
            <a:ext cx="2286000" cy="381000"/>
          </a:xfrm>
        </p:spPr>
        <p:txBody>
          <a:bodyPr/>
          <a:lstStyle/>
          <a:p>
            <a:fld id="{8703F062-3257-452F-AE86-DE7AC0280FA1}" type="datetimeFigureOut">
              <a:rPr lang="sl-SI" smtClean="0"/>
              <a:pPr/>
              <a:t>20.1.2016</a:t>
            </a:fld>
            <a:endParaRPr lang="sl-SI"/>
          </a:p>
        </p:txBody>
      </p:sp>
      <p:sp>
        <p:nvSpPr>
          <p:cNvPr id="5" name="Ograda noge 4"/>
          <p:cNvSpPr>
            <a:spLocks noGrp="1"/>
          </p:cNvSpPr>
          <p:nvPr>
            <p:ph type="ftr" sz="quarter" idx="11"/>
          </p:nvPr>
        </p:nvSpPr>
        <p:spPr bwMode="auto">
          <a:xfrm rot="5400000">
            <a:off x="7077456" y="4178808"/>
            <a:ext cx="3657600" cy="384048"/>
          </a:xfrm>
        </p:spPr>
        <p:txBody>
          <a:bodyPr/>
          <a:lstStyle/>
          <a:p>
            <a:endParaRPr lang="sl-SI"/>
          </a:p>
        </p:txBody>
      </p:sp>
      <p:sp>
        <p:nvSpPr>
          <p:cNvPr id="9" name="Pravokotni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otni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otni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otni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konek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ven konek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ven konek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ven konek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ven konek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avokotni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aven konek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Ograda številke diapozitiva 5"/>
          <p:cNvSpPr>
            <a:spLocks noGrp="1"/>
          </p:cNvSpPr>
          <p:nvPr>
            <p:ph type="sldNum" sz="quarter" idx="12"/>
          </p:nvPr>
        </p:nvSpPr>
        <p:spPr bwMode="auto">
          <a:xfrm>
            <a:off x="1340616" y="4928702"/>
            <a:ext cx="609600" cy="517524"/>
          </a:xfrm>
        </p:spPr>
        <p:txBody>
          <a:bodyPr/>
          <a:lstStyle/>
          <a:p>
            <a:fld id="{893AB7A6-7A7B-4AD9-B09D-56AAC1B86B9A}"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5" name="Ograda datuma 4"/>
          <p:cNvSpPr>
            <a:spLocks noGrp="1"/>
          </p:cNvSpPr>
          <p:nvPr>
            <p:ph type="dt" sz="half" idx="10"/>
          </p:nvPr>
        </p:nvSpPr>
        <p:spPr/>
        <p:txBody>
          <a:bodyPr/>
          <a:lstStyle/>
          <a:p>
            <a:fld id="{8703F062-3257-452F-AE86-DE7AC0280FA1}" type="datetimeFigureOut">
              <a:rPr lang="sl-SI" smtClean="0"/>
              <a:pPr/>
              <a:t>20.1.2016</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93AB7A6-7A7B-4AD9-B09D-56AAC1B86B9A}" type="slidenum">
              <a:rPr lang="sl-SI" smtClean="0"/>
              <a:pPr/>
              <a:t>‹#›</a:t>
            </a:fld>
            <a:endParaRPr lang="sl-SI"/>
          </a:p>
        </p:txBody>
      </p:sp>
      <p:sp>
        <p:nvSpPr>
          <p:cNvPr id="9" name="Ograda vsebine 8"/>
          <p:cNvSpPr>
            <a:spLocks noGrp="1"/>
          </p:cNvSpPr>
          <p:nvPr>
            <p:ph sz="quarter" idx="1"/>
          </p:nvPr>
        </p:nvSpPr>
        <p:spPr>
          <a:xfrm>
            <a:off x="457200" y="1600200"/>
            <a:ext cx="3657600"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1" name="Ograda vsebine 10"/>
          <p:cNvSpPr>
            <a:spLocks noGrp="1"/>
          </p:cNvSpPr>
          <p:nvPr>
            <p:ph sz="quarter" idx="2"/>
          </p:nvPr>
        </p:nvSpPr>
        <p:spPr>
          <a:xfrm>
            <a:off x="4270248" y="1600200"/>
            <a:ext cx="3657600"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7543800" cy="1143000"/>
          </a:xfrm>
        </p:spPr>
        <p:txBody>
          <a:bodyPr anchor="b"/>
          <a:lstStyle>
            <a:lvl1pPr>
              <a:defRPr/>
            </a:lvl1pPr>
          </a:lstStyle>
          <a:p>
            <a:r>
              <a:rPr kumimoji="0" lang="sl-SI" smtClean="0"/>
              <a:t>Kliknite, če želite urediti slog naslova matrice</a:t>
            </a:r>
            <a:endParaRPr kumimoji="0" lang="en-US"/>
          </a:p>
        </p:txBody>
      </p:sp>
      <p:sp>
        <p:nvSpPr>
          <p:cNvPr id="7" name="Ograda datuma 6"/>
          <p:cNvSpPr>
            <a:spLocks noGrp="1"/>
          </p:cNvSpPr>
          <p:nvPr>
            <p:ph type="dt" sz="half" idx="10"/>
          </p:nvPr>
        </p:nvSpPr>
        <p:spPr/>
        <p:txBody>
          <a:bodyPr/>
          <a:lstStyle/>
          <a:p>
            <a:fld id="{8703F062-3257-452F-AE86-DE7AC0280FA1}" type="datetimeFigureOut">
              <a:rPr lang="sl-SI" smtClean="0"/>
              <a:pPr/>
              <a:t>20.1.2016</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93AB7A6-7A7B-4AD9-B09D-56AAC1B86B9A}" type="slidenum">
              <a:rPr lang="sl-SI" smtClean="0"/>
              <a:pPr/>
              <a:t>‹#›</a:t>
            </a:fld>
            <a:endParaRPr lang="sl-SI"/>
          </a:p>
        </p:txBody>
      </p:sp>
      <p:sp>
        <p:nvSpPr>
          <p:cNvPr id="11" name="Ograda vsebine 10"/>
          <p:cNvSpPr>
            <a:spLocks noGrp="1"/>
          </p:cNvSpPr>
          <p:nvPr>
            <p:ph sz="quarter" idx="2"/>
          </p:nvPr>
        </p:nvSpPr>
        <p:spPr>
          <a:xfrm>
            <a:off x="457200" y="2362200"/>
            <a:ext cx="3657600" cy="38862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3" name="Ograda vsebine 12"/>
          <p:cNvSpPr>
            <a:spLocks noGrp="1"/>
          </p:cNvSpPr>
          <p:nvPr>
            <p:ph sz="quarter" idx="4"/>
          </p:nvPr>
        </p:nvSpPr>
        <p:spPr>
          <a:xfrm>
            <a:off x="4371975" y="2362200"/>
            <a:ext cx="3657600" cy="38862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12" name="Ograda besedila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smtClean="0"/>
              <a:t>Kliknite, če želite urediti sloge besedila matrice</a:t>
            </a:r>
          </a:p>
        </p:txBody>
      </p:sp>
      <p:sp>
        <p:nvSpPr>
          <p:cNvPr id="14" name="Ograda besedila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l-SI" smtClean="0"/>
              <a:t>Kliknite, če želite urediti sloge besedila matrice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6" name="Ograda datuma 5"/>
          <p:cNvSpPr>
            <a:spLocks noGrp="1"/>
          </p:cNvSpPr>
          <p:nvPr>
            <p:ph type="dt" sz="half" idx="10"/>
          </p:nvPr>
        </p:nvSpPr>
        <p:spPr/>
        <p:txBody>
          <a:bodyPr rtlCol="0"/>
          <a:lstStyle/>
          <a:p>
            <a:fld id="{8703F062-3257-452F-AE86-DE7AC0280FA1}" type="datetimeFigureOut">
              <a:rPr lang="sl-SI" smtClean="0"/>
              <a:pPr/>
              <a:t>20.1.2016</a:t>
            </a:fld>
            <a:endParaRPr lang="sl-SI"/>
          </a:p>
        </p:txBody>
      </p:sp>
      <p:sp>
        <p:nvSpPr>
          <p:cNvPr id="7" name="Ograda številke diapozitiva 6"/>
          <p:cNvSpPr>
            <a:spLocks noGrp="1"/>
          </p:cNvSpPr>
          <p:nvPr>
            <p:ph type="sldNum" sz="quarter" idx="11"/>
          </p:nvPr>
        </p:nvSpPr>
        <p:spPr/>
        <p:txBody>
          <a:bodyPr rtlCol="0"/>
          <a:lstStyle/>
          <a:p>
            <a:fld id="{893AB7A6-7A7B-4AD9-B09D-56AAC1B86B9A}" type="slidenum">
              <a:rPr lang="sl-SI" smtClean="0"/>
              <a:pPr/>
              <a:t>‹#›</a:t>
            </a:fld>
            <a:endParaRPr lang="sl-SI"/>
          </a:p>
        </p:txBody>
      </p:sp>
      <p:sp>
        <p:nvSpPr>
          <p:cNvPr id="8" name="Ograda noge 7"/>
          <p:cNvSpPr>
            <a:spLocks noGrp="1"/>
          </p:cNvSpPr>
          <p:nvPr>
            <p:ph type="ftr" sz="quarter" idx="12"/>
          </p:nvPr>
        </p:nvSpPr>
        <p:spPr/>
        <p:txBody>
          <a:bodyPr rtlCol="0"/>
          <a:lstStyle/>
          <a:p>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8703F062-3257-452F-AE86-DE7AC0280FA1}" type="datetimeFigureOut">
              <a:rPr lang="sl-SI" smtClean="0"/>
              <a:pPr/>
              <a:t>20.1.2016</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93AB7A6-7A7B-4AD9-B09D-56AAC1B86B9A}"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Ref idx="1001">
        <a:schemeClr val="bg1"/>
      </p:bgRef>
    </p:bg>
    <p:spTree>
      <p:nvGrpSpPr>
        <p:cNvPr id="1" name=""/>
        <p:cNvGrpSpPr/>
        <p:nvPr/>
      </p:nvGrpSpPr>
      <p:grpSpPr>
        <a:xfrm>
          <a:off x="0" y="0"/>
          <a:ext cx="0" cy="0"/>
          <a:chOff x="0" y="0"/>
          <a:chExt cx="0" cy="0"/>
        </a:xfrm>
      </p:grpSpPr>
      <p:sp>
        <p:nvSpPr>
          <p:cNvPr id="10" name="Raven konek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slov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8" name="Raven konek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aven konek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aven konek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avokotni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ven konek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Ograda vsebine 17"/>
          <p:cNvSpPr>
            <a:spLocks noGrp="1"/>
          </p:cNvSpPr>
          <p:nvPr>
            <p:ph sz="quarter" idx="1"/>
          </p:nvPr>
        </p:nvSpPr>
        <p:spPr>
          <a:xfrm>
            <a:off x="304800" y="274320"/>
            <a:ext cx="5638800" cy="6327648"/>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21" name="Ograda datuma 20"/>
          <p:cNvSpPr>
            <a:spLocks noGrp="1"/>
          </p:cNvSpPr>
          <p:nvPr>
            <p:ph type="dt" sz="half" idx="14"/>
          </p:nvPr>
        </p:nvSpPr>
        <p:spPr/>
        <p:txBody>
          <a:bodyPr rtlCol="0"/>
          <a:lstStyle/>
          <a:p>
            <a:fld id="{8703F062-3257-452F-AE86-DE7AC0280FA1}" type="datetimeFigureOut">
              <a:rPr lang="sl-SI" smtClean="0"/>
              <a:pPr/>
              <a:t>20.1.2016</a:t>
            </a:fld>
            <a:endParaRPr lang="sl-SI"/>
          </a:p>
        </p:txBody>
      </p:sp>
      <p:sp>
        <p:nvSpPr>
          <p:cNvPr id="22" name="Ograda številke diapozitiva 21"/>
          <p:cNvSpPr>
            <a:spLocks noGrp="1"/>
          </p:cNvSpPr>
          <p:nvPr>
            <p:ph type="sldNum" sz="quarter" idx="15"/>
          </p:nvPr>
        </p:nvSpPr>
        <p:spPr/>
        <p:txBody>
          <a:bodyPr rtlCol="0"/>
          <a:lstStyle/>
          <a:p>
            <a:fld id="{893AB7A6-7A7B-4AD9-B09D-56AAC1B86B9A}" type="slidenum">
              <a:rPr lang="sl-SI" smtClean="0"/>
              <a:pPr/>
              <a:t>‹#›</a:t>
            </a:fld>
            <a:endParaRPr lang="sl-SI"/>
          </a:p>
        </p:txBody>
      </p:sp>
      <p:sp>
        <p:nvSpPr>
          <p:cNvPr id="23" name="Ograda noge 22"/>
          <p:cNvSpPr>
            <a:spLocks noGrp="1"/>
          </p:cNvSpPr>
          <p:nvPr>
            <p:ph type="ftr" sz="quarter" idx="16"/>
          </p:nvPr>
        </p:nvSpPr>
        <p:spPr/>
        <p:txBody>
          <a:bodyPr rtlCol="0"/>
          <a:lstStyle/>
          <a:p>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9" name="Raven konek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slov 1"/>
          <p:cNvSpPr>
            <a:spLocks noGrp="1"/>
          </p:cNvSpPr>
          <p:nvPr>
            <p:ph type="title"/>
          </p:nvPr>
        </p:nvSpPr>
        <p:spPr>
          <a:xfrm rot="5400000">
            <a:off x="3350133" y="3200400"/>
            <a:ext cx="6309360" cy="457200"/>
          </a:xfrm>
        </p:spPr>
        <p:txBody>
          <a:bodyPr anchor="b"/>
          <a:lstStyle>
            <a:lvl1pPr algn="l">
              <a:buNone/>
              <a:defRPr sz="2000" b="1"/>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10" name="Raven konek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avokotni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ven konek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ven konek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aven konek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Ograda datuma 16"/>
          <p:cNvSpPr>
            <a:spLocks noGrp="1"/>
          </p:cNvSpPr>
          <p:nvPr>
            <p:ph type="dt" sz="half" idx="10"/>
          </p:nvPr>
        </p:nvSpPr>
        <p:spPr/>
        <p:txBody>
          <a:bodyPr rtlCol="0"/>
          <a:lstStyle/>
          <a:p>
            <a:fld id="{8703F062-3257-452F-AE86-DE7AC0280FA1}" type="datetimeFigureOut">
              <a:rPr lang="sl-SI" smtClean="0"/>
              <a:pPr/>
              <a:t>20.1.2016</a:t>
            </a:fld>
            <a:endParaRPr lang="sl-SI"/>
          </a:p>
        </p:txBody>
      </p:sp>
      <p:sp>
        <p:nvSpPr>
          <p:cNvPr id="18" name="Ograda številke diapozitiva 17"/>
          <p:cNvSpPr>
            <a:spLocks noGrp="1"/>
          </p:cNvSpPr>
          <p:nvPr>
            <p:ph type="sldNum" sz="quarter" idx="11"/>
          </p:nvPr>
        </p:nvSpPr>
        <p:spPr/>
        <p:txBody>
          <a:bodyPr rtlCol="0"/>
          <a:lstStyle/>
          <a:p>
            <a:fld id="{893AB7A6-7A7B-4AD9-B09D-56AAC1B86B9A}" type="slidenum">
              <a:rPr lang="sl-SI" smtClean="0"/>
              <a:pPr/>
              <a:t>‹#›</a:t>
            </a:fld>
            <a:endParaRPr lang="sl-SI"/>
          </a:p>
        </p:txBody>
      </p:sp>
      <p:sp>
        <p:nvSpPr>
          <p:cNvPr id="21" name="Ograda noge 20"/>
          <p:cNvSpPr>
            <a:spLocks noGrp="1"/>
          </p:cNvSpPr>
          <p:nvPr>
            <p:ph type="ftr" sz="quarter" idx="12"/>
          </p:nvPr>
        </p:nvSpPr>
        <p:spPr/>
        <p:txBody>
          <a:bodyPr rtlCol="0"/>
          <a:lstStyle/>
          <a:p>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aven konek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Ograda naslova 21"/>
          <p:cNvSpPr>
            <a:spLocks noGrp="1"/>
          </p:cNvSpPr>
          <p:nvPr>
            <p:ph type="title"/>
          </p:nvPr>
        </p:nvSpPr>
        <p:spPr>
          <a:xfrm>
            <a:off x="457200" y="274638"/>
            <a:ext cx="7467600" cy="1143000"/>
          </a:xfrm>
          <a:prstGeom prst="rect">
            <a:avLst/>
          </a:prstGeom>
        </p:spPr>
        <p:txBody>
          <a:bodyPr vert="horz" anchor="b">
            <a:normAutofit/>
          </a:bodyPr>
          <a:lstStyle/>
          <a:p>
            <a:r>
              <a:rPr kumimoji="0" lang="sl-SI" smtClean="0"/>
              <a:t>Kliknite, če želite urediti slog naslova matrice</a:t>
            </a:r>
            <a:endParaRPr kumimoji="0" lang="en-US"/>
          </a:p>
        </p:txBody>
      </p:sp>
      <p:sp>
        <p:nvSpPr>
          <p:cNvPr id="13" name="Ograda besedila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703F062-3257-452F-AE86-DE7AC0280FA1}" type="datetimeFigureOut">
              <a:rPr lang="sl-SI" smtClean="0"/>
              <a:pPr/>
              <a:t>20.1.2016</a:t>
            </a:fld>
            <a:endParaRPr lang="sl-SI"/>
          </a:p>
        </p:txBody>
      </p:sp>
      <p:sp>
        <p:nvSpPr>
          <p:cNvPr id="3" name="Ograda no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sl-SI"/>
          </a:p>
        </p:txBody>
      </p:sp>
      <p:sp>
        <p:nvSpPr>
          <p:cNvPr id="7" name="Raven konek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ven konek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kotni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ven konek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grada številke diapoz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93AB7A6-7A7B-4AD9-B09D-56AAC1B86B9A}"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357290" y="3553950"/>
            <a:ext cx="7786710" cy="875182"/>
          </a:xfrm>
        </p:spPr>
        <p:txBody>
          <a:bodyPr>
            <a:normAutofit/>
          </a:bodyPr>
          <a:lstStyle/>
          <a:p>
            <a:pPr algn="ctr"/>
            <a:r>
              <a:rPr lang="sl-SI" sz="4400" dirty="0" smtClean="0"/>
              <a:t>dobra igrača</a:t>
            </a:r>
            <a:endParaRPr lang="sl-SI" sz="4400" dirty="0"/>
          </a:p>
        </p:txBody>
      </p:sp>
      <p:sp>
        <p:nvSpPr>
          <p:cNvPr id="3" name="Podnaslov 2"/>
          <p:cNvSpPr>
            <a:spLocks noGrp="1"/>
          </p:cNvSpPr>
          <p:nvPr>
            <p:ph type="subTitle" idx="1"/>
          </p:nvPr>
        </p:nvSpPr>
        <p:spPr/>
        <p:txBody>
          <a:bodyPr>
            <a:normAutofit lnSpcReduction="10000"/>
          </a:bodyPr>
          <a:lstStyle/>
          <a:p>
            <a:pPr algn="ctr"/>
            <a:endParaRPr lang="sl-SI" dirty="0" smtClean="0"/>
          </a:p>
          <a:p>
            <a:pPr algn="ctr"/>
            <a:endParaRPr lang="sl-SI" dirty="0" smtClean="0"/>
          </a:p>
          <a:p>
            <a:pPr algn="ctr"/>
            <a:endParaRPr lang="sl-SI" dirty="0" smtClean="0"/>
          </a:p>
          <a:p>
            <a:pPr algn="ctr"/>
            <a:r>
              <a:rPr lang="sl-SI" dirty="0" smtClean="0"/>
              <a:t>Tamara </a:t>
            </a:r>
            <a:r>
              <a:rPr lang="sl-SI" dirty="0" smtClean="0"/>
              <a:t>K., </a:t>
            </a:r>
            <a:r>
              <a:rPr lang="sl-SI" dirty="0" smtClean="0"/>
              <a:t>Špela </a:t>
            </a:r>
            <a:r>
              <a:rPr lang="sl-SI" dirty="0" smtClean="0"/>
              <a:t>P. </a:t>
            </a:r>
            <a:r>
              <a:rPr lang="sl-SI" dirty="0" smtClean="0"/>
              <a:t>in </a:t>
            </a:r>
            <a:r>
              <a:rPr lang="sl-SI" smtClean="0"/>
              <a:t>Tanja </a:t>
            </a:r>
            <a:r>
              <a:rPr lang="sl-SI" smtClean="0"/>
              <a:t>K.</a:t>
            </a:r>
            <a:endParaRPr lang="sl-SI" dirty="0"/>
          </a:p>
        </p:txBody>
      </p:sp>
      <p:sp>
        <p:nvSpPr>
          <p:cNvPr id="5" name="PoljeZBesedilom 4"/>
          <p:cNvSpPr txBox="1"/>
          <p:nvPr/>
        </p:nvSpPr>
        <p:spPr>
          <a:xfrm>
            <a:off x="2143108" y="785794"/>
            <a:ext cx="6500858" cy="369332"/>
          </a:xfrm>
          <a:prstGeom prst="rect">
            <a:avLst/>
          </a:prstGeom>
          <a:noFill/>
        </p:spPr>
        <p:txBody>
          <a:bodyPr wrap="square" rtlCol="0">
            <a:spAutoFit/>
          </a:bodyPr>
          <a:lstStyle/>
          <a:p>
            <a:r>
              <a:rPr lang="sl-SI" dirty="0" smtClean="0">
                <a:solidFill>
                  <a:schemeClr val="tx2"/>
                </a:solidFill>
              </a:rPr>
              <a:t>Razvojna psihologija s poudarkom na srednjem otroštvu</a:t>
            </a:r>
            <a:endParaRPr lang="sl-SI"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KLASIFIKACIJA</a:t>
            </a:r>
            <a:r>
              <a:rPr lang="sl-SI" dirty="0" smtClean="0"/>
              <a:t> </a:t>
            </a:r>
            <a:r>
              <a:rPr lang="sl-SI" b="1" dirty="0" smtClean="0"/>
              <a:t>IGRAČ</a:t>
            </a:r>
            <a:endParaRPr lang="sl-SI" b="1" dirty="0"/>
          </a:p>
        </p:txBody>
      </p:sp>
      <p:sp>
        <p:nvSpPr>
          <p:cNvPr id="3" name="Ograda vsebine 2"/>
          <p:cNvSpPr>
            <a:spLocks noGrp="1"/>
          </p:cNvSpPr>
          <p:nvPr>
            <p:ph sz="quarter" idx="1"/>
          </p:nvPr>
        </p:nvSpPr>
        <p:spPr/>
        <p:txBody>
          <a:bodyPr/>
          <a:lstStyle/>
          <a:p>
            <a:r>
              <a:rPr lang="sl-SI" dirty="0" smtClean="0">
                <a:solidFill>
                  <a:schemeClr val="tx2"/>
                </a:solidFill>
              </a:rPr>
              <a:t>DIDAKTIČNE IGRAČE:</a:t>
            </a:r>
          </a:p>
          <a:p>
            <a:r>
              <a:rPr lang="sl-SI" dirty="0" smtClean="0">
                <a:solidFill>
                  <a:schemeClr val="tx2"/>
                </a:solidFill>
              </a:rPr>
              <a:t>Med igro se otrok uči, sam pa se tega ne zaveda</a:t>
            </a:r>
          </a:p>
          <a:p>
            <a:endParaRPr lang="sl-SI" dirty="0" smtClean="0">
              <a:solidFill>
                <a:schemeClr val="tx2"/>
              </a:solidFill>
            </a:endParaRPr>
          </a:p>
          <a:p>
            <a:r>
              <a:rPr lang="sl-SI" dirty="0" smtClean="0">
                <a:solidFill>
                  <a:schemeClr val="tx2"/>
                </a:solidFill>
              </a:rPr>
              <a:t>Ob igri se razvije otrokovo mišlenje, znanje, pisanje, razumevanje števil, fizike in tehnologije</a:t>
            </a:r>
          </a:p>
          <a:p>
            <a:endParaRPr lang="sl-SI" dirty="0"/>
          </a:p>
        </p:txBody>
      </p:sp>
      <p:pic>
        <p:nvPicPr>
          <p:cNvPr id="3074" name="Picture 2"/>
          <p:cNvPicPr>
            <a:picLocks noChangeAspect="1" noChangeArrowheads="1"/>
          </p:cNvPicPr>
          <p:nvPr/>
        </p:nvPicPr>
        <p:blipFill>
          <a:blip r:embed="rId2" cstate="print"/>
          <a:srcRect/>
          <a:stretch>
            <a:fillRect/>
          </a:stretch>
        </p:blipFill>
        <p:spPr bwMode="auto">
          <a:xfrm>
            <a:off x="2428860" y="4071942"/>
            <a:ext cx="3810000" cy="255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KLASIFIKACIJA IGRAČ</a:t>
            </a:r>
            <a:endParaRPr lang="sl-SI" b="1" dirty="0"/>
          </a:p>
        </p:txBody>
      </p:sp>
      <p:sp>
        <p:nvSpPr>
          <p:cNvPr id="3" name="Ograda vsebine 2"/>
          <p:cNvSpPr>
            <a:spLocks noGrp="1"/>
          </p:cNvSpPr>
          <p:nvPr>
            <p:ph sz="quarter" idx="1"/>
          </p:nvPr>
        </p:nvSpPr>
        <p:spPr/>
        <p:txBody>
          <a:bodyPr/>
          <a:lstStyle/>
          <a:p>
            <a:r>
              <a:rPr lang="sl-SI" dirty="0" smtClean="0">
                <a:solidFill>
                  <a:schemeClr val="tx2"/>
                </a:solidFill>
              </a:rPr>
              <a:t>IGRAČE, KI SPODBUJAJO OTROKOVO USTVARJALNOST:</a:t>
            </a:r>
          </a:p>
          <a:p>
            <a:r>
              <a:rPr lang="sl-SI" dirty="0" smtClean="0">
                <a:solidFill>
                  <a:schemeClr val="tx2"/>
                </a:solidFill>
              </a:rPr>
              <a:t>Nizko realistične, saj otroku predstavljajo karkoli</a:t>
            </a:r>
            <a:endParaRPr lang="sl-SI" dirty="0">
              <a:solidFill>
                <a:schemeClr val="tx2"/>
              </a:solidFill>
            </a:endParaRPr>
          </a:p>
        </p:txBody>
      </p:sp>
      <p:pic>
        <p:nvPicPr>
          <p:cNvPr id="4098" name="Picture 2"/>
          <p:cNvPicPr>
            <a:picLocks noChangeAspect="1" noChangeArrowheads="1"/>
          </p:cNvPicPr>
          <p:nvPr/>
        </p:nvPicPr>
        <p:blipFill>
          <a:blip r:embed="rId2" cstate="print"/>
          <a:srcRect/>
          <a:stretch>
            <a:fillRect/>
          </a:stretch>
        </p:blipFill>
        <p:spPr bwMode="auto">
          <a:xfrm>
            <a:off x="2643174" y="4071942"/>
            <a:ext cx="3433063"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KLASIFIKACIJA IGRAČ</a:t>
            </a:r>
            <a:endParaRPr lang="sl-SI" b="1" dirty="0"/>
          </a:p>
        </p:txBody>
      </p:sp>
      <p:sp>
        <p:nvSpPr>
          <p:cNvPr id="3" name="Ograda vsebine 2"/>
          <p:cNvSpPr>
            <a:spLocks noGrp="1"/>
          </p:cNvSpPr>
          <p:nvPr>
            <p:ph sz="quarter" idx="1"/>
          </p:nvPr>
        </p:nvSpPr>
        <p:spPr/>
        <p:txBody>
          <a:bodyPr/>
          <a:lstStyle/>
          <a:p>
            <a:pPr lvl="0"/>
            <a:r>
              <a:rPr lang="sl-SI" dirty="0" smtClean="0">
                <a:solidFill>
                  <a:schemeClr val="tx2"/>
                </a:solidFill>
              </a:rPr>
              <a:t>VOJAŠKE IGRAČE IN AGRESIVNA IGRA</a:t>
            </a:r>
          </a:p>
          <a:p>
            <a:pPr lvl="0"/>
            <a:r>
              <a:rPr lang="sl-SI" dirty="0" smtClean="0">
                <a:solidFill>
                  <a:schemeClr val="tx2"/>
                </a:solidFill>
              </a:rPr>
              <a:t>Bistvenega pomena je menjava vlog med napadalcem, zmagovalcem, poražencem, žrtvijo,…</a:t>
            </a:r>
          </a:p>
          <a:p>
            <a:r>
              <a:rPr lang="sl-SI" dirty="0" smtClean="0">
                <a:solidFill>
                  <a:schemeClr val="tx2"/>
                </a:solidFill>
              </a:rPr>
              <a:t>vključuje igre prerivanja, namišljeno bojevanje in namišljeno agresivnost</a:t>
            </a:r>
          </a:p>
          <a:p>
            <a:pPr lvl="0"/>
            <a:endParaRPr lang="sl-SI" dirty="0" smtClean="0"/>
          </a:p>
          <a:p>
            <a:endParaRPr lang="sl-SI" dirty="0"/>
          </a:p>
        </p:txBody>
      </p:sp>
      <p:pic>
        <p:nvPicPr>
          <p:cNvPr id="5123" name="Picture 3"/>
          <p:cNvPicPr>
            <a:picLocks noChangeAspect="1" noChangeArrowheads="1"/>
          </p:cNvPicPr>
          <p:nvPr/>
        </p:nvPicPr>
        <p:blipFill>
          <a:blip r:embed="rId2" cstate="print"/>
          <a:srcRect/>
          <a:stretch>
            <a:fillRect/>
          </a:stretch>
        </p:blipFill>
        <p:spPr bwMode="auto">
          <a:xfrm>
            <a:off x="4572000" y="3786190"/>
            <a:ext cx="2190742" cy="28792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KLASIFIKACIJA IGRAČ</a:t>
            </a:r>
            <a:endParaRPr lang="sl-SI" b="1" dirty="0"/>
          </a:p>
        </p:txBody>
      </p:sp>
      <p:sp>
        <p:nvSpPr>
          <p:cNvPr id="3" name="Ograda vsebine 2"/>
          <p:cNvSpPr>
            <a:spLocks noGrp="1"/>
          </p:cNvSpPr>
          <p:nvPr>
            <p:ph sz="quarter" idx="1"/>
          </p:nvPr>
        </p:nvSpPr>
        <p:spPr/>
        <p:txBody>
          <a:bodyPr/>
          <a:lstStyle/>
          <a:p>
            <a:pPr lvl="0"/>
            <a:r>
              <a:rPr lang="sl-SI" dirty="0" smtClean="0">
                <a:solidFill>
                  <a:schemeClr val="tx2"/>
                </a:solidFill>
              </a:rPr>
              <a:t>RAČUNALNIŠKE IN VIDEO IGRE</a:t>
            </a:r>
          </a:p>
          <a:p>
            <a:pPr lvl="0"/>
            <a:r>
              <a:rPr lang="sl-SI" dirty="0" smtClean="0">
                <a:solidFill>
                  <a:schemeClr val="tx2"/>
                </a:solidFill>
              </a:rPr>
              <a:t>Značilna za celotno otroško obdobje</a:t>
            </a:r>
          </a:p>
          <a:p>
            <a:pPr lvl="0"/>
            <a:r>
              <a:rPr lang="sl-SI" dirty="0" smtClean="0">
                <a:solidFill>
                  <a:schemeClr val="tx2"/>
                </a:solidFill>
              </a:rPr>
              <a:t>Vpliva na 3 področja otrokovega življenja: socialnost, koordinacijo, komunikacijo</a:t>
            </a:r>
          </a:p>
          <a:p>
            <a:pPr lvl="0"/>
            <a:r>
              <a:rPr lang="sl-SI" dirty="0" smtClean="0">
                <a:solidFill>
                  <a:schemeClr val="tx2"/>
                </a:solidFill>
              </a:rPr>
              <a:t>Ima pozitivne in negativne lastnosti</a:t>
            </a:r>
          </a:p>
          <a:p>
            <a:pPr lvl="0"/>
            <a:endParaRPr lang="sl-SI" dirty="0" smtClean="0"/>
          </a:p>
          <a:p>
            <a:pPr lvl="0"/>
            <a:endParaRPr lang="sl-SI" dirty="0" smtClean="0"/>
          </a:p>
          <a:p>
            <a:pPr lvl="0"/>
            <a:endParaRPr lang="sl-SI" dirty="0" smtClean="0"/>
          </a:p>
          <a:p>
            <a:endParaRPr lang="sl-SI" dirty="0"/>
          </a:p>
        </p:txBody>
      </p:sp>
      <p:pic>
        <p:nvPicPr>
          <p:cNvPr id="6146" name="Picture 2"/>
          <p:cNvPicPr>
            <a:picLocks noChangeAspect="1" noChangeArrowheads="1"/>
          </p:cNvPicPr>
          <p:nvPr/>
        </p:nvPicPr>
        <p:blipFill>
          <a:blip r:embed="rId2" cstate="print"/>
          <a:srcRect/>
          <a:stretch>
            <a:fillRect/>
          </a:stretch>
        </p:blipFill>
        <p:spPr bwMode="auto">
          <a:xfrm>
            <a:off x="2000232" y="3786190"/>
            <a:ext cx="4250541" cy="2833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t>Zdravstveno – higienski vidiki za dobro igračo</a:t>
            </a:r>
            <a:endParaRPr lang="sl-SI" dirty="0"/>
          </a:p>
        </p:txBody>
      </p:sp>
      <p:sp>
        <p:nvSpPr>
          <p:cNvPr id="3" name="Ograda vsebine 2"/>
          <p:cNvSpPr>
            <a:spLocks noGrp="1"/>
          </p:cNvSpPr>
          <p:nvPr>
            <p:ph sz="quarter" idx="1"/>
          </p:nvPr>
        </p:nvSpPr>
        <p:spPr/>
        <p:txBody>
          <a:bodyPr/>
          <a:lstStyle/>
          <a:p>
            <a:r>
              <a:rPr lang="sl-SI" dirty="0" smtClean="0">
                <a:solidFill>
                  <a:schemeClr val="tx2"/>
                </a:solidFill>
              </a:rPr>
              <a:t>Zdravju neškodljiva</a:t>
            </a:r>
          </a:p>
          <a:p>
            <a:r>
              <a:rPr lang="sl-SI" dirty="0" smtClean="0">
                <a:solidFill>
                  <a:schemeClr val="tx2"/>
                </a:solidFill>
              </a:rPr>
              <a:t>Pomembna je izbira materialov, oblika igrače in končna obdelava</a:t>
            </a:r>
          </a:p>
          <a:p>
            <a:r>
              <a:rPr lang="sl-SI" dirty="0" smtClean="0">
                <a:solidFill>
                  <a:schemeClr val="tx2"/>
                </a:solidFill>
              </a:rPr>
              <a:t>Med igro se ne smejo razbiti, spuščati barve ali strupov</a:t>
            </a:r>
          </a:p>
          <a:p>
            <a:r>
              <a:rPr lang="sl-SI" dirty="0" smtClean="0">
                <a:solidFill>
                  <a:schemeClr val="tx2"/>
                </a:solidFill>
              </a:rPr>
              <a:t>Prepovedano: svinec, cink, uporaba dišav, strupena topila in mehčala, ostre, koničaste oblike, nazobčani robovi in hrapave površine</a:t>
            </a:r>
          </a:p>
          <a:p>
            <a:r>
              <a:rPr lang="sl-SI" dirty="0" smtClean="0">
                <a:solidFill>
                  <a:schemeClr val="tx2"/>
                </a:solidFill>
              </a:rPr>
              <a:t>Plišaste dlačice ali lasje punčk ne smejo izpadati – zadušitev</a:t>
            </a:r>
          </a:p>
          <a:p>
            <a:r>
              <a:rPr lang="sl-SI" dirty="0" smtClean="0">
                <a:solidFill>
                  <a:schemeClr val="tx2"/>
                </a:solidFill>
              </a:rPr>
              <a:t>Volno in žagovino je potrebno nadomestiti z drugimi materiali</a:t>
            </a:r>
          </a:p>
          <a:p>
            <a:endParaRPr lang="sl-SI" dirty="0" smtClean="0"/>
          </a:p>
          <a:p>
            <a:endParaRPr lang="sl-SI"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t>OCENJEVANJE IGRAČ	</a:t>
            </a:r>
            <a:endParaRPr lang="sl-SI" b="1" dirty="0"/>
          </a:p>
        </p:txBody>
      </p:sp>
      <p:sp>
        <p:nvSpPr>
          <p:cNvPr id="3" name="Ograda vsebine 2"/>
          <p:cNvSpPr>
            <a:spLocks noGrp="1"/>
          </p:cNvSpPr>
          <p:nvPr>
            <p:ph sz="quarter" idx="1"/>
          </p:nvPr>
        </p:nvSpPr>
        <p:spPr/>
        <p:txBody>
          <a:bodyPr/>
          <a:lstStyle/>
          <a:p>
            <a:r>
              <a:rPr lang="sl-SI" dirty="0" smtClean="0">
                <a:solidFill>
                  <a:schemeClr val="tx2"/>
                </a:solidFill>
              </a:rPr>
              <a:t>Pomembno je, da ima otrok varne, ustrezno izdelane igrače</a:t>
            </a:r>
          </a:p>
          <a:p>
            <a:r>
              <a:rPr lang="sl-SI" dirty="0" smtClean="0">
                <a:solidFill>
                  <a:schemeClr val="tx2"/>
                </a:solidFill>
              </a:rPr>
              <a:t>Nemčija, sredi 50ih, ustanovljena 1. komisija za ocenjevanje</a:t>
            </a:r>
          </a:p>
          <a:p>
            <a:r>
              <a:rPr lang="sl-SI" dirty="0" smtClean="0">
                <a:solidFill>
                  <a:schemeClr val="tx2"/>
                </a:solidFill>
              </a:rPr>
              <a:t>Evropske in izvenevropske države sledijo nemškemu zgledu in ustanovijo I.C.C.P. (International Council for Children’s Play)</a:t>
            </a:r>
          </a:p>
          <a:p>
            <a:r>
              <a:rPr lang="sl-SI" dirty="0" smtClean="0">
                <a:solidFill>
                  <a:schemeClr val="tx2"/>
                </a:solidFill>
              </a:rPr>
              <a:t>V SLO v 60ih začnejo ustanavljati komisije</a:t>
            </a:r>
          </a:p>
          <a:p>
            <a:r>
              <a:rPr lang="sl-SI" dirty="0" smtClean="0">
                <a:solidFill>
                  <a:schemeClr val="tx2"/>
                </a:solidFill>
              </a:rPr>
              <a:t>Ustanovijo Zvezno žirijo za ocenjevanje igrač</a:t>
            </a:r>
          </a:p>
          <a:p>
            <a:r>
              <a:rPr lang="sl-SI" dirty="0" smtClean="0">
                <a:solidFill>
                  <a:schemeClr val="tx2"/>
                </a:solidFill>
              </a:rPr>
              <a:t>1984 ustanovijo komisijo za oceno igrač (1993 dobi sedež na Ministrstvu za šolstvo in šport)</a:t>
            </a:r>
            <a:endParaRPr lang="sl-SI"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14330"/>
            <a:ext cx="7467600" cy="1143000"/>
          </a:xfrm>
        </p:spPr>
        <p:txBody>
          <a:bodyPr/>
          <a:lstStyle/>
          <a:p>
            <a:pPr algn="ctr"/>
            <a:r>
              <a:rPr lang="sl-SI" b="1" dirty="0" smtClean="0"/>
              <a:t>DELO KOMISIJE</a:t>
            </a:r>
            <a:endParaRPr lang="sl-SI" dirty="0"/>
          </a:p>
        </p:txBody>
      </p:sp>
      <p:sp>
        <p:nvSpPr>
          <p:cNvPr id="3" name="Ograda vsebine 2"/>
          <p:cNvSpPr>
            <a:spLocks noGrp="1"/>
          </p:cNvSpPr>
          <p:nvPr>
            <p:ph sz="quarter" idx="1"/>
          </p:nvPr>
        </p:nvSpPr>
        <p:spPr>
          <a:xfrm>
            <a:off x="457200" y="1142984"/>
            <a:ext cx="7467600" cy="5715016"/>
          </a:xfrm>
        </p:spPr>
        <p:txBody>
          <a:bodyPr>
            <a:normAutofit/>
          </a:bodyPr>
          <a:lstStyle/>
          <a:p>
            <a:r>
              <a:rPr lang="sl-SI" dirty="0" smtClean="0">
                <a:solidFill>
                  <a:schemeClr val="tx2"/>
                </a:solidFill>
              </a:rPr>
              <a:t>2 cilja: zapolniti tržišče s kvalitetnimi igračami in dvigniti domačo proizvodnjo</a:t>
            </a:r>
          </a:p>
          <a:p>
            <a:r>
              <a:rPr lang="sl-SI" dirty="0" smtClean="0">
                <a:solidFill>
                  <a:schemeClr val="tx2"/>
                </a:solidFill>
              </a:rPr>
              <a:t>Svetovanje trgovcem, potrošnikom, oblikovalcem, proizvajalcem</a:t>
            </a:r>
          </a:p>
          <a:p>
            <a:r>
              <a:rPr lang="sl-SI" dirty="0" smtClean="0">
                <a:solidFill>
                  <a:schemeClr val="tx2"/>
                </a:solidFill>
              </a:rPr>
              <a:t>Ocenjevanje:</a:t>
            </a:r>
          </a:p>
          <a:p>
            <a:pPr>
              <a:buNone/>
            </a:pPr>
            <a:r>
              <a:rPr lang="sl-SI" dirty="0" smtClean="0">
                <a:solidFill>
                  <a:schemeClr val="tx2"/>
                </a:solidFill>
              </a:rPr>
              <a:t> 	-  varnost (inštitut za varovanje zdravja RS)</a:t>
            </a:r>
          </a:p>
          <a:p>
            <a:pPr>
              <a:buNone/>
            </a:pPr>
            <a:r>
              <a:rPr lang="sl-SI" dirty="0" smtClean="0">
                <a:solidFill>
                  <a:schemeClr val="tx2"/>
                </a:solidFill>
              </a:rPr>
              <a:t>	-  psiho – pedagoško področje (Katedra za razvojno psihologijo, Filozofska fakulteta Ljubljana)</a:t>
            </a:r>
          </a:p>
          <a:p>
            <a:pPr>
              <a:buNone/>
            </a:pPr>
            <a:r>
              <a:rPr lang="sl-SI" dirty="0" smtClean="0">
                <a:solidFill>
                  <a:schemeClr val="tx2"/>
                </a:solidFill>
              </a:rPr>
              <a:t>    - tehnološko področje (Katedra za fiziko in tehniko, Pedagoške fakultete</a:t>
            </a:r>
          </a:p>
          <a:p>
            <a:pPr>
              <a:buNone/>
            </a:pPr>
            <a:r>
              <a:rPr lang="sl-SI" dirty="0" smtClean="0">
                <a:solidFill>
                  <a:schemeClr val="tx2"/>
                </a:solidFill>
              </a:rPr>
              <a:t>	- likovno – oblikovno področje: Društvo oblikovalcev Slovenije</a:t>
            </a:r>
          </a:p>
          <a:p>
            <a:pPr>
              <a:buNone/>
            </a:pPr>
            <a:r>
              <a:rPr lang="sl-SI"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571536" y="0"/>
            <a:ext cx="3333750" cy="3333750"/>
          </a:xfrm>
          <a:prstGeom prst="rect">
            <a:avLst/>
          </a:prstGeom>
          <a:noFill/>
          <a:ln w="9525">
            <a:noFill/>
            <a:miter lim="800000"/>
            <a:headEnd/>
            <a:tailEnd/>
          </a:ln>
          <a:effectLst/>
        </p:spPr>
      </p:pic>
      <p:pic>
        <p:nvPicPr>
          <p:cNvPr id="1032" name="Picture 8"/>
          <p:cNvPicPr>
            <a:picLocks noChangeAspect="1" noChangeArrowheads="1"/>
          </p:cNvPicPr>
          <p:nvPr/>
        </p:nvPicPr>
        <p:blipFill>
          <a:blip r:embed="rId3" cstate="print"/>
          <a:srcRect/>
          <a:stretch>
            <a:fillRect/>
          </a:stretch>
        </p:blipFill>
        <p:spPr bwMode="auto">
          <a:xfrm>
            <a:off x="0" y="3111836"/>
            <a:ext cx="2285984" cy="153161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0" y="4484626"/>
            <a:ext cx="2714644" cy="237337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3071802" y="5972650"/>
            <a:ext cx="3143252" cy="1770699"/>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6643702" y="4625147"/>
            <a:ext cx="2500298" cy="2232853"/>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6429388" y="0"/>
            <a:ext cx="2714612" cy="2714612"/>
          </a:xfrm>
          <a:prstGeom prst="rect">
            <a:avLst/>
          </a:prstGeom>
          <a:noFill/>
          <a:ln w="9525">
            <a:noFill/>
            <a:miter lim="800000"/>
            <a:headEnd/>
            <a:tailEnd/>
          </a:ln>
          <a:effectLst/>
        </p:spPr>
      </p:pic>
      <p:pic>
        <p:nvPicPr>
          <p:cNvPr id="1033" name="Picture 9"/>
          <p:cNvPicPr>
            <a:picLocks noChangeAspect="1" noChangeArrowheads="1"/>
          </p:cNvPicPr>
          <p:nvPr/>
        </p:nvPicPr>
        <p:blipFill>
          <a:blip r:embed="rId8" cstate="print"/>
          <a:srcRect/>
          <a:stretch>
            <a:fillRect/>
          </a:stretch>
        </p:blipFill>
        <p:spPr bwMode="auto">
          <a:xfrm>
            <a:off x="6715108" y="2714620"/>
            <a:ext cx="2428892" cy="194950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9" cstate="print"/>
          <a:srcRect/>
          <a:stretch>
            <a:fillRect/>
          </a:stretch>
        </p:blipFill>
        <p:spPr bwMode="auto">
          <a:xfrm>
            <a:off x="3286116" y="-285776"/>
            <a:ext cx="2357454" cy="1306030"/>
          </a:xfrm>
          <a:prstGeom prst="rect">
            <a:avLst/>
          </a:prstGeom>
          <a:noFill/>
          <a:ln w="9525">
            <a:noFill/>
            <a:miter lim="800000"/>
            <a:headEnd/>
            <a:tailEnd/>
          </a:ln>
          <a:effectLst/>
        </p:spPr>
      </p:pic>
      <p:pic>
        <p:nvPicPr>
          <p:cNvPr id="1026" name="Picture 2"/>
          <p:cNvPicPr>
            <a:picLocks noChangeAspect="1" noChangeArrowheads="1"/>
          </p:cNvPicPr>
          <p:nvPr/>
        </p:nvPicPr>
        <p:blipFill>
          <a:blip r:embed="rId10" cstate="print"/>
          <a:srcRect/>
          <a:stretch>
            <a:fillRect/>
          </a:stretch>
        </p:blipFill>
        <p:spPr bwMode="auto">
          <a:xfrm>
            <a:off x="2214546" y="857232"/>
            <a:ext cx="4448180" cy="51630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71462"/>
            <a:ext cx="7467600" cy="1143000"/>
          </a:xfrm>
        </p:spPr>
        <p:txBody>
          <a:bodyPr/>
          <a:lstStyle/>
          <a:p>
            <a:pPr algn="ctr"/>
            <a:r>
              <a:rPr lang="sl-SI" b="1" dirty="0" smtClean="0"/>
              <a:t>Razvoj igrač v sloveniji</a:t>
            </a:r>
            <a:endParaRPr lang="sl-SI" b="1" dirty="0"/>
          </a:p>
        </p:txBody>
      </p:sp>
      <p:sp>
        <p:nvSpPr>
          <p:cNvPr id="3" name="Ograda vsebine 2"/>
          <p:cNvSpPr>
            <a:spLocks noGrp="1"/>
          </p:cNvSpPr>
          <p:nvPr>
            <p:ph sz="quarter" idx="1"/>
          </p:nvPr>
        </p:nvSpPr>
        <p:spPr>
          <a:xfrm>
            <a:off x="457200" y="1600200"/>
            <a:ext cx="7467600" cy="4972072"/>
          </a:xfrm>
        </p:spPr>
        <p:txBody>
          <a:bodyPr>
            <a:normAutofit/>
          </a:bodyPr>
          <a:lstStyle/>
          <a:p>
            <a:r>
              <a:rPr lang="sl-SI" dirty="0" smtClean="0">
                <a:solidFill>
                  <a:schemeClr val="tx2"/>
                </a:solidFill>
              </a:rPr>
              <a:t>Pred vojno v Ribnici kot suha roba (vrtalke, vozički, raglje, konjički, keglji,…)</a:t>
            </a:r>
          </a:p>
          <a:p>
            <a:r>
              <a:rPr lang="sl-SI" dirty="0" err="1" smtClean="0">
                <a:solidFill>
                  <a:schemeClr val="tx2"/>
                </a:solidFill>
              </a:rPr>
              <a:t>Nadalni</a:t>
            </a:r>
            <a:r>
              <a:rPr lang="sl-SI" dirty="0" smtClean="0">
                <a:solidFill>
                  <a:schemeClr val="tx2"/>
                </a:solidFill>
              </a:rPr>
              <a:t> razvoj je potekal v Dobrepoljski dolini, kjer je potekal tečaj igračarstva za mlade</a:t>
            </a:r>
          </a:p>
          <a:p>
            <a:r>
              <a:rPr lang="sl-SI" dirty="0" smtClean="0">
                <a:solidFill>
                  <a:schemeClr val="tx2"/>
                </a:solidFill>
              </a:rPr>
              <a:t>Usposobljena mladina začne prodajati pod okriljem zadruge Razvoj in se razširi na jugoslovansko tržišče</a:t>
            </a:r>
          </a:p>
          <a:p>
            <a:r>
              <a:rPr lang="sl-SI" dirty="0" smtClean="0">
                <a:solidFill>
                  <a:schemeClr val="tx2"/>
                </a:solidFill>
              </a:rPr>
              <a:t>Prodajali so nad 60 vrst zelo kvalitetnih serijsko izdelanih igrač</a:t>
            </a:r>
          </a:p>
        </p:txBody>
      </p:sp>
      <p:pic>
        <p:nvPicPr>
          <p:cNvPr id="4" name="Slika 3" descr="igracaizdobregapolha.jpg"/>
          <p:cNvPicPr>
            <a:picLocks noChangeAspect="1"/>
          </p:cNvPicPr>
          <p:nvPr/>
        </p:nvPicPr>
        <p:blipFill>
          <a:blip r:embed="rId3" cstate="print"/>
          <a:stretch>
            <a:fillRect/>
          </a:stretch>
        </p:blipFill>
        <p:spPr>
          <a:xfrm>
            <a:off x="4786314" y="4988052"/>
            <a:ext cx="2363724" cy="1869948"/>
          </a:xfrm>
          <a:prstGeom prst="rect">
            <a:avLst/>
          </a:prstGeo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t>Opredelitev igrač</a:t>
            </a:r>
            <a:endParaRPr lang="sl-SI" b="1" dirty="0"/>
          </a:p>
        </p:txBody>
      </p:sp>
      <p:sp>
        <p:nvSpPr>
          <p:cNvPr id="3" name="Ograda vsebine 2"/>
          <p:cNvSpPr>
            <a:spLocks noGrp="1"/>
          </p:cNvSpPr>
          <p:nvPr>
            <p:ph sz="quarter" idx="1"/>
          </p:nvPr>
        </p:nvSpPr>
        <p:spPr/>
        <p:txBody>
          <a:bodyPr/>
          <a:lstStyle/>
          <a:p>
            <a:pPr indent="-252000"/>
            <a:r>
              <a:rPr lang="sl-SI" dirty="0" smtClean="0">
                <a:solidFill>
                  <a:schemeClr val="tx2"/>
                </a:solidFill>
              </a:rPr>
              <a:t>»Igračo v </a:t>
            </a:r>
            <a:r>
              <a:rPr lang="sl-SI" kern="1400" dirty="0" smtClean="0">
                <a:solidFill>
                  <a:schemeClr val="tx2"/>
                </a:solidFill>
              </a:rPr>
              <a:t>širšem pomenu besede, predstavlja vsak predmet, ki ga otrok v svoji igri spremeni v sebi želeno igračo. Igrače so osnova otrokove igre, ki postavi okvirno idejo za igro, ter vpliva na posamezne oblike igre.« (Fekonja 1981, v: Marjanovič Umek in Zupančič </a:t>
            </a:r>
            <a:r>
              <a:rPr lang="sl-SI" dirty="0" smtClean="0">
                <a:solidFill>
                  <a:schemeClr val="tx2"/>
                </a:solidFill>
              </a:rPr>
              <a:t>2001)</a:t>
            </a:r>
          </a:p>
          <a:p>
            <a:pPr indent="-252000">
              <a:buNone/>
            </a:pPr>
            <a:endParaRPr lang="sl-SI" dirty="0" smtClean="0">
              <a:solidFill>
                <a:schemeClr val="tx2"/>
              </a:solidFill>
            </a:endParaRPr>
          </a:p>
          <a:p>
            <a:pPr indent="-252000"/>
            <a:r>
              <a:rPr lang="sl-SI" dirty="0" smtClean="0">
                <a:solidFill>
                  <a:schemeClr val="tx2"/>
                </a:solidFill>
              </a:rPr>
              <a:t>Igrača oz. igralni material je nujno potreben za otrokov psihofizičen razvoj, vpliva na čustveno sfero otroka, mišljenje itd.</a:t>
            </a:r>
          </a:p>
          <a:p>
            <a:endParaRPr lang="sl-S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14282" y="-285776"/>
            <a:ext cx="8501122" cy="1143000"/>
          </a:xfrm>
        </p:spPr>
        <p:txBody>
          <a:bodyPr>
            <a:normAutofit/>
          </a:bodyPr>
          <a:lstStyle/>
          <a:p>
            <a:pPr algn="ctr"/>
            <a:r>
              <a:rPr lang="sl-SI" sz="2600" b="1" dirty="0" smtClean="0"/>
              <a:t>RAZVOJ IGRE V RAZLIČNIH OBDOBJIH OTROKA</a:t>
            </a:r>
            <a:endParaRPr lang="sl-SI" sz="2600" b="1" dirty="0"/>
          </a:p>
        </p:txBody>
      </p:sp>
      <p:sp>
        <p:nvSpPr>
          <p:cNvPr id="3" name="Ograda vsebine 2"/>
          <p:cNvSpPr>
            <a:spLocks noGrp="1"/>
          </p:cNvSpPr>
          <p:nvPr>
            <p:ph sz="quarter" idx="1"/>
          </p:nvPr>
        </p:nvSpPr>
        <p:spPr>
          <a:xfrm>
            <a:off x="285720" y="1142984"/>
            <a:ext cx="7858180" cy="5330968"/>
          </a:xfrm>
        </p:spPr>
        <p:txBody>
          <a:bodyPr/>
          <a:lstStyle/>
          <a:p>
            <a:r>
              <a:rPr lang="sl-SI" dirty="0" smtClean="0">
                <a:solidFill>
                  <a:schemeClr val="tx2"/>
                </a:solidFill>
              </a:rPr>
              <a:t>Najprej deli svojega telesa, nato obraz in roke staršev, postopna uporaba stvari iz okolja</a:t>
            </a:r>
          </a:p>
          <a:p>
            <a:endParaRPr lang="sl-SI" dirty="0" smtClean="0">
              <a:solidFill>
                <a:schemeClr val="tx2"/>
              </a:solidFill>
            </a:endParaRPr>
          </a:p>
          <a:p>
            <a:r>
              <a:rPr lang="sl-SI" dirty="0" smtClean="0">
                <a:solidFill>
                  <a:schemeClr val="tx2"/>
                </a:solidFill>
              </a:rPr>
              <a:t>»Tako je igra malčkov, s strukturiranimi igračami pogosteje simbolna kot igra s polstrukturiranimi ali nestrukturiranimi igračami« (Zupančič in Cecić Erpič, 1997, v: Marjanovič Umek in Zupančič, 2004).</a:t>
            </a:r>
          </a:p>
          <a:p>
            <a:endParaRPr lang="sl-SI" dirty="0" smtClean="0">
              <a:solidFill>
                <a:schemeClr val="tx2"/>
              </a:solidFill>
            </a:endParaRPr>
          </a:p>
          <a:p>
            <a:r>
              <a:rPr lang="sl-SI" dirty="0" smtClean="0">
                <a:solidFill>
                  <a:schemeClr val="tx2"/>
                </a:solidFill>
              </a:rPr>
              <a:t>Strukturiranost igrače predstavlja stopnjo določenosti in izdelanost igrač (strukturirane: igrače z navodili, nestrukturirane: glina, pesek, kamenje,…).</a:t>
            </a:r>
          </a:p>
          <a:p>
            <a:endParaRPr lang="sl-SI" dirty="0" smtClean="0">
              <a:solidFill>
                <a:schemeClr val="tx2"/>
              </a:solidFill>
            </a:endParaRPr>
          </a:p>
          <a:p>
            <a:endParaRPr lang="sl-SI" dirty="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cstate="print"/>
          <a:srcRect/>
          <a:stretch>
            <a:fillRect/>
          </a:stretch>
        </p:blipFill>
        <p:spPr bwMode="auto">
          <a:xfrm>
            <a:off x="6429388" y="3071811"/>
            <a:ext cx="2714612" cy="378619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6204" y="-24"/>
            <a:ext cx="3935262" cy="2643206"/>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929058" y="0"/>
            <a:ext cx="3067710" cy="2143116"/>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642974" y="2643182"/>
            <a:ext cx="4151374" cy="321471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cstate="print"/>
          <a:srcRect/>
          <a:stretch>
            <a:fillRect/>
          </a:stretch>
        </p:blipFill>
        <p:spPr bwMode="auto">
          <a:xfrm>
            <a:off x="3500430" y="2000240"/>
            <a:ext cx="3286128" cy="28575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cstate="print"/>
          <a:srcRect/>
          <a:stretch>
            <a:fillRect/>
          </a:stretch>
        </p:blipFill>
        <p:spPr bwMode="auto">
          <a:xfrm>
            <a:off x="6774674" y="1"/>
            <a:ext cx="2381262" cy="3071809"/>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srcRect/>
          <a:stretch>
            <a:fillRect/>
          </a:stretch>
        </p:blipFill>
        <p:spPr bwMode="auto">
          <a:xfrm>
            <a:off x="3286116" y="4346622"/>
            <a:ext cx="3143272" cy="2498901"/>
          </a:xfrm>
          <a:prstGeom prst="rect">
            <a:avLst/>
          </a:prstGeom>
          <a:noFill/>
          <a:ln w="9525">
            <a:noFill/>
            <a:miter lim="800000"/>
            <a:headEnd/>
            <a:tailEnd/>
          </a:ln>
          <a:effectLst/>
        </p:spPr>
      </p:pic>
      <p:pic>
        <p:nvPicPr>
          <p:cNvPr id="1034" name="Picture 10"/>
          <p:cNvPicPr>
            <a:picLocks noChangeAspect="1" noChangeArrowheads="1"/>
          </p:cNvPicPr>
          <p:nvPr/>
        </p:nvPicPr>
        <p:blipFill>
          <a:blip r:embed="rId9" cstate="print"/>
          <a:srcRect/>
          <a:stretch>
            <a:fillRect/>
          </a:stretch>
        </p:blipFill>
        <p:spPr bwMode="auto">
          <a:xfrm>
            <a:off x="0" y="5038731"/>
            <a:ext cx="1214446" cy="1819269"/>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0" cstate="print"/>
          <a:srcRect/>
          <a:stretch>
            <a:fillRect/>
          </a:stretch>
        </p:blipFill>
        <p:spPr bwMode="auto">
          <a:xfrm>
            <a:off x="1214414" y="5572140"/>
            <a:ext cx="2071666" cy="1285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grada vsebine 2"/>
          <p:cNvSpPr>
            <a:spLocks noGrp="1"/>
          </p:cNvSpPr>
          <p:nvPr>
            <p:ph sz="quarter" idx="2"/>
          </p:nvPr>
        </p:nvSpPr>
        <p:spPr>
          <a:xfrm>
            <a:off x="500034" y="1857364"/>
            <a:ext cx="3657600" cy="3886200"/>
          </a:xfrm>
        </p:spPr>
        <p:txBody>
          <a:bodyPr/>
          <a:lstStyle/>
          <a:p>
            <a:pPr lvl="0"/>
            <a:r>
              <a:rPr lang="sl-SI" dirty="0" smtClean="0">
                <a:solidFill>
                  <a:schemeClr val="tx2"/>
                </a:solidFill>
              </a:rPr>
              <a:t>otroci igrače prijemajo, mečejo, kotalijo, porivajo po prostoru, jih dajejo v usta itd.</a:t>
            </a:r>
          </a:p>
          <a:p>
            <a:pPr lvl="0"/>
            <a:r>
              <a:rPr lang="sl-SI" dirty="0" smtClean="0">
                <a:solidFill>
                  <a:schemeClr val="tx2"/>
                </a:solidFill>
              </a:rPr>
              <a:t>Igrače ne smejo prestavljati nevarnosti, saj bi se lahko otrok z njimi poškodoval</a:t>
            </a:r>
          </a:p>
          <a:p>
            <a:endParaRPr lang="sl-SI" dirty="0"/>
          </a:p>
        </p:txBody>
      </p:sp>
      <p:sp>
        <p:nvSpPr>
          <p:cNvPr id="4" name="Ograda vsebine 3"/>
          <p:cNvSpPr>
            <a:spLocks noGrp="1"/>
          </p:cNvSpPr>
          <p:nvPr>
            <p:ph sz="quarter" idx="4"/>
          </p:nvPr>
        </p:nvSpPr>
        <p:spPr>
          <a:xfrm>
            <a:off x="4429124" y="1928802"/>
            <a:ext cx="3657600" cy="3886200"/>
          </a:xfrm>
        </p:spPr>
        <p:txBody>
          <a:bodyPr>
            <a:normAutofit lnSpcReduction="10000"/>
          </a:bodyPr>
          <a:lstStyle/>
          <a:p>
            <a:r>
              <a:rPr lang="sl-SI" dirty="0" smtClean="0">
                <a:solidFill>
                  <a:schemeClr val="tx2"/>
                </a:solidFill>
              </a:rPr>
              <a:t>otroci uporabljajo igrače, ki jih potrebujejo za svojo igro</a:t>
            </a:r>
          </a:p>
          <a:p>
            <a:r>
              <a:rPr lang="sl-SI" dirty="0" smtClean="0">
                <a:solidFill>
                  <a:schemeClr val="tx2"/>
                </a:solidFill>
              </a:rPr>
              <a:t> Lahko se zgodi, da otroci igrač za svojo igro nimajo, zato si jih ustvarijo sami, iz drugih igrač ali iz manj strukturiranega materiala</a:t>
            </a:r>
            <a:endParaRPr lang="sl-SI" dirty="0">
              <a:solidFill>
                <a:schemeClr val="tx2"/>
              </a:solidFill>
            </a:endParaRPr>
          </a:p>
        </p:txBody>
      </p:sp>
      <p:sp>
        <p:nvSpPr>
          <p:cNvPr id="5" name="Ograda besedila 4"/>
          <p:cNvSpPr>
            <a:spLocks noGrp="1"/>
          </p:cNvSpPr>
          <p:nvPr>
            <p:ph type="body" sz="quarter" idx="1"/>
          </p:nvPr>
        </p:nvSpPr>
        <p:spPr>
          <a:xfrm>
            <a:off x="500034" y="928670"/>
            <a:ext cx="3657600" cy="658368"/>
          </a:xfrm>
        </p:spPr>
        <p:txBody>
          <a:bodyPr/>
          <a:lstStyle/>
          <a:p>
            <a:pPr algn="ctr"/>
            <a:r>
              <a:rPr lang="sl-SI" dirty="0" smtClean="0"/>
              <a:t>FUNKCIJSKA IGRA</a:t>
            </a:r>
            <a:endParaRPr lang="sl-SI" dirty="0"/>
          </a:p>
        </p:txBody>
      </p:sp>
      <p:sp>
        <p:nvSpPr>
          <p:cNvPr id="6" name="Ograda besedila 5"/>
          <p:cNvSpPr>
            <a:spLocks noGrp="1"/>
          </p:cNvSpPr>
          <p:nvPr>
            <p:ph type="body" sz="quarter" idx="3"/>
          </p:nvPr>
        </p:nvSpPr>
        <p:spPr>
          <a:xfrm>
            <a:off x="4357686" y="928670"/>
            <a:ext cx="3657600" cy="658368"/>
          </a:xfrm>
        </p:spPr>
        <p:txBody>
          <a:bodyPr/>
          <a:lstStyle/>
          <a:p>
            <a:pPr algn="ctr"/>
            <a:r>
              <a:rPr lang="sl-SI" dirty="0" smtClean="0"/>
              <a:t>SIMBOLNA IGRA</a:t>
            </a:r>
            <a:endParaRPr lang="sl-SI"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t>PRIMER</a:t>
            </a:r>
            <a:endParaRPr lang="sl-SI" b="1" dirty="0"/>
          </a:p>
        </p:txBody>
      </p:sp>
      <p:sp>
        <p:nvSpPr>
          <p:cNvPr id="3" name="Ograda vsebine 2"/>
          <p:cNvSpPr>
            <a:spLocks noGrp="1"/>
          </p:cNvSpPr>
          <p:nvPr>
            <p:ph sz="quarter" idx="2"/>
          </p:nvPr>
        </p:nvSpPr>
        <p:spPr/>
        <p:txBody>
          <a:bodyPr/>
          <a:lstStyle/>
          <a:p>
            <a:pPr lvl="0"/>
            <a:r>
              <a:rPr lang="sl-SI" dirty="0" smtClean="0">
                <a:solidFill>
                  <a:schemeClr val="tx2"/>
                </a:solidFill>
              </a:rPr>
              <a:t>David, ki je star 2 leti, se igra gusarja. Za svojo igro potrebuje realistično sabljo, saj si zaradi manjše sposobnosti dojemanja, navadne lesene palice, ne more predstavljati, kot čisto pravo gusarsko sabljo.  </a:t>
            </a:r>
          </a:p>
          <a:p>
            <a:endParaRPr lang="sl-SI" dirty="0"/>
          </a:p>
        </p:txBody>
      </p:sp>
      <p:sp>
        <p:nvSpPr>
          <p:cNvPr id="4" name="Ograda vsebine 3"/>
          <p:cNvSpPr>
            <a:spLocks noGrp="1"/>
          </p:cNvSpPr>
          <p:nvPr>
            <p:ph sz="quarter" idx="4"/>
          </p:nvPr>
        </p:nvSpPr>
        <p:spPr/>
        <p:txBody>
          <a:bodyPr>
            <a:normAutofit fontScale="92500"/>
          </a:bodyPr>
          <a:lstStyle/>
          <a:p>
            <a:pPr lvl="0"/>
            <a:r>
              <a:rPr lang="sl-SI" dirty="0" smtClean="0">
                <a:solidFill>
                  <a:schemeClr val="tx2"/>
                </a:solidFill>
              </a:rPr>
              <a:t>Aleksander, ki je star 7 let, se igra voznika avtobusa. Za svojo igro ne potrebuje pravega avtobusa, ampak uporabi svojo domišljijo. Vozi namišljeni avtobus, ki ga pelje po mestu do postaje, kjer ustavi namišljenim potnikom, jih ogovori itd.</a:t>
            </a:r>
          </a:p>
          <a:p>
            <a:endParaRPr lang="sl-SI" dirty="0"/>
          </a:p>
        </p:txBody>
      </p:sp>
      <p:sp>
        <p:nvSpPr>
          <p:cNvPr id="5" name="Ograda besedila 4"/>
          <p:cNvSpPr>
            <a:spLocks noGrp="1"/>
          </p:cNvSpPr>
          <p:nvPr>
            <p:ph type="body" sz="quarter" idx="1"/>
          </p:nvPr>
        </p:nvSpPr>
        <p:spPr/>
        <p:txBody>
          <a:bodyPr/>
          <a:lstStyle/>
          <a:p>
            <a:pPr algn="ctr"/>
            <a:r>
              <a:rPr lang="sl-SI" sz="2400" dirty="0" smtClean="0"/>
              <a:t>DAVID, 2 LETI</a:t>
            </a:r>
            <a:endParaRPr lang="sl-SI" sz="2400" dirty="0"/>
          </a:p>
        </p:txBody>
      </p:sp>
      <p:sp>
        <p:nvSpPr>
          <p:cNvPr id="6" name="Ograda besedila 5"/>
          <p:cNvSpPr>
            <a:spLocks noGrp="1"/>
          </p:cNvSpPr>
          <p:nvPr>
            <p:ph type="body" sz="quarter" idx="3"/>
          </p:nvPr>
        </p:nvSpPr>
        <p:spPr/>
        <p:txBody>
          <a:bodyPr/>
          <a:lstStyle/>
          <a:p>
            <a:pPr algn="ctr"/>
            <a:r>
              <a:rPr lang="sl-SI" sz="2400" dirty="0" smtClean="0"/>
              <a:t>ALEKSANDER, 7 LET</a:t>
            </a:r>
            <a:endParaRPr lang="sl-SI"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500050"/>
            <a:ext cx="7467600" cy="1143000"/>
          </a:xfrm>
        </p:spPr>
        <p:txBody>
          <a:bodyPr>
            <a:normAutofit fontScale="90000"/>
          </a:bodyPr>
          <a:lstStyle/>
          <a:p>
            <a:pPr algn="ctr"/>
            <a:r>
              <a:rPr lang="sl-SI" b="1" dirty="0" smtClean="0"/>
              <a:t>POMEMBNI DEJAVNIKI V OTROŠKI IGRI:</a:t>
            </a:r>
            <a:r>
              <a:rPr lang="sl-SI" dirty="0" smtClean="0"/>
              <a:t/>
            </a:r>
            <a:br>
              <a:rPr lang="sl-SI" dirty="0" smtClean="0"/>
            </a:br>
            <a:endParaRPr lang="sl-SI" dirty="0"/>
          </a:p>
        </p:txBody>
      </p:sp>
      <p:sp>
        <p:nvSpPr>
          <p:cNvPr id="3" name="Ograda vsebine 2"/>
          <p:cNvSpPr>
            <a:spLocks noGrp="1"/>
          </p:cNvSpPr>
          <p:nvPr>
            <p:ph sz="quarter" idx="1"/>
          </p:nvPr>
        </p:nvSpPr>
        <p:spPr/>
        <p:txBody>
          <a:bodyPr/>
          <a:lstStyle/>
          <a:p>
            <a:r>
              <a:rPr lang="sl-SI" dirty="0" smtClean="0">
                <a:solidFill>
                  <a:schemeClr val="tx2"/>
                </a:solidFill>
              </a:rPr>
              <a:t>STAROST: z razvojem otrok začne v igri prevladovati otrokova domišlija in ne igrača</a:t>
            </a:r>
          </a:p>
          <a:p>
            <a:endParaRPr lang="sl-SI" dirty="0" smtClean="0">
              <a:solidFill>
                <a:schemeClr val="tx2"/>
              </a:solidFill>
            </a:endParaRPr>
          </a:p>
          <a:p>
            <a:r>
              <a:rPr lang="sl-SI" dirty="0" smtClean="0">
                <a:solidFill>
                  <a:schemeClr val="tx2"/>
                </a:solidFill>
              </a:rPr>
              <a:t>SPOL: razlike se pojavijo v drugem letu starosti, zaradi različnih dejavnikov (biološke značilnosti, izpostavljenost vzornikom, mediji,…)</a:t>
            </a:r>
          </a:p>
          <a:p>
            <a:endParaRPr lang="sl-SI" dirty="0">
              <a:solidFill>
                <a:schemeClr val="tx2"/>
              </a:solidFill>
            </a:endParaRPr>
          </a:p>
        </p:txBody>
      </p:sp>
      <p:pic>
        <p:nvPicPr>
          <p:cNvPr id="2051" name="Picture 3"/>
          <p:cNvPicPr>
            <a:picLocks noChangeAspect="1" noChangeArrowheads="1"/>
          </p:cNvPicPr>
          <p:nvPr/>
        </p:nvPicPr>
        <p:blipFill>
          <a:blip r:embed="rId2" cstate="print"/>
          <a:srcRect/>
          <a:stretch>
            <a:fillRect/>
          </a:stretch>
        </p:blipFill>
        <p:spPr bwMode="auto">
          <a:xfrm>
            <a:off x="285720" y="4000504"/>
            <a:ext cx="3491472" cy="2714620"/>
          </a:xfrm>
          <a:prstGeom prst="rect">
            <a:avLst/>
          </a:prstGeom>
          <a:noFill/>
          <a:ln w="9525">
            <a:noFill/>
            <a:miter lim="800000"/>
            <a:headEnd/>
            <a:tailEnd/>
          </a:ln>
          <a:effectLst/>
        </p:spPr>
      </p:pic>
      <p:pic>
        <p:nvPicPr>
          <p:cNvPr id="2053" name="Picture 5"/>
          <p:cNvPicPr>
            <a:picLocks noChangeAspect="1" noChangeArrowheads="1"/>
          </p:cNvPicPr>
          <p:nvPr/>
        </p:nvPicPr>
        <p:blipFill>
          <a:blip r:embed="rId3" cstate="print"/>
          <a:srcRect/>
          <a:stretch>
            <a:fillRect/>
          </a:stretch>
        </p:blipFill>
        <p:spPr bwMode="auto">
          <a:xfrm>
            <a:off x="5357818" y="4071942"/>
            <a:ext cx="1785950" cy="2508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b="1" dirty="0" smtClean="0"/>
              <a:t>Oblikovanje igrač</a:t>
            </a:r>
            <a:endParaRPr lang="sl-SI" b="1" dirty="0"/>
          </a:p>
        </p:txBody>
      </p:sp>
      <p:sp>
        <p:nvSpPr>
          <p:cNvPr id="3" name="Ograda vsebine 2"/>
          <p:cNvSpPr>
            <a:spLocks noGrp="1"/>
          </p:cNvSpPr>
          <p:nvPr>
            <p:ph sz="quarter" idx="1"/>
          </p:nvPr>
        </p:nvSpPr>
        <p:spPr/>
        <p:txBody>
          <a:bodyPr/>
          <a:lstStyle/>
          <a:p>
            <a:r>
              <a:rPr lang="sl-SI" dirty="0" smtClean="0">
                <a:solidFill>
                  <a:schemeClr val="tx2"/>
                </a:solidFill>
              </a:rPr>
              <a:t>Igrača mora imeti: psiho-pedagoške, zdravstveno-genske, tehnološke, oblikovne, ter estetske kvalitete</a:t>
            </a:r>
          </a:p>
          <a:p>
            <a:endParaRPr lang="sl-SI" dirty="0" smtClean="0">
              <a:solidFill>
                <a:schemeClr val="tx2"/>
              </a:solidFill>
            </a:endParaRPr>
          </a:p>
          <a:p>
            <a:r>
              <a:rPr lang="sl-SI" dirty="0" smtClean="0">
                <a:solidFill>
                  <a:schemeClr val="tx2"/>
                </a:solidFill>
              </a:rPr>
              <a:t>Igrače iz naravnih materialov zbližujejo otroka z naravo</a:t>
            </a:r>
          </a:p>
          <a:p>
            <a:endParaRPr lang="sl-SI" dirty="0" smtClean="0">
              <a:solidFill>
                <a:schemeClr val="tx2"/>
              </a:solidFill>
            </a:endParaRPr>
          </a:p>
          <a:p>
            <a:r>
              <a:rPr lang="sl-SI" dirty="0" smtClean="0">
                <a:solidFill>
                  <a:schemeClr val="tx2"/>
                </a:solidFill>
              </a:rPr>
              <a:t>Oblikovalec se mora pri izdelavi igrač ozirati na marsikaj, predvsem na zahtevne kriterije, ki jih upošteva komisija za ocenjevanje igrač</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na">
  <a:themeElements>
    <a:clrScheme name="Altan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ltan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ltan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184</TotalTime>
  <Words>777</Words>
  <Application>Microsoft Office PowerPoint</Application>
  <PresentationFormat>On-screen Show (4:3)</PresentationFormat>
  <Paragraphs>85</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Altana</vt:lpstr>
      <vt:lpstr>dobra igrača</vt:lpstr>
      <vt:lpstr>Razvoj igrač v sloveniji</vt:lpstr>
      <vt:lpstr>Opredelitev igrač</vt:lpstr>
      <vt:lpstr>RAZVOJ IGRE V RAZLIČNIH OBDOBJIH OTROKA</vt:lpstr>
      <vt:lpstr>PowerPoint Presentation</vt:lpstr>
      <vt:lpstr>PowerPoint Presentation</vt:lpstr>
      <vt:lpstr>PRIMER</vt:lpstr>
      <vt:lpstr>POMEMBNI DEJAVNIKI V OTROŠKI IGRI: </vt:lpstr>
      <vt:lpstr>Oblikovanje igrač</vt:lpstr>
      <vt:lpstr>KLASIFIKACIJA IGRAČ</vt:lpstr>
      <vt:lpstr>KLASIFIKACIJA IGRAČ</vt:lpstr>
      <vt:lpstr>KLASIFIKACIJA IGRAČ</vt:lpstr>
      <vt:lpstr>KLASIFIKACIJA IGRAČ</vt:lpstr>
      <vt:lpstr>Zdravstveno – higienski vidiki za dobro igračo</vt:lpstr>
      <vt:lpstr>OCENJEVANJE IGRAČ </vt:lpstr>
      <vt:lpstr>DELO KOMISIJE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je dobra igrača</dc:title>
  <dc:creator>Alex &amp; Tanja</dc:creator>
  <cp:lastModifiedBy>Jaka</cp:lastModifiedBy>
  <cp:revision>22</cp:revision>
  <dcterms:created xsi:type="dcterms:W3CDTF">2010-10-18T18:15:24Z</dcterms:created>
  <dcterms:modified xsi:type="dcterms:W3CDTF">2016-01-20T18:16:41Z</dcterms:modified>
</cp:coreProperties>
</file>