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9" r:id="rId8"/>
    <p:sldId id="261" r:id="rId9"/>
    <p:sldId id="262" r:id="rId10"/>
    <p:sldId id="263" r:id="rId11"/>
    <p:sldId id="264" r:id="rId12"/>
    <p:sldId id="268" r:id="rId13"/>
    <p:sldId id="265" r:id="rId14"/>
    <p:sldId id="266" r:id="rId15"/>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če želite urediti slog podnaslova matrice</a:t>
            </a:r>
            <a:endParaRPr lang="sl-SI"/>
          </a:p>
        </p:txBody>
      </p:sp>
      <p:sp>
        <p:nvSpPr>
          <p:cNvPr id="4" name="Ograda datuma 3"/>
          <p:cNvSpPr>
            <a:spLocks noGrp="1"/>
          </p:cNvSpPr>
          <p:nvPr>
            <p:ph type="dt" sz="half" idx="10"/>
          </p:nvPr>
        </p:nvSpPr>
        <p:spPr/>
        <p:txBody>
          <a:bodyPr/>
          <a:lstStyle/>
          <a:p>
            <a:fld id="{08583544-D8BB-47A5-8523-00F2FA1421FF}" type="datetimeFigureOut">
              <a:rPr lang="sl-SI" smtClean="0"/>
              <a:pPr/>
              <a:t>20.1.2016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BBC96C47-DB47-4FAA-9F89-C9CB2E60D238}" type="slidenum">
              <a:rPr lang="sl-SI" smtClean="0"/>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08583544-D8BB-47A5-8523-00F2FA1421FF}" type="datetimeFigureOut">
              <a:rPr lang="sl-SI" smtClean="0"/>
              <a:pPr/>
              <a:t>20.1.2016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BBC96C47-DB47-4FAA-9F89-C9CB2E60D238}"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08583544-D8BB-47A5-8523-00F2FA1421FF}" type="datetimeFigureOut">
              <a:rPr lang="sl-SI" smtClean="0"/>
              <a:pPr/>
              <a:t>20.1.2016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BBC96C47-DB47-4FAA-9F89-C9CB2E60D238}"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08583544-D8BB-47A5-8523-00F2FA1421FF}" type="datetimeFigureOut">
              <a:rPr lang="sl-SI" smtClean="0"/>
              <a:pPr/>
              <a:t>20.1.2016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BBC96C47-DB47-4FAA-9F89-C9CB2E60D238}"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Kliknite, če želite urediti sloge besedila matrice</a:t>
            </a:r>
          </a:p>
        </p:txBody>
      </p:sp>
      <p:sp>
        <p:nvSpPr>
          <p:cNvPr id="4" name="Ograda datuma 3"/>
          <p:cNvSpPr>
            <a:spLocks noGrp="1"/>
          </p:cNvSpPr>
          <p:nvPr>
            <p:ph type="dt" sz="half" idx="10"/>
          </p:nvPr>
        </p:nvSpPr>
        <p:spPr/>
        <p:txBody>
          <a:bodyPr/>
          <a:lstStyle/>
          <a:p>
            <a:fld id="{08583544-D8BB-47A5-8523-00F2FA1421FF}" type="datetimeFigureOut">
              <a:rPr lang="sl-SI" smtClean="0"/>
              <a:pPr/>
              <a:t>20.1.2016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BBC96C47-DB47-4FAA-9F89-C9CB2E60D238}" type="slidenum">
              <a:rPr lang="sl-SI" smtClean="0"/>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p>
            <a:fld id="{08583544-D8BB-47A5-8523-00F2FA1421FF}" type="datetimeFigureOut">
              <a:rPr lang="sl-SI" smtClean="0"/>
              <a:pPr/>
              <a:t>20.1.2016</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BBC96C47-DB47-4FAA-9F89-C9CB2E60D238}"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p>
            <a:fld id="{08583544-D8BB-47A5-8523-00F2FA1421FF}" type="datetimeFigureOut">
              <a:rPr lang="sl-SI" smtClean="0"/>
              <a:pPr/>
              <a:t>20.1.2016</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BBC96C47-DB47-4FAA-9F89-C9CB2E60D238}"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datuma 2"/>
          <p:cNvSpPr>
            <a:spLocks noGrp="1"/>
          </p:cNvSpPr>
          <p:nvPr>
            <p:ph type="dt" sz="half" idx="10"/>
          </p:nvPr>
        </p:nvSpPr>
        <p:spPr/>
        <p:txBody>
          <a:bodyPr/>
          <a:lstStyle/>
          <a:p>
            <a:fld id="{08583544-D8BB-47A5-8523-00F2FA1421FF}" type="datetimeFigureOut">
              <a:rPr lang="sl-SI" smtClean="0"/>
              <a:pPr/>
              <a:t>20.1.2016</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BBC96C47-DB47-4FAA-9F89-C9CB2E60D238}"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08583544-D8BB-47A5-8523-00F2FA1421FF}" type="datetimeFigureOut">
              <a:rPr lang="sl-SI" smtClean="0"/>
              <a:pPr/>
              <a:t>20.1.2016</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BBC96C47-DB47-4FAA-9F89-C9CB2E60D238}"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p>
            <a:fld id="{08583544-D8BB-47A5-8523-00F2FA1421FF}" type="datetimeFigureOut">
              <a:rPr lang="sl-SI" smtClean="0"/>
              <a:pPr/>
              <a:t>20.1.2016</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BBC96C47-DB47-4FAA-9F89-C9CB2E60D238}" type="slidenum">
              <a:rPr lang="sl-SI" smtClean="0"/>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p>
            <a:fld id="{08583544-D8BB-47A5-8523-00F2FA1421FF}" type="datetimeFigureOut">
              <a:rPr lang="sl-SI" smtClean="0"/>
              <a:pPr/>
              <a:t>20.1.2016</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BBC96C47-DB47-4FAA-9F89-C9CB2E60D238}" type="slidenum">
              <a:rPr lang="sl-SI" smtClean="0"/>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83544-D8BB-47A5-8523-00F2FA1421FF}" type="datetimeFigureOut">
              <a:rPr lang="sl-SI" smtClean="0"/>
              <a:pPr/>
              <a:t>20.1.2016</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96C47-DB47-4FAA-9F89-C9CB2E60D238}"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714348" y="785794"/>
            <a:ext cx="7772400" cy="2470157"/>
          </a:xfrm>
        </p:spPr>
        <p:txBody>
          <a:bodyPr>
            <a:normAutofit fontScale="90000"/>
          </a:bodyPr>
          <a:lstStyle/>
          <a:p>
            <a:r>
              <a:rPr lang="sl-SI" sz="3600" b="1" dirty="0" smtClean="0"/>
              <a:t/>
            </a:r>
            <a:br>
              <a:rPr lang="sl-SI" sz="3600" b="1" dirty="0" smtClean="0"/>
            </a:br>
            <a:r>
              <a:rPr lang="sl-SI" sz="3600" b="1" dirty="0" smtClean="0">
                <a:solidFill>
                  <a:srgbClr val="002060"/>
                </a:solidFill>
              </a:rPr>
              <a:t>Seminarska </a:t>
            </a:r>
            <a:r>
              <a:rPr lang="sl-SI" sz="3600" b="1" dirty="0">
                <a:solidFill>
                  <a:srgbClr val="002060"/>
                </a:solidFill>
              </a:rPr>
              <a:t>naloga pri predmetu razvojna </a:t>
            </a:r>
            <a:r>
              <a:rPr lang="sl-SI" sz="3600" b="1" dirty="0" smtClean="0">
                <a:solidFill>
                  <a:srgbClr val="002060"/>
                </a:solidFill>
              </a:rPr>
              <a:t>psihologija</a:t>
            </a:r>
            <a:br>
              <a:rPr lang="sl-SI" sz="3600" b="1" dirty="0" smtClean="0">
                <a:solidFill>
                  <a:srgbClr val="002060"/>
                </a:solidFill>
              </a:rPr>
            </a:br>
            <a:r>
              <a:rPr lang="sl-SI" dirty="0"/>
              <a:t/>
            </a:r>
            <a:br>
              <a:rPr lang="sl-SI" dirty="0"/>
            </a:br>
            <a:r>
              <a:rPr lang="sl-SI" sz="4900" b="1" dirty="0">
                <a:solidFill>
                  <a:srgbClr val="0070C0"/>
                </a:solidFill>
              </a:rPr>
              <a:t>IGRA DOJENČKA IN MALČKA</a:t>
            </a:r>
            <a:r>
              <a:rPr lang="sl-SI" dirty="0"/>
              <a:t/>
            </a:r>
            <a:br>
              <a:rPr lang="sl-SI" dirty="0"/>
            </a:br>
            <a:endParaRPr lang="sl-SI" dirty="0"/>
          </a:p>
        </p:txBody>
      </p:sp>
      <p:sp>
        <p:nvSpPr>
          <p:cNvPr id="3" name="Podnaslov 2"/>
          <p:cNvSpPr>
            <a:spLocks noGrp="1"/>
          </p:cNvSpPr>
          <p:nvPr>
            <p:ph type="subTitle" idx="1"/>
          </p:nvPr>
        </p:nvSpPr>
        <p:spPr>
          <a:xfrm>
            <a:off x="714348" y="4500570"/>
            <a:ext cx="3571900" cy="1752600"/>
          </a:xfrm>
        </p:spPr>
        <p:txBody>
          <a:bodyPr>
            <a:normAutofit fontScale="92500" lnSpcReduction="20000"/>
          </a:bodyPr>
          <a:lstStyle/>
          <a:p>
            <a:r>
              <a:rPr lang="sl-SI" sz="2800" dirty="0" smtClean="0">
                <a:solidFill>
                  <a:srgbClr val="0070C0"/>
                </a:solidFill>
              </a:rPr>
              <a:t>Avtorice:    Helena </a:t>
            </a:r>
            <a:r>
              <a:rPr lang="sl-SI" sz="2800" dirty="0" smtClean="0">
                <a:solidFill>
                  <a:srgbClr val="0070C0"/>
                </a:solidFill>
              </a:rPr>
              <a:t>I.</a:t>
            </a:r>
            <a:endParaRPr lang="sl-SI" sz="2800" dirty="0">
              <a:solidFill>
                <a:srgbClr val="0070C0"/>
              </a:solidFill>
            </a:endParaRPr>
          </a:p>
          <a:p>
            <a:r>
              <a:rPr lang="sl-SI" sz="2800" dirty="0">
                <a:solidFill>
                  <a:srgbClr val="0070C0"/>
                </a:solidFill>
              </a:rPr>
              <a:t>                  </a:t>
            </a:r>
            <a:r>
              <a:rPr lang="sl-SI" sz="2800" dirty="0" smtClean="0">
                <a:solidFill>
                  <a:srgbClr val="0070C0"/>
                </a:solidFill>
              </a:rPr>
              <a:t>Klara </a:t>
            </a:r>
            <a:r>
              <a:rPr lang="sl-SI" sz="2800" dirty="0" smtClean="0">
                <a:solidFill>
                  <a:srgbClr val="0070C0"/>
                </a:solidFill>
              </a:rPr>
              <a:t>M.</a:t>
            </a:r>
            <a:endParaRPr lang="sl-SI" sz="2800" dirty="0">
              <a:solidFill>
                <a:srgbClr val="0070C0"/>
              </a:solidFill>
            </a:endParaRPr>
          </a:p>
          <a:p>
            <a:r>
              <a:rPr lang="sl-SI" sz="2800" dirty="0">
                <a:solidFill>
                  <a:srgbClr val="0070C0"/>
                </a:solidFill>
              </a:rPr>
              <a:t>                   Martina </a:t>
            </a:r>
            <a:r>
              <a:rPr lang="sl-SI" sz="2800" dirty="0" smtClean="0">
                <a:solidFill>
                  <a:srgbClr val="0070C0"/>
                </a:solidFill>
              </a:rPr>
              <a:t>P.</a:t>
            </a:r>
            <a:endParaRPr lang="sl-SI" sz="2800" dirty="0">
              <a:solidFill>
                <a:srgbClr val="0070C0"/>
              </a:solidFill>
            </a:endParaRPr>
          </a:p>
          <a:p>
            <a:r>
              <a:rPr lang="sl-SI" sz="2800" dirty="0">
                <a:solidFill>
                  <a:srgbClr val="0070C0"/>
                </a:solidFill>
              </a:rPr>
              <a:t>                   </a:t>
            </a:r>
            <a:r>
              <a:rPr lang="sl-SI" sz="2800">
                <a:solidFill>
                  <a:srgbClr val="0070C0"/>
                </a:solidFill>
              </a:rPr>
              <a:t>Mateja </a:t>
            </a:r>
            <a:r>
              <a:rPr lang="sl-SI" sz="2800" smtClean="0">
                <a:solidFill>
                  <a:srgbClr val="0070C0"/>
                </a:solidFill>
              </a:rPr>
              <a:t>G.</a:t>
            </a:r>
            <a:endParaRPr lang="sl-SI" sz="2800" dirty="0">
              <a:solidFill>
                <a:srgbClr val="0070C0"/>
              </a:solidFill>
            </a:endParaRPr>
          </a:p>
          <a:p>
            <a:endParaRPr lang="sl-SI" dirty="0"/>
          </a:p>
        </p:txBody>
      </p:sp>
      <p:pic>
        <p:nvPicPr>
          <p:cNvPr id="4" name="Slika 3" descr="slika8.jpg"/>
          <p:cNvPicPr>
            <a:picLocks noChangeAspect="1"/>
          </p:cNvPicPr>
          <p:nvPr/>
        </p:nvPicPr>
        <p:blipFill>
          <a:blip r:embed="rId2"/>
          <a:stretch>
            <a:fillRect/>
          </a:stretch>
        </p:blipFill>
        <p:spPr>
          <a:xfrm>
            <a:off x="5429256" y="3214686"/>
            <a:ext cx="2486025" cy="2924175"/>
          </a:xfrm>
          <a:prstGeom prst="rect">
            <a:avLst/>
          </a:prstGeom>
          <a:ln w="19050">
            <a:solidFill>
              <a:srgbClr val="002060"/>
            </a:solidFill>
          </a:ln>
        </p:spPr>
      </p:pic>
      <p:sp>
        <p:nvSpPr>
          <p:cNvPr id="5" name="PoljeZBesedilom 4"/>
          <p:cNvSpPr txBox="1"/>
          <p:nvPr/>
        </p:nvSpPr>
        <p:spPr>
          <a:xfrm>
            <a:off x="5143472" y="6257836"/>
            <a:ext cx="4000528" cy="600164"/>
          </a:xfrm>
          <a:prstGeom prst="rect">
            <a:avLst/>
          </a:prstGeom>
          <a:noFill/>
        </p:spPr>
        <p:txBody>
          <a:bodyPr wrap="square" rtlCol="0">
            <a:spAutoFit/>
          </a:bodyPr>
          <a:lstStyle/>
          <a:p>
            <a:r>
              <a:rPr lang="sl-SI" sz="1100" dirty="0" smtClean="0">
                <a:solidFill>
                  <a:srgbClr val="002060"/>
                </a:solidFill>
              </a:rPr>
              <a:t>Slika 1: http://www.chicco.si/ProductDetails/88/pgoid/f43187fb-ca8d-47fc-ace0-541baff6a6fb/lang/Croatian/Igrace---Glasbeni-vrtiljak-z-zivalicami.wshtml</a:t>
            </a:r>
            <a:endParaRPr lang="sl-SI" sz="11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1000"/>
                                        <p:tgtEl>
                                          <p:spTgt spid="4"/>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1000"/>
                                        <p:tgtEl>
                                          <p:spTgt spid="2"/>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linds(horizontal)">
                                      <p:cBhvr>
                                        <p:cTn id="14" dur="1000"/>
                                        <p:tgtEl>
                                          <p:spTgt spid="3">
                                            <p:txEl>
                                              <p:pRg st="0" end="0"/>
                                            </p:txEl>
                                          </p:spTgt>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1000"/>
                                        <p:tgtEl>
                                          <p:spTgt spid="3">
                                            <p:txEl>
                                              <p:pRg st="1" end="1"/>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linds(horizontal)">
                                      <p:cBhvr>
                                        <p:cTn id="20" dur="1000"/>
                                        <p:tgtEl>
                                          <p:spTgt spid="3">
                                            <p:txEl>
                                              <p:pRg st="2" end="2"/>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linds(horizontal)">
                                      <p:cBhvr>
                                        <p:cTn id="23" dur="1000"/>
                                        <p:tgtEl>
                                          <p:spTgt spid="3">
                                            <p:txEl>
                                              <p:pRg st="3" end="3"/>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linds(horizontal)">
                                      <p:cBhvr>
                                        <p:cTn id="2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rgbClr val="0070C0"/>
                </a:solidFill>
              </a:rPr>
              <a:t>Pomen igralnega partnerja</a:t>
            </a:r>
            <a:endParaRPr lang="sl-SI" b="1" dirty="0">
              <a:solidFill>
                <a:srgbClr val="0070C0"/>
              </a:solidFill>
            </a:endParaRPr>
          </a:p>
        </p:txBody>
      </p:sp>
      <p:sp>
        <p:nvSpPr>
          <p:cNvPr id="3" name="Ograda vsebine 2"/>
          <p:cNvSpPr>
            <a:spLocks noGrp="1"/>
          </p:cNvSpPr>
          <p:nvPr>
            <p:ph idx="1"/>
          </p:nvPr>
        </p:nvSpPr>
        <p:spPr/>
        <p:txBody>
          <a:bodyPr>
            <a:normAutofit/>
          </a:bodyPr>
          <a:lstStyle/>
          <a:p>
            <a:pPr algn="just">
              <a:buClr>
                <a:srgbClr val="0070C0"/>
              </a:buClr>
              <a:buFont typeface="Wingdings" pitchFamily="2" charset="2"/>
              <a:buChar char="Ø"/>
            </a:pPr>
            <a:r>
              <a:rPr lang="sl-SI" sz="2000" dirty="0" smtClean="0">
                <a:solidFill>
                  <a:srgbClr val="002060"/>
                </a:solidFill>
              </a:rPr>
              <a:t>odrasli s pomočjo igre ustvarjajo kontakte in čustvene relacije z otrokom</a:t>
            </a:r>
          </a:p>
          <a:p>
            <a:pPr algn="just">
              <a:buClr>
                <a:srgbClr val="0070C0"/>
              </a:buClr>
              <a:buFont typeface="Wingdings" pitchFamily="2" charset="2"/>
              <a:buChar char="Ø"/>
            </a:pPr>
            <a:r>
              <a:rPr lang="sl-SI" sz="2000" dirty="0" smtClean="0">
                <a:solidFill>
                  <a:srgbClr val="002060"/>
                </a:solidFill>
              </a:rPr>
              <a:t>igralni partner je lahko starš, učitelj ali vrstnik, po navadi nekdo, ki je mentalno razvitejši </a:t>
            </a:r>
          </a:p>
          <a:p>
            <a:pPr algn="just">
              <a:buClr>
                <a:srgbClr val="0070C0"/>
              </a:buClr>
              <a:buFont typeface="Wingdings" pitchFamily="2" charset="2"/>
              <a:buChar char="Ø"/>
            </a:pPr>
            <a:r>
              <a:rPr lang="sl-SI" sz="2000" dirty="0" smtClean="0">
                <a:solidFill>
                  <a:srgbClr val="002060"/>
                </a:solidFill>
              </a:rPr>
              <a:t>partner mora biti naklonjen, pozoren, mora se znati odzivati na otroka</a:t>
            </a:r>
          </a:p>
          <a:p>
            <a:pPr algn="just">
              <a:buClr>
                <a:srgbClr val="0070C0"/>
              </a:buClr>
              <a:buFont typeface="Wingdings" pitchFamily="2" charset="2"/>
              <a:buChar char="Ø"/>
            </a:pPr>
            <a:r>
              <a:rPr lang="sl-SI" sz="2000" dirty="0" smtClean="0">
                <a:solidFill>
                  <a:srgbClr val="002060"/>
                </a:solidFill>
              </a:rPr>
              <a:t>biti mora tudi občutljiv</a:t>
            </a:r>
          </a:p>
          <a:p>
            <a:pPr algn="just">
              <a:buClr>
                <a:srgbClr val="0070C0"/>
              </a:buClr>
              <a:buFont typeface="Wingdings" pitchFamily="2" charset="2"/>
              <a:buChar char="Ø"/>
            </a:pPr>
            <a:r>
              <a:rPr lang="sl-SI" sz="2000" dirty="0" smtClean="0">
                <a:solidFill>
                  <a:srgbClr val="002060"/>
                </a:solidFill>
              </a:rPr>
              <a:t>partner spodbuja otrokovo igro s: spraševanjem po dejanju, z ilustriranimi dejanji, s tem da jezikovno dopolnjuje ali popravlja dejanje, poziva k dejanju,…</a:t>
            </a:r>
            <a:endParaRPr lang="sl-SI" sz="20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1000"/>
                                        <p:tgtEl>
                                          <p:spTgt spid="2"/>
                                        </p:tgtEl>
                                      </p:cBhvr>
                                    </p:animEffect>
                                  </p:childTnLst>
                                </p:cTn>
                              </p:par>
                            </p:childTnLst>
                          </p:cTn>
                        </p:par>
                        <p:par>
                          <p:cTn id="8" fill="hold">
                            <p:stCondLst>
                              <p:cond delay="1000"/>
                            </p:stCondLst>
                            <p:childTnLst>
                              <p:par>
                                <p:cTn id="9" presetID="21"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4)">
                                      <p:cBhvr>
                                        <p:cTn id="11" dur="1000"/>
                                        <p:tgtEl>
                                          <p:spTgt spid="3">
                                            <p:txEl>
                                              <p:pRg st="0" end="0"/>
                                            </p:txEl>
                                          </p:spTgt>
                                        </p:tgtEl>
                                      </p:cBhvr>
                                    </p:animEffect>
                                  </p:childTnLst>
                                </p:cTn>
                              </p:par>
                            </p:childTnLst>
                          </p:cTn>
                        </p:par>
                        <p:par>
                          <p:cTn id="12" fill="hold">
                            <p:stCondLst>
                              <p:cond delay="2000"/>
                            </p:stCondLst>
                            <p:childTnLst>
                              <p:par>
                                <p:cTn id="13" presetID="21" presetClass="entr" presetSubtype="4"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4)">
                                      <p:cBhvr>
                                        <p:cTn id="15" dur="1000"/>
                                        <p:tgtEl>
                                          <p:spTgt spid="3">
                                            <p:txEl>
                                              <p:pRg st="1" end="1"/>
                                            </p:txEl>
                                          </p:spTgt>
                                        </p:tgtEl>
                                      </p:cBhvr>
                                    </p:animEffect>
                                  </p:childTnLst>
                                </p:cTn>
                              </p:par>
                            </p:childTnLst>
                          </p:cTn>
                        </p:par>
                        <p:par>
                          <p:cTn id="16" fill="hold">
                            <p:stCondLst>
                              <p:cond delay="3000"/>
                            </p:stCondLst>
                            <p:childTnLst>
                              <p:par>
                                <p:cTn id="17" presetID="21" presetClass="entr" presetSubtype="4"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4)">
                                      <p:cBhvr>
                                        <p:cTn id="19" dur="1000"/>
                                        <p:tgtEl>
                                          <p:spTgt spid="3">
                                            <p:txEl>
                                              <p:pRg st="2" end="2"/>
                                            </p:txEl>
                                          </p:spTgt>
                                        </p:tgtEl>
                                      </p:cBhvr>
                                    </p:animEffect>
                                  </p:childTnLst>
                                </p:cTn>
                              </p:par>
                            </p:childTnLst>
                          </p:cTn>
                        </p:par>
                        <p:par>
                          <p:cTn id="20" fill="hold">
                            <p:stCondLst>
                              <p:cond delay="4000"/>
                            </p:stCondLst>
                            <p:childTnLst>
                              <p:par>
                                <p:cTn id="21" presetID="21" presetClass="entr" presetSubtype="4"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4)">
                                      <p:cBhvr>
                                        <p:cTn id="23" dur="1000"/>
                                        <p:tgtEl>
                                          <p:spTgt spid="3">
                                            <p:txEl>
                                              <p:pRg st="3" end="3"/>
                                            </p:txEl>
                                          </p:spTgt>
                                        </p:tgtEl>
                                      </p:cBhvr>
                                    </p:animEffect>
                                  </p:childTnLst>
                                </p:cTn>
                              </p:par>
                            </p:childTnLst>
                          </p:cTn>
                        </p:par>
                        <p:par>
                          <p:cTn id="24" fill="hold">
                            <p:stCondLst>
                              <p:cond delay="5000"/>
                            </p:stCondLst>
                            <p:childTnLst>
                              <p:par>
                                <p:cTn id="25" presetID="21"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4)">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rgbClr val="0070C0"/>
                </a:solidFill>
              </a:rPr>
              <a:t>Otroška igra in spol</a:t>
            </a:r>
            <a:endParaRPr lang="sl-SI" b="1" dirty="0">
              <a:solidFill>
                <a:srgbClr val="0070C0"/>
              </a:solidFill>
            </a:endParaRPr>
          </a:p>
        </p:txBody>
      </p:sp>
      <p:sp>
        <p:nvSpPr>
          <p:cNvPr id="3" name="Ograda vsebine 2"/>
          <p:cNvSpPr>
            <a:spLocks noGrp="1"/>
          </p:cNvSpPr>
          <p:nvPr>
            <p:ph idx="1"/>
          </p:nvPr>
        </p:nvSpPr>
        <p:spPr>
          <a:xfrm>
            <a:off x="457200" y="1600200"/>
            <a:ext cx="3186106" cy="4900634"/>
          </a:xfrm>
        </p:spPr>
        <p:txBody>
          <a:bodyPr>
            <a:normAutofit/>
          </a:bodyPr>
          <a:lstStyle/>
          <a:p>
            <a:pPr algn="just">
              <a:buClr>
                <a:srgbClr val="0070C0"/>
              </a:buClr>
              <a:buFont typeface="Wingdings" pitchFamily="2" charset="2"/>
              <a:buChar char="Ø"/>
            </a:pPr>
            <a:r>
              <a:rPr lang="sl-SI" sz="2000" dirty="0" smtClean="0">
                <a:solidFill>
                  <a:srgbClr val="002060"/>
                </a:solidFill>
              </a:rPr>
              <a:t>spol vpliva na vrsto iger in na razvoj spolne identitete </a:t>
            </a:r>
          </a:p>
          <a:p>
            <a:pPr algn="just">
              <a:buClr>
                <a:srgbClr val="0070C0"/>
              </a:buClr>
              <a:buFont typeface="Wingdings" pitchFamily="2" charset="2"/>
              <a:buChar char="Ø"/>
            </a:pPr>
            <a:r>
              <a:rPr lang="sl-SI" sz="2000" dirty="0" smtClean="0">
                <a:solidFill>
                  <a:srgbClr val="002060"/>
                </a:solidFill>
              </a:rPr>
              <a:t>od spola je odvisna izbira igrač (dečki so bolj aktivni in agresivni pri igri, medtem ko deklice rade prevzemajo vloge, ki jih poznajo iz domačega okolja, dečki pa prevzamejo vlogo osebe, ki je ne poznajo in je še nikdar niso srečali)</a:t>
            </a:r>
            <a:endParaRPr lang="sl-SI" sz="2000" dirty="0">
              <a:solidFill>
                <a:srgbClr val="002060"/>
              </a:solidFill>
            </a:endParaRPr>
          </a:p>
        </p:txBody>
      </p:sp>
      <p:pic>
        <p:nvPicPr>
          <p:cNvPr id="4" name="Slika 3" descr="slika3.jpg"/>
          <p:cNvPicPr>
            <a:picLocks noChangeAspect="1"/>
          </p:cNvPicPr>
          <p:nvPr/>
        </p:nvPicPr>
        <p:blipFill>
          <a:blip r:embed="rId2"/>
          <a:stretch>
            <a:fillRect/>
          </a:stretch>
        </p:blipFill>
        <p:spPr>
          <a:xfrm>
            <a:off x="3857620" y="2071678"/>
            <a:ext cx="4679189" cy="3429024"/>
          </a:xfrm>
          <a:prstGeom prst="rect">
            <a:avLst/>
          </a:prstGeom>
        </p:spPr>
      </p:pic>
      <p:sp>
        <p:nvSpPr>
          <p:cNvPr id="5" name="PoljeZBesedilom 4"/>
          <p:cNvSpPr txBox="1"/>
          <p:nvPr/>
        </p:nvSpPr>
        <p:spPr>
          <a:xfrm>
            <a:off x="3929058" y="5500702"/>
            <a:ext cx="4643470" cy="461665"/>
          </a:xfrm>
          <a:prstGeom prst="rect">
            <a:avLst/>
          </a:prstGeom>
          <a:noFill/>
        </p:spPr>
        <p:txBody>
          <a:bodyPr wrap="square" rtlCol="0">
            <a:spAutoFit/>
          </a:bodyPr>
          <a:lstStyle/>
          <a:p>
            <a:r>
              <a:rPr lang="sl-SI" sz="1200" dirty="0" smtClean="0">
                <a:solidFill>
                  <a:srgbClr val="002060"/>
                </a:solidFill>
              </a:rPr>
              <a:t>Slika 4: http://www.vitafit.si/koticek-za-starse/igre-na-prostem-igre-z-lovljenjem-1-del/</a:t>
            </a:r>
            <a:endParaRPr lang="sl-SI" sz="12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2000"/>
                                        <p:tgtEl>
                                          <p:spTgt spid="2"/>
                                        </p:tgtEl>
                                      </p:cBhvr>
                                    </p:animEffect>
                                  </p:childTnLst>
                                </p:cTn>
                              </p:par>
                            </p:childTnLst>
                          </p:cTn>
                        </p:par>
                        <p:par>
                          <p:cTn id="8" fill="hold">
                            <p:stCondLst>
                              <p:cond delay="2000"/>
                            </p:stCondLst>
                            <p:childTnLst>
                              <p:par>
                                <p:cTn id="9" presetID="18" presetClass="entr" presetSubtype="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trips(downRight)">
                                      <p:cBhvr>
                                        <p:cTn id="11" dur="2000"/>
                                        <p:tgtEl>
                                          <p:spTgt spid="3">
                                            <p:txEl>
                                              <p:pRg st="0" end="0"/>
                                            </p:txEl>
                                          </p:spTgt>
                                        </p:tgtEl>
                                      </p:cBhvr>
                                    </p:animEffect>
                                  </p:childTnLst>
                                </p:cTn>
                              </p:par>
                            </p:childTnLst>
                          </p:cTn>
                        </p:par>
                        <p:par>
                          <p:cTn id="12" fill="hold">
                            <p:stCondLst>
                              <p:cond delay="4000"/>
                            </p:stCondLst>
                            <p:childTnLst>
                              <p:par>
                                <p:cTn id="13" presetID="18" presetClass="entr" presetSubtype="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strips(downRight)">
                                      <p:cBhvr>
                                        <p:cTn id="15" dur="2000"/>
                                        <p:tgtEl>
                                          <p:spTgt spid="3">
                                            <p:txEl>
                                              <p:pRg st="1" end="1"/>
                                            </p:txEl>
                                          </p:spTgt>
                                        </p:tgtEl>
                                      </p:cBhvr>
                                    </p:animEffect>
                                  </p:childTnLst>
                                </p:cTn>
                              </p:par>
                            </p:childTnLst>
                          </p:cTn>
                        </p:par>
                        <p:par>
                          <p:cTn id="16" fill="hold">
                            <p:stCondLst>
                              <p:cond delay="6000"/>
                            </p:stCondLst>
                            <p:childTnLst>
                              <p:par>
                                <p:cTn id="17" presetID="18" presetClass="entr" presetSubtype="6"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strips(downRight)">
                                      <p:cBhvr>
                                        <p:cTn id="19" dur="2000"/>
                                        <p:tgtEl>
                                          <p:spTgt spid="4"/>
                                        </p:tgtEl>
                                      </p:cBhvr>
                                    </p:animEffect>
                                  </p:childTnLst>
                                </p:cTn>
                              </p:par>
                              <p:par>
                                <p:cTn id="20" presetID="18" presetClass="entr" presetSubtype="6"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trips(downRight)">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rgbClr val="0070C0"/>
                </a:solidFill>
              </a:rPr>
              <a:t>Pomen jezika za razvoj igre</a:t>
            </a:r>
            <a:endParaRPr lang="sl-SI" b="1" dirty="0">
              <a:solidFill>
                <a:srgbClr val="0070C0"/>
              </a:solidFill>
            </a:endParaRPr>
          </a:p>
        </p:txBody>
      </p:sp>
      <p:sp>
        <p:nvSpPr>
          <p:cNvPr id="3" name="Ograda vsebine 2"/>
          <p:cNvSpPr>
            <a:spLocks noGrp="1"/>
          </p:cNvSpPr>
          <p:nvPr>
            <p:ph idx="1"/>
          </p:nvPr>
        </p:nvSpPr>
        <p:spPr>
          <a:xfrm>
            <a:off x="500034" y="1785926"/>
            <a:ext cx="8186766" cy="3697295"/>
          </a:xfrm>
        </p:spPr>
        <p:txBody>
          <a:bodyPr>
            <a:normAutofit/>
          </a:bodyPr>
          <a:lstStyle/>
          <a:p>
            <a:pPr algn="just">
              <a:lnSpc>
                <a:spcPct val="150000"/>
              </a:lnSpc>
              <a:buClr>
                <a:srgbClr val="0070C0"/>
              </a:buClr>
              <a:buFont typeface="Wingdings" pitchFamily="2" charset="2"/>
              <a:buChar char="Ø"/>
            </a:pPr>
            <a:r>
              <a:rPr lang="sl-SI" sz="2000" dirty="0" smtClean="0">
                <a:solidFill>
                  <a:srgbClr val="002060"/>
                </a:solidFill>
              </a:rPr>
              <a:t>jezikovni razvoj in razvoj igre sta tesno povezana in  naj bi potekala vzporedno</a:t>
            </a:r>
          </a:p>
          <a:p>
            <a:pPr algn="just">
              <a:lnSpc>
                <a:spcPct val="150000"/>
              </a:lnSpc>
              <a:buClr>
                <a:srgbClr val="0070C0"/>
              </a:buClr>
              <a:buNone/>
            </a:pPr>
            <a:endParaRPr lang="sl-SI" sz="2000" dirty="0" smtClean="0">
              <a:solidFill>
                <a:srgbClr val="002060"/>
              </a:solidFill>
            </a:endParaRPr>
          </a:p>
          <a:p>
            <a:pPr algn="just">
              <a:lnSpc>
                <a:spcPct val="150000"/>
              </a:lnSpc>
              <a:buClr>
                <a:srgbClr val="0070C0"/>
              </a:buClr>
              <a:buFont typeface="Wingdings" pitchFamily="2" charset="2"/>
              <a:buChar char="Ø"/>
            </a:pPr>
            <a:r>
              <a:rPr lang="sl-SI" sz="2000" dirty="0" smtClean="0">
                <a:solidFill>
                  <a:srgbClr val="002060"/>
                </a:solidFill>
              </a:rPr>
              <a:t>otroci, pri katerih je stopnja jezikovnega razumevanja višja, se več vključujejo v igro, kot otroci, pri katerih je stopnja jezikovnega razumevanja nižja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1000"/>
                                        <p:tgtEl>
                                          <p:spTgt spid="2"/>
                                        </p:tgtEl>
                                      </p:cBhvr>
                                    </p:animEffect>
                                  </p:childTnLst>
                                </p:cTn>
                              </p:par>
                            </p:childTnLst>
                          </p:cTn>
                        </p:par>
                        <p:par>
                          <p:cTn id="8" fill="hold">
                            <p:stCondLst>
                              <p:cond delay="1000"/>
                            </p:stCondLst>
                            <p:childTnLst>
                              <p:par>
                                <p:cTn id="9" presetID="13"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plus(in)">
                                      <p:cBhvr>
                                        <p:cTn id="11" dur="1000"/>
                                        <p:tgtEl>
                                          <p:spTgt spid="3">
                                            <p:txEl>
                                              <p:pRg st="0" end="0"/>
                                            </p:txEl>
                                          </p:spTgt>
                                        </p:tgtEl>
                                      </p:cBhvr>
                                    </p:animEffect>
                                  </p:childTnLst>
                                </p:cTn>
                              </p:par>
                            </p:childTnLst>
                          </p:cTn>
                        </p:par>
                        <p:par>
                          <p:cTn id="12" fill="hold">
                            <p:stCondLst>
                              <p:cond delay="2000"/>
                            </p:stCondLst>
                            <p:childTnLst>
                              <p:par>
                                <p:cTn id="13" presetID="13" presetClass="entr" presetSubtype="16"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plus(in)">
                                      <p:cBhvr>
                                        <p:cTn id="1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rgbClr val="0070C0"/>
                </a:solidFill>
              </a:rPr>
              <a:t>Medkulturne razlike</a:t>
            </a:r>
            <a:endParaRPr lang="sl-SI" b="1" dirty="0">
              <a:solidFill>
                <a:srgbClr val="0070C0"/>
              </a:solidFill>
            </a:endParaRPr>
          </a:p>
        </p:txBody>
      </p:sp>
      <p:sp>
        <p:nvSpPr>
          <p:cNvPr id="3" name="Ograda vsebine 2"/>
          <p:cNvSpPr>
            <a:spLocks noGrp="1"/>
          </p:cNvSpPr>
          <p:nvPr>
            <p:ph idx="1"/>
          </p:nvPr>
        </p:nvSpPr>
        <p:spPr>
          <a:xfrm>
            <a:off x="457200" y="1600200"/>
            <a:ext cx="3328982" cy="4829196"/>
          </a:xfrm>
        </p:spPr>
        <p:txBody>
          <a:bodyPr>
            <a:normAutofit lnSpcReduction="10000"/>
          </a:bodyPr>
          <a:lstStyle/>
          <a:p>
            <a:pPr algn="just">
              <a:buClr>
                <a:srgbClr val="0070C0"/>
              </a:buClr>
              <a:buFont typeface="Wingdings" pitchFamily="2" charset="2"/>
              <a:buChar char="Ø"/>
            </a:pPr>
            <a:r>
              <a:rPr lang="sl-SI" sz="2000" dirty="0" smtClean="0">
                <a:solidFill>
                  <a:srgbClr val="002060"/>
                </a:solidFill>
              </a:rPr>
              <a:t>tudi kultura je dejavnik, ki pomembno vpliva na otroško igro</a:t>
            </a:r>
          </a:p>
          <a:p>
            <a:pPr algn="just">
              <a:buClr>
                <a:srgbClr val="0070C0"/>
              </a:buClr>
              <a:buFont typeface="Wingdings" pitchFamily="2" charset="2"/>
              <a:buChar char="Ø"/>
            </a:pPr>
            <a:r>
              <a:rPr lang="sl-SI" sz="2000" dirty="0" smtClean="0">
                <a:solidFill>
                  <a:srgbClr val="002060"/>
                </a:solidFill>
              </a:rPr>
              <a:t>med kulturami se razlikuje količina in vrsta igrač, ter v prostoru, kateri je namenjen za igranje</a:t>
            </a:r>
          </a:p>
          <a:p>
            <a:pPr algn="just">
              <a:buClr>
                <a:srgbClr val="0070C0"/>
              </a:buClr>
              <a:buFont typeface="Wingdings" pitchFamily="2" charset="2"/>
              <a:buChar char="Ø"/>
            </a:pPr>
            <a:r>
              <a:rPr lang="sl-SI" sz="2000" dirty="0" smtClean="0">
                <a:solidFill>
                  <a:srgbClr val="002060"/>
                </a:solidFill>
              </a:rPr>
              <a:t>v starih družbah imajo otroci manj igrač, te si izdelajo pogosto sami iz kakšnega dostopnega materiala</a:t>
            </a:r>
          </a:p>
          <a:p>
            <a:pPr algn="just">
              <a:buClr>
                <a:srgbClr val="0070C0"/>
              </a:buClr>
              <a:buFont typeface="Wingdings" pitchFamily="2" charset="2"/>
              <a:buChar char="Ø"/>
            </a:pPr>
            <a:r>
              <a:rPr lang="sl-SI" sz="2000" dirty="0" smtClean="0">
                <a:solidFill>
                  <a:srgbClr val="002060"/>
                </a:solidFill>
              </a:rPr>
              <a:t>v sodobnih družbah imajo pomembno vlogo pri igri odrasli, v tradicionalnih pa sorojenci</a:t>
            </a:r>
          </a:p>
          <a:p>
            <a:pPr>
              <a:buClr>
                <a:srgbClr val="0070C0"/>
              </a:buClr>
              <a:buFont typeface="Wingdings" pitchFamily="2" charset="2"/>
              <a:buChar char="Ø"/>
            </a:pPr>
            <a:endParaRPr lang="sl-SI" sz="2000" dirty="0" smtClean="0">
              <a:solidFill>
                <a:srgbClr val="002060"/>
              </a:solidFill>
            </a:endParaRPr>
          </a:p>
          <a:p>
            <a:pPr>
              <a:buClr>
                <a:srgbClr val="0070C0"/>
              </a:buClr>
              <a:buFont typeface="Wingdings" pitchFamily="2" charset="2"/>
              <a:buChar char="Ø"/>
            </a:pPr>
            <a:endParaRPr lang="sl-SI" sz="2000" dirty="0">
              <a:solidFill>
                <a:srgbClr val="002060"/>
              </a:solidFill>
            </a:endParaRPr>
          </a:p>
        </p:txBody>
      </p:sp>
      <p:pic>
        <p:nvPicPr>
          <p:cNvPr id="4" name="Slika 3" descr="slika4.jpg"/>
          <p:cNvPicPr>
            <a:picLocks noChangeAspect="1"/>
          </p:cNvPicPr>
          <p:nvPr/>
        </p:nvPicPr>
        <p:blipFill>
          <a:blip r:embed="rId2"/>
          <a:stretch>
            <a:fillRect/>
          </a:stretch>
        </p:blipFill>
        <p:spPr>
          <a:xfrm>
            <a:off x="4000496" y="2071678"/>
            <a:ext cx="4905391" cy="3264315"/>
          </a:xfrm>
          <a:prstGeom prst="rect">
            <a:avLst/>
          </a:prstGeom>
        </p:spPr>
      </p:pic>
      <p:sp>
        <p:nvSpPr>
          <p:cNvPr id="5" name="PoljeZBesedilom 4"/>
          <p:cNvSpPr txBox="1"/>
          <p:nvPr/>
        </p:nvSpPr>
        <p:spPr>
          <a:xfrm>
            <a:off x="4143372" y="5357826"/>
            <a:ext cx="4572032" cy="461665"/>
          </a:xfrm>
          <a:prstGeom prst="rect">
            <a:avLst/>
          </a:prstGeom>
          <a:noFill/>
        </p:spPr>
        <p:txBody>
          <a:bodyPr wrap="square" rtlCol="0">
            <a:spAutoFit/>
          </a:bodyPr>
          <a:lstStyle/>
          <a:p>
            <a:r>
              <a:rPr lang="sl-SI" sz="1200" dirty="0" smtClean="0">
                <a:solidFill>
                  <a:srgbClr val="002060"/>
                </a:solidFill>
              </a:rPr>
              <a:t>Slika 5: http://www.zurnal24.si/otrok/otrok-igranje-starsi-pomankanje-casa-182803/clanek</a:t>
            </a:r>
            <a:endParaRPr lang="sl-SI" sz="12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2000"/>
                                        <p:tgtEl>
                                          <p:spTgt spid="3">
                                            <p:txEl>
                                              <p:pRg st="0" end="0"/>
                                            </p:txEl>
                                          </p:spTgt>
                                        </p:tgtEl>
                                      </p:cBhvr>
                                    </p:animEffect>
                                  </p:childTnLst>
                                </p:cTn>
                              </p:par>
                            </p:childTnLst>
                          </p:cTn>
                        </p:par>
                        <p:par>
                          <p:cTn id="12" fill="hold">
                            <p:stCondLst>
                              <p:cond delay="4000"/>
                            </p:stCondLst>
                            <p:childTnLst>
                              <p:par>
                                <p:cTn id="13" presetID="22" presetClass="entr" presetSubtype="8"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2000"/>
                                        <p:tgtEl>
                                          <p:spTgt spid="3">
                                            <p:txEl>
                                              <p:pRg st="1" end="1"/>
                                            </p:txEl>
                                          </p:spTgt>
                                        </p:tgtEl>
                                      </p:cBhvr>
                                    </p:animEffect>
                                  </p:childTnLst>
                                </p:cTn>
                              </p:par>
                            </p:childTnLst>
                          </p:cTn>
                        </p:par>
                        <p:par>
                          <p:cTn id="16" fill="hold">
                            <p:stCondLst>
                              <p:cond delay="6000"/>
                            </p:stCondLst>
                            <p:childTnLst>
                              <p:par>
                                <p:cTn id="17" presetID="22" presetClass="entr" presetSubtype="8"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left)">
                                      <p:cBhvr>
                                        <p:cTn id="19" dur="2000"/>
                                        <p:tgtEl>
                                          <p:spTgt spid="3">
                                            <p:txEl>
                                              <p:pRg st="2" end="2"/>
                                            </p:txEl>
                                          </p:spTgt>
                                        </p:tgtEl>
                                      </p:cBhvr>
                                    </p:animEffect>
                                  </p:childTnLst>
                                </p:cTn>
                              </p:par>
                            </p:childTnLst>
                          </p:cTn>
                        </p:par>
                        <p:par>
                          <p:cTn id="20" fill="hold">
                            <p:stCondLst>
                              <p:cond delay="8000"/>
                            </p:stCondLst>
                            <p:childTnLst>
                              <p:par>
                                <p:cTn id="21" presetID="22" presetClass="entr" presetSubtype="8"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left)">
                                      <p:cBhvr>
                                        <p:cTn id="23" dur="2000"/>
                                        <p:tgtEl>
                                          <p:spTgt spid="3">
                                            <p:txEl>
                                              <p:pRg st="3" end="3"/>
                                            </p:txEl>
                                          </p:spTgt>
                                        </p:tgtEl>
                                      </p:cBhvr>
                                    </p:animEffect>
                                  </p:childTnLst>
                                </p:cTn>
                              </p:par>
                            </p:childTnLst>
                          </p:cTn>
                        </p:par>
                        <p:par>
                          <p:cTn id="24" fill="hold">
                            <p:stCondLst>
                              <p:cond delay="10000"/>
                            </p:stCondLst>
                            <p:childTnLst>
                              <p:par>
                                <p:cTn id="25" presetID="22" presetClass="entr" presetSubtype="8"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2000"/>
                                        <p:tgtEl>
                                          <p:spTgt spid="4"/>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left)">
                                      <p:cBhvr>
                                        <p:cTn id="3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2786050" y="3143248"/>
            <a:ext cx="3714776" cy="614353"/>
          </a:xfrm>
        </p:spPr>
        <p:txBody>
          <a:bodyPr>
            <a:normAutofit fontScale="92500"/>
          </a:bodyPr>
          <a:lstStyle/>
          <a:p>
            <a:pPr>
              <a:buNone/>
            </a:pPr>
            <a:r>
              <a:rPr lang="sl-SI" b="1" dirty="0" smtClean="0">
                <a:solidFill>
                  <a:srgbClr val="0070C0"/>
                </a:solidFill>
              </a:rPr>
              <a:t>Hvala za pozornost! </a:t>
            </a:r>
            <a:r>
              <a:rPr lang="sl-SI" b="1" dirty="0" smtClean="0">
                <a:solidFill>
                  <a:srgbClr val="0070C0"/>
                </a:solidFill>
                <a:sym typeface="Wingdings" pitchFamily="2" charset="2"/>
              </a:rPr>
              <a:t></a:t>
            </a:r>
            <a:endParaRPr lang="sl-SI" b="1" dirty="0">
              <a:solidFill>
                <a:srgbClr val="0070C0"/>
              </a:solidFill>
            </a:endParaRPr>
          </a:p>
        </p:txBody>
      </p:sp>
      <p:pic>
        <p:nvPicPr>
          <p:cNvPr id="4" name="Slika 3" descr="slika9.jpg"/>
          <p:cNvPicPr>
            <a:picLocks noChangeAspect="1"/>
          </p:cNvPicPr>
          <p:nvPr/>
        </p:nvPicPr>
        <p:blipFill>
          <a:blip r:embed="rId2"/>
          <a:stretch>
            <a:fillRect/>
          </a:stretch>
        </p:blipFill>
        <p:spPr>
          <a:xfrm>
            <a:off x="285720" y="214290"/>
            <a:ext cx="2486025" cy="2657475"/>
          </a:xfrm>
          <a:prstGeom prst="rect">
            <a:avLst/>
          </a:prstGeom>
          <a:ln w="19050">
            <a:solidFill>
              <a:srgbClr val="0070C0"/>
            </a:solidFill>
            <a:prstDash val="sysDot"/>
          </a:ln>
        </p:spPr>
      </p:pic>
      <p:pic>
        <p:nvPicPr>
          <p:cNvPr id="5" name="Slika 4" descr="slika10.jpg"/>
          <p:cNvPicPr>
            <a:picLocks noChangeAspect="1"/>
          </p:cNvPicPr>
          <p:nvPr/>
        </p:nvPicPr>
        <p:blipFill>
          <a:blip r:embed="rId3"/>
          <a:stretch>
            <a:fillRect/>
          </a:stretch>
        </p:blipFill>
        <p:spPr>
          <a:xfrm>
            <a:off x="5143504" y="357166"/>
            <a:ext cx="2071702" cy="2214578"/>
          </a:xfrm>
          <a:prstGeom prst="rect">
            <a:avLst/>
          </a:prstGeom>
          <a:ln w="19050">
            <a:solidFill>
              <a:srgbClr val="0070C0"/>
            </a:solidFill>
            <a:prstDash val="sysDot"/>
          </a:ln>
        </p:spPr>
      </p:pic>
      <p:pic>
        <p:nvPicPr>
          <p:cNvPr id="6" name="Slika 5" descr="slika14.jpg"/>
          <p:cNvPicPr>
            <a:picLocks noChangeAspect="1"/>
          </p:cNvPicPr>
          <p:nvPr/>
        </p:nvPicPr>
        <p:blipFill>
          <a:blip r:embed="rId4"/>
          <a:stretch>
            <a:fillRect/>
          </a:stretch>
        </p:blipFill>
        <p:spPr>
          <a:xfrm>
            <a:off x="3929058" y="3714752"/>
            <a:ext cx="3857652" cy="2738933"/>
          </a:xfrm>
          <a:prstGeom prst="rect">
            <a:avLst/>
          </a:prstGeom>
          <a:ln w="19050">
            <a:solidFill>
              <a:srgbClr val="0070C0"/>
            </a:solidFill>
            <a:prstDash val="sysDot"/>
          </a:ln>
        </p:spPr>
      </p:pic>
      <p:sp>
        <p:nvSpPr>
          <p:cNvPr id="8" name="PoljeZBesedilom 7"/>
          <p:cNvSpPr txBox="1"/>
          <p:nvPr/>
        </p:nvSpPr>
        <p:spPr>
          <a:xfrm>
            <a:off x="0" y="2857496"/>
            <a:ext cx="3643306" cy="553998"/>
          </a:xfrm>
          <a:prstGeom prst="rect">
            <a:avLst/>
          </a:prstGeom>
          <a:noFill/>
        </p:spPr>
        <p:txBody>
          <a:bodyPr wrap="square" rtlCol="0">
            <a:spAutoFit/>
          </a:bodyPr>
          <a:lstStyle/>
          <a:p>
            <a:r>
              <a:rPr lang="sl-SI" sz="1000" dirty="0" smtClean="0">
                <a:solidFill>
                  <a:srgbClr val="002060"/>
                </a:solidFill>
              </a:rPr>
              <a:t>Slika 6: http://www.chicco.si/ProductDetails/89/pgoid/f43187fb-ca8d-47fc-ace0-541baff6a6fb/lang/Croatian/Igrace---3D-Blazina-otroski-park.wshtml</a:t>
            </a:r>
            <a:endParaRPr lang="sl-SI" sz="1000" dirty="0">
              <a:solidFill>
                <a:srgbClr val="002060"/>
              </a:solidFill>
            </a:endParaRPr>
          </a:p>
        </p:txBody>
      </p:sp>
      <p:sp>
        <p:nvSpPr>
          <p:cNvPr id="9" name="PoljeZBesedilom 8"/>
          <p:cNvSpPr txBox="1"/>
          <p:nvPr/>
        </p:nvSpPr>
        <p:spPr>
          <a:xfrm>
            <a:off x="4357686" y="2500306"/>
            <a:ext cx="3571900" cy="707886"/>
          </a:xfrm>
          <a:prstGeom prst="rect">
            <a:avLst/>
          </a:prstGeom>
          <a:noFill/>
        </p:spPr>
        <p:txBody>
          <a:bodyPr wrap="square" rtlCol="0">
            <a:spAutoFit/>
          </a:bodyPr>
          <a:lstStyle/>
          <a:p>
            <a:r>
              <a:rPr lang="sl-SI" sz="1000" dirty="0" smtClean="0">
                <a:solidFill>
                  <a:srgbClr val="002060"/>
                </a:solidFill>
              </a:rPr>
              <a:t>Slika 7: http://www.chicco.si/ProductDetails/33/pgoid/19ae1656-57dd-42c0-b702-d7db9df16304/lang/Croatian/Igrace---Glasbena-zoga.wshtml</a:t>
            </a:r>
            <a:endParaRPr lang="sl-SI" sz="1000" dirty="0">
              <a:solidFill>
                <a:srgbClr val="002060"/>
              </a:solidFill>
            </a:endParaRPr>
          </a:p>
        </p:txBody>
      </p:sp>
      <p:pic>
        <p:nvPicPr>
          <p:cNvPr id="11" name="Slika 10" descr="How-to-Design-Your-Own-Barbie1.jpg"/>
          <p:cNvPicPr>
            <a:picLocks noChangeAspect="1"/>
          </p:cNvPicPr>
          <p:nvPr/>
        </p:nvPicPr>
        <p:blipFill>
          <a:blip r:embed="rId5"/>
          <a:stretch>
            <a:fillRect/>
          </a:stretch>
        </p:blipFill>
        <p:spPr>
          <a:xfrm>
            <a:off x="285720" y="3571876"/>
            <a:ext cx="2214578" cy="2952771"/>
          </a:xfrm>
          <a:prstGeom prst="rect">
            <a:avLst/>
          </a:prstGeom>
          <a:ln w="19050">
            <a:solidFill>
              <a:srgbClr val="002060"/>
            </a:solidFill>
            <a:prstDash val="sysDot"/>
          </a:ln>
        </p:spPr>
      </p:pic>
      <p:sp>
        <p:nvSpPr>
          <p:cNvPr id="12" name="PoljeZBesedilom 11"/>
          <p:cNvSpPr txBox="1"/>
          <p:nvPr/>
        </p:nvSpPr>
        <p:spPr>
          <a:xfrm>
            <a:off x="0" y="6611779"/>
            <a:ext cx="3500462" cy="246221"/>
          </a:xfrm>
          <a:prstGeom prst="rect">
            <a:avLst/>
          </a:prstGeom>
          <a:noFill/>
        </p:spPr>
        <p:txBody>
          <a:bodyPr wrap="square" rtlCol="0">
            <a:spAutoFit/>
          </a:bodyPr>
          <a:lstStyle/>
          <a:p>
            <a:r>
              <a:rPr lang="sl-SI" sz="1000" dirty="0" smtClean="0">
                <a:solidFill>
                  <a:srgbClr val="002060"/>
                </a:solidFill>
              </a:rPr>
              <a:t>Slika 8: http://tipdeck.com/how-to-design-your-own-barbie</a:t>
            </a:r>
            <a:endParaRPr lang="sl-SI" sz="1000" dirty="0">
              <a:solidFill>
                <a:srgbClr val="002060"/>
              </a:solidFill>
            </a:endParaRPr>
          </a:p>
        </p:txBody>
      </p:sp>
      <p:sp>
        <p:nvSpPr>
          <p:cNvPr id="13" name="PoljeZBesedilom 12"/>
          <p:cNvSpPr txBox="1"/>
          <p:nvPr/>
        </p:nvSpPr>
        <p:spPr>
          <a:xfrm>
            <a:off x="4857752" y="6457890"/>
            <a:ext cx="4071966" cy="400110"/>
          </a:xfrm>
          <a:prstGeom prst="rect">
            <a:avLst/>
          </a:prstGeom>
          <a:noFill/>
        </p:spPr>
        <p:txBody>
          <a:bodyPr wrap="square" rtlCol="0">
            <a:spAutoFit/>
          </a:bodyPr>
          <a:lstStyle/>
          <a:p>
            <a:r>
              <a:rPr lang="sl-SI" sz="1000" dirty="0" smtClean="0">
                <a:solidFill>
                  <a:srgbClr val="002060"/>
                </a:solidFill>
              </a:rPr>
              <a:t>Slika 9: http://www.hotrocket.ca/personal/kenbautista/luxo/2006/02/toy-cars_114113132099517171.html</a:t>
            </a:r>
            <a:endParaRPr lang="sl-SI" sz="10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1000"/>
                                        <p:tgtEl>
                                          <p:spTgt spid="4"/>
                                        </p:tgtEl>
                                      </p:cBhvr>
                                    </p:animEffect>
                                  </p:childTnLst>
                                </p:cTn>
                              </p:par>
                              <p:par>
                                <p:cTn id="11" presetID="3" presetClass="entr" presetSubtype="1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1000"/>
                                        <p:tgtEl>
                                          <p:spTgt spid="5"/>
                                        </p:tgtEl>
                                      </p:cBhvr>
                                    </p:animEffect>
                                  </p:childTnLst>
                                </p:cTn>
                              </p:par>
                              <p:par>
                                <p:cTn id="14" presetID="3" presetClass="entr" presetSubtype="1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1000"/>
                                        <p:tgtEl>
                                          <p:spTgt spid="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1000"/>
                                        <p:tgtEl>
                                          <p:spTgt spid="8"/>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1000"/>
                                        <p:tgtEl>
                                          <p:spTgt spid="9"/>
                                        </p:tgtEl>
                                      </p:cBhvr>
                                    </p:animEffect>
                                  </p:childTnLst>
                                </p:cTn>
                              </p:par>
                              <p:par>
                                <p:cTn id="23" presetID="3" presetClass="entr" presetSubtype="1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linds(horizontal)">
                                      <p:cBhvr>
                                        <p:cTn id="25" dur="1000"/>
                                        <p:tgtEl>
                                          <p:spTgt spid="6"/>
                                        </p:tgtEl>
                                      </p:cBhvr>
                                    </p:animEffect>
                                  </p:childTnLst>
                                </p:cTn>
                              </p:par>
                              <p:par>
                                <p:cTn id="26" presetID="3" presetClass="entr" presetSubtype="10"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linds(horizontal)">
                                      <p:cBhvr>
                                        <p:cTn id="2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28596" y="857232"/>
            <a:ext cx="8229600" cy="5429288"/>
          </a:xfrm>
        </p:spPr>
        <p:txBody>
          <a:bodyPr>
            <a:normAutofit fontScale="92500" lnSpcReduction="20000"/>
          </a:bodyPr>
          <a:lstStyle/>
          <a:p>
            <a:pPr algn="ctr">
              <a:lnSpc>
                <a:spcPct val="120000"/>
              </a:lnSpc>
              <a:buNone/>
            </a:pPr>
            <a:r>
              <a:rPr lang="sl-SI" sz="4300" b="1" i="1" dirty="0" smtClean="0">
                <a:solidFill>
                  <a:srgbClr val="0070C0"/>
                </a:solidFill>
              </a:rPr>
              <a:t>Igra je način, kako otrok spoznava</a:t>
            </a:r>
          </a:p>
          <a:p>
            <a:pPr algn="ctr">
              <a:lnSpc>
                <a:spcPct val="120000"/>
              </a:lnSpc>
              <a:buNone/>
            </a:pPr>
            <a:r>
              <a:rPr lang="sl-SI" sz="4300" b="1" i="1" dirty="0" smtClean="0">
                <a:solidFill>
                  <a:srgbClr val="0070C0"/>
                </a:solidFill>
              </a:rPr>
              <a:t>zunanji svet,</a:t>
            </a:r>
          </a:p>
          <a:p>
            <a:pPr algn="ctr">
              <a:lnSpc>
                <a:spcPct val="120000"/>
              </a:lnSpc>
              <a:buNone/>
            </a:pPr>
            <a:r>
              <a:rPr lang="sl-SI" sz="4300" b="1" i="1" dirty="0" smtClean="0">
                <a:solidFill>
                  <a:srgbClr val="0070C0"/>
                </a:solidFill>
              </a:rPr>
              <a:t>igra je za otroka učenje,</a:t>
            </a:r>
          </a:p>
          <a:p>
            <a:pPr algn="ctr">
              <a:lnSpc>
                <a:spcPct val="120000"/>
              </a:lnSpc>
              <a:buNone/>
            </a:pPr>
            <a:r>
              <a:rPr lang="sl-SI" sz="4300" b="1" i="1" dirty="0" smtClean="0">
                <a:solidFill>
                  <a:srgbClr val="0070C0"/>
                </a:solidFill>
              </a:rPr>
              <a:t>igra je zanj resna oblika vzgoje,</a:t>
            </a:r>
          </a:p>
          <a:p>
            <a:pPr algn="ctr">
              <a:lnSpc>
                <a:spcPct val="120000"/>
              </a:lnSpc>
              <a:buNone/>
            </a:pPr>
            <a:r>
              <a:rPr lang="sl-SI" sz="4300" b="1" i="1" dirty="0" smtClean="0">
                <a:solidFill>
                  <a:srgbClr val="0070C0"/>
                </a:solidFill>
              </a:rPr>
              <a:t>igra je nujno potrebna otroškemu</a:t>
            </a:r>
          </a:p>
          <a:p>
            <a:pPr algn="ctr">
              <a:lnSpc>
                <a:spcPct val="120000"/>
              </a:lnSpc>
              <a:buNone/>
            </a:pPr>
            <a:r>
              <a:rPr lang="sl-SI" sz="4300" b="1" i="1" dirty="0" smtClean="0">
                <a:solidFill>
                  <a:srgbClr val="0070C0"/>
                </a:solidFill>
              </a:rPr>
              <a:t>organizmu, ki raste.</a:t>
            </a:r>
          </a:p>
          <a:p>
            <a:pPr algn="ctr">
              <a:lnSpc>
                <a:spcPct val="120000"/>
              </a:lnSpc>
              <a:buNone/>
            </a:pPr>
            <a:r>
              <a:rPr lang="sl-SI" sz="4300" b="1" i="1" dirty="0" smtClean="0">
                <a:solidFill>
                  <a:srgbClr val="0070C0"/>
                </a:solidFill>
              </a:rPr>
              <a:t>(</a:t>
            </a:r>
            <a:r>
              <a:rPr lang="sl-SI" sz="4300" b="1" i="1" dirty="0" err="1" smtClean="0">
                <a:solidFill>
                  <a:srgbClr val="0070C0"/>
                </a:solidFill>
              </a:rPr>
              <a:t>Krupska</a:t>
            </a:r>
            <a:r>
              <a:rPr lang="sl-SI" sz="4300" b="1" i="1" dirty="0" smtClean="0">
                <a:solidFill>
                  <a:srgbClr val="0070C0"/>
                </a:solidFill>
              </a:rPr>
              <a:t>)</a:t>
            </a:r>
          </a:p>
          <a:p>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2000"/>
                                        <p:tgtEl>
                                          <p:spTgt spid="3">
                                            <p:txEl>
                                              <p:pRg st="0" end="0"/>
                                            </p:txEl>
                                          </p:spTgt>
                                        </p:tgtEl>
                                      </p:cBhvr>
                                    </p:animEffect>
                                  </p:childTnLst>
                                </p:cTn>
                              </p:par>
                            </p:childTnLst>
                          </p:cTn>
                        </p:par>
                        <p:par>
                          <p:cTn id="8" fill="hold">
                            <p:stCondLst>
                              <p:cond delay="2000"/>
                            </p:stCondLst>
                            <p:childTnLst>
                              <p:par>
                                <p:cTn id="9" presetID="18" presetClass="entr" presetSubtype="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trips(downRight)">
                                      <p:cBhvr>
                                        <p:cTn id="11" dur="2000"/>
                                        <p:tgtEl>
                                          <p:spTgt spid="3">
                                            <p:txEl>
                                              <p:pRg st="1" end="1"/>
                                            </p:txEl>
                                          </p:spTgt>
                                        </p:tgtEl>
                                      </p:cBhvr>
                                    </p:animEffect>
                                  </p:childTnLst>
                                </p:cTn>
                              </p:par>
                            </p:childTnLst>
                          </p:cTn>
                        </p:par>
                        <p:par>
                          <p:cTn id="12" fill="hold">
                            <p:stCondLst>
                              <p:cond delay="4000"/>
                            </p:stCondLst>
                            <p:childTnLst>
                              <p:par>
                                <p:cTn id="13" presetID="18" presetClass="entr" presetSubtype="6"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2000"/>
                                        <p:tgtEl>
                                          <p:spTgt spid="3">
                                            <p:txEl>
                                              <p:pRg st="2" end="2"/>
                                            </p:txEl>
                                          </p:spTgt>
                                        </p:tgtEl>
                                      </p:cBhvr>
                                    </p:animEffect>
                                  </p:childTnLst>
                                </p:cTn>
                              </p:par>
                            </p:childTnLst>
                          </p:cTn>
                        </p:par>
                        <p:par>
                          <p:cTn id="16" fill="hold">
                            <p:stCondLst>
                              <p:cond delay="6000"/>
                            </p:stCondLst>
                            <p:childTnLst>
                              <p:par>
                                <p:cTn id="17" presetID="18" presetClass="entr" presetSubtype="6"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trips(downRight)">
                                      <p:cBhvr>
                                        <p:cTn id="19" dur="2000"/>
                                        <p:tgtEl>
                                          <p:spTgt spid="3">
                                            <p:txEl>
                                              <p:pRg st="3" end="3"/>
                                            </p:txEl>
                                          </p:spTgt>
                                        </p:tgtEl>
                                      </p:cBhvr>
                                    </p:animEffect>
                                  </p:childTnLst>
                                </p:cTn>
                              </p:par>
                            </p:childTnLst>
                          </p:cTn>
                        </p:par>
                        <p:par>
                          <p:cTn id="20" fill="hold">
                            <p:stCondLst>
                              <p:cond delay="8000"/>
                            </p:stCondLst>
                            <p:childTnLst>
                              <p:par>
                                <p:cTn id="21" presetID="18" presetClass="entr" presetSubtype="6"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trips(downRight)">
                                      <p:cBhvr>
                                        <p:cTn id="23" dur="2000"/>
                                        <p:tgtEl>
                                          <p:spTgt spid="3">
                                            <p:txEl>
                                              <p:pRg st="4" end="4"/>
                                            </p:txEl>
                                          </p:spTgt>
                                        </p:tgtEl>
                                      </p:cBhvr>
                                    </p:animEffect>
                                  </p:childTnLst>
                                </p:cTn>
                              </p:par>
                            </p:childTnLst>
                          </p:cTn>
                        </p:par>
                        <p:par>
                          <p:cTn id="24" fill="hold">
                            <p:stCondLst>
                              <p:cond delay="10000"/>
                            </p:stCondLst>
                            <p:childTnLst>
                              <p:par>
                                <p:cTn id="25" presetID="18" presetClass="entr" presetSubtype="6"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trips(downRight)">
                                      <p:cBhvr>
                                        <p:cTn id="27" dur="2000"/>
                                        <p:tgtEl>
                                          <p:spTgt spid="3">
                                            <p:txEl>
                                              <p:pRg st="5" end="5"/>
                                            </p:txEl>
                                          </p:spTgt>
                                        </p:tgtEl>
                                      </p:cBhvr>
                                    </p:animEffect>
                                  </p:childTnLst>
                                </p:cTn>
                              </p:par>
                            </p:childTnLst>
                          </p:cTn>
                        </p:par>
                        <p:par>
                          <p:cTn id="28" fill="hold">
                            <p:stCondLst>
                              <p:cond delay="12000"/>
                            </p:stCondLst>
                            <p:childTnLst>
                              <p:par>
                                <p:cTn id="29" presetID="18" presetClass="entr" presetSubtype="6"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strips(downRight)">
                                      <p:cBhvr>
                                        <p:cTn id="3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descr="slika1.jpg"/>
          <p:cNvPicPr>
            <a:picLocks noChangeAspect="1"/>
          </p:cNvPicPr>
          <p:nvPr/>
        </p:nvPicPr>
        <p:blipFill>
          <a:blip r:embed="rId2"/>
          <a:stretch>
            <a:fillRect/>
          </a:stretch>
        </p:blipFill>
        <p:spPr>
          <a:xfrm>
            <a:off x="4143372" y="2000240"/>
            <a:ext cx="4762515" cy="3169237"/>
          </a:xfrm>
          <a:prstGeom prst="rect">
            <a:avLst/>
          </a:prstGeom>
        </p:spPr>
      </p:pic>
      <p:sp>
        <p:nvSpPr>
          <p:cNvPr id="2" name="Naslov 1"/>
          <p:cNvSpPr>
            <a:spLocks noGrp="1"/>
          </p:cNvSpPr>
          <p:nvPr>
            <p:ph type="title"/>
          </p:nvPr>
        </p:nvSpPr>
        <p:spPr>
          <a:noFill/>
          <a:scene3d>
            <a:camera prst="orthographicFront"/>
            <a:lightRig rig="threePt" dir="t"/>
          </a:scene3d>
          <a:sp3d>
            <a:bevelT w="0" h="0"/>
            <a:contourClr>
              <a:schemeClr val="bg1"/>
            </a:contourClr>
          </a:sp3d>
        </p:spPr>
        <p:txBody>
          <a:bodyPr>
            <a:normAutofit/>
          </a:bodyPr>
          <a:lstStyle/>
          <a:p>
            <a:r>
              <a:rPr lang="sl-SI" b="1" dirty="0" smtClean="0">
                <a:solidFill>
                  <a:srgbClr val="0070C0"/>
                </a:solidFill>
              </a:rPr>
              <a:t>Kaj je igra?</a:t>
            </a:r>
            <a:endParaRPr lang="sl-SI" b="1" dirty="0">
              <a:solidFill>
                <a:srgbClr val="0070C0"/>
              </a:solidFill>
            </a:endParaRPr>
          </a:p>
        </p:txBody>
      </p:sp>
      <p:sp>
        <p:nvSpPr>
          <p:cNvPr id="3" name="Ograda vsebine 2"/>
          <p:cNvSpPr>
            <a:spLocks noGrp="1"/>
          </p:cNvSpPr>
          <p:nvPr>
            <p:ph idx="1"/>
          </p:nvPr>
        </p:nvSpPr>
        <p:spPr>
          <a:xfrm>
            <a:off x="428596" y="1571612"/>
            <a:ext cx="3786214" cy="4857783"/>
          </a:xfrm>
          <a:effectLst>
            <a:outerShdw dir="3660000" sx="200000" sy="200000" algn="ctr" rotWithShape="0">
              <a:srgbClr val="000000">
                <a:alpha val="43137"/>
              </a:srgbClr>
            </a:outerShdw>
          </a:effectLst>
        </p:spPr>
        <p:txBody>
          <a:bodyPr>
            <a:noAutofit/>
          </a:bodyPr>
          <a:lstStyle/>
          <a:p>
            <a:pPr>
              <a:lnSpc>
                <a:spcPct val="150000"/>
              </a:lnSpc>
              <a:buClr>
                <a:srgbClr val="0070C0"/>
              </a:buClr>
              <a:buFont typeface="Wingdings" pitchFamily="2" charset="2"/>
              <a:buChar char="Ø"/>
            </a:pPr>
            <a:r>
              <a:rPr lang="sl-SI" sz="2200" dirty="0" smtClean="0">
                <a:solidFill>
                  <a:srgbClr val="002060"/>
                </a:solidFill>
              </a:rPr>
              <a:t>pomemben</a:t>
            </a:r>
            <a:r>
              <a:rPr lang="sl-SI" sz="2200" dirty="0">
                <a:solidFill>
                  <a:srgbClr val="002060"/>
                </a:solidFill>
              </a:rPr>
              <a:t>, nepogrešljiv element učenja, razvoja in </a:t>
            </a:r>
            <a:r>
              <a:rPr lang="sl-SI" sz="2200" dirty="0" smtClean="0">
                <a:solidFill>
                  <a:srgbClr val="002060"/>
                </a:solidFill>
              </a:rPr>
              <a:t>napredka</a:t>
            </a:r>
          </a:p>
          <a:p>
            <a:pPr>
              <a:lnSpc>
                <a:spcPct val="150000"/>
              </a:lnSpc>
              <a:buClr>
                <a:srgbClr val="0070C0"/>
              </a:buClr>
              <a:buFont typeface="Wingdings" pitchFamily="2" charset="2"/>
              <a:buChar char="Ø"/>
            </a:pPr>
            <a:r>
              <a:rPr lang="sl-SI" sz="2200" dirty="0" smtClean="0">
                <a:solidFill>
                  <a:srgbClr val="002060"/>
                </a:solidFill>
              </a:rPr>
              <a:t>otrok spozna življenjske resnice, nauči se čustvovati</a:t>
            </a:r>
          </a:p>
          <a:p>
            <a:pPr>
              <a:lnSpc>
                <a:spcPct val="150000"/>
              </a:lnSpc>
              <a:buClr>
                <a:srgbClr val="0070C0"/>
              </a:buClr>
              <a:buFont typeface="Wingdings" pitchFamily="2" charset="2"/>
              <a:buChar char="Ø"/>
            </a:pPr>
            <a:r>
              <a:rPr lang="sl-SI" sz="2200" dirty="0" smtClean="0">
                <a:solidFill>
                  <a:srgbClr val="002060"/>
                </a:solidFill>
              </a:rPr>
              <a:t>učenje in vzgoja preko igre sta bolj učinkovitejša in prijaznejša</a:t>
            </a:r>
            <a:endParaRPr lang="sl-SI" sz="2200" dirty="0">
              <a:solidFill>
                <a:srgbClr val="002060"/>
              </a:solidFill>
            </a:endParaRPr>
          </a:p>
        </p:txBody>
      </p:sp>
      <p:sp>
        <p:nvSpPr>
          <p:cNvPr id="5" name="PoljeZBesedilom 4"/>
          <p:cNvSpPr txBox="1"/>
          <p:nvPr/>
        </p:nvSpPr>
        <p:spPr>
          <a:xfrm>
            <a:off x="4143372" y="5143512"/>
            <a:ext cx="4714908" cy="461665"/>
          </a:xfrm>
          <a:prstGeom prst="rect">
            <a:avLst/>
          </a:prstGeom>
          <a:noFill/>
        </p:spPr>
        <p:txBody>
          <a:bodyPr wrap="square" rtlCol="0">
            <a:spAutoFit/>
          </a:bodyPr>
          <a:lstStyle/>
          <a:p>
            <a:r>
              <a:rPr lang="sl-SI" sz="1200" dirty="0" smtClean="0">
                <a:solidFill>
                  <a:srgbClr val="002060"/>
                </a:solidFill>
              </a:rPr>
              <a:t>Slika 2: http://vizita.si/clanek/novice/3-letnik-z-iq-140-sprejet-v-menso.html</a:t>
            </a:r>
            <a:endParaRPr lang="sl-SI" sz="12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1000"/>
                                        <p:tgtEl>
                                          <p:spTgt spid="3">
                                            <p:txEl>
                                              <p:pRg st="0" end="0"/>
                                            </p:txEl>
                                          </p:spTgt>
                                        </p:tgtEl>
                                      </p:cBhvr>
                                    </p:animEffect>
                                  </p:childTnLst>
                                </p:cTn>
                              </p:par>
                            </p:childTnLst>
                          </p:cTn>
                        </p:par>
                        <p:par>
                          <p:cTn id="12" fill="hold">
                            <p:stCondLst>
                              <p:cond delay="2000"/>
                            </p:stCondLst>
                            <p:childTnLst>
                              <p:par>
                                <p:cTn id="13" presetID="5" presetClass="entr" presetSubtype="1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1000"/>
                                        <p:tgtEl>
                                          <p:spTgt spid="3">
                                            <p:txEl>
                                              <p:pRg st="1" end="1"/>
                                            </p:txEl>
                                          </p:spTgt>
                                        </p:tgtEl>
                                      </p:cBhvr>
                                    </p:animEffect>
                                  </p:childTnLst>
                                </p:cTn>
                              </p:par>
                            </p:childTnLst>
                          </p:cTn>
                        </p:par>
                        <p:par>
                          <p:cTn id="16" fill="hold">
                            <p:stCondLst>
                              <p:cond delay="3000"/>
                            </p:stCondLst>
                            <p:childTnLst>
                              <p:par>
                                <p:cTn id="17" presetID="5" presetClass="entr" presetSubtype="1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heckerboard(across)">
                                      <p:cBhvr>
                                        <p:cTn id="19" dur="1000"/>
                                        <p:tgtEl>
                                          <p:spTgt spid="3">
                                            <p:txEl>
                                              <p:pRg st="2" end="2"/>
                                            </p:txEl>
                                          </p:spTgt>
                                        </p:tgtEl>
                                      </p:cBhvr>
                                    </p:animEffect>
                                  </p:childTnLst>
                                </p:cTn>
                              </p:par>
                            </p:childTnLst>
                          </p:cTn>
                        </p:par>
                        <p:par>
                          <p:cTn id="20" fill="hold">
                            <p:stCondLst>
                              <p:cond delay="4000"/>
                            </p:stCondLst>
                            <p:childTnLst>
                              <p:par>
                                <p:cTn id="21" presetID="5" presetClass="entr" presetSubtype="1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checkerboard(across)">
                                      <p:cBhvr>
                                        <p:cTn id="23" dur="1000"/>
                                        <p:tgtEl>
                                          <p:spTgt spid="4"/>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checkerboard(across)">
                                      <p:cBhvr>
                                        <p:cTn id="2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b="1" dirty="0" smtClean="0">
                <a:solidFill>
                  <a:srgbClr val="0070C0"/>
                </a:solidFill>
              </a:rPr>
              <a:t>Pomen igre:</a:t>
            </a:r>
            <a:endParaRPr lang="sl-SI" b="1" dirty="0">
              <a:solidFill>
                <a:srgbClr val="0070C0"/>
              </a:solidFill>
            </a:endParaRPr>
          </a:p>
        </p:txBody>
      </p:sp>
      <p:sp>
        <p:nvSpPr>
          <p:cNvPr id="3" name="Ograda vsebine 2"/>
          <p:cNvSpPr>
            <a:spLocks noGrp="1"/>
          </p:cNvSpPr>
          <p:nvPr>
            <p:ph idx="1"/>
          </p:nvPr>
        </p:nvSpPr>
        <p:spPr>
          <a:xfrm>
            <a:off x="5143504" y="1600200"/>
            <a:ext cx="3543296" cy="4972072"/>
          </a:xfrm>
        </p:spPr>
        <p:txBody>
          <a:bodyPr>
            <a:normAutofit fontScale="92500" lnSpcReduction="10000"/>
          </a:bodyPr>
          <a:lstStyle/>
          <a:p>
            <a:pPr>
              <a:lnSpc>
                <a:spcPct val="150000"/>
              </a:lnSpc>
              <a:buClr>
                <a:srgbClr val="0070C0"/>
              </a:buClr>
              <a:buFont typeface="Wingdings" pitchFamily="2" charset="2"/>
              <a:buChar char="Ø"/>
            </a:pPr>
            <a:r>
              <a:rPr lang="sl-SI" sz="2200" dirty="0" smtClean="0">
                <a:solidFill>
                  <a:srgbClr val="002060"/>
                </a:solidFill>
              </a:rPr>
              <a:t>igra je pomembno vplivala na razvoj otroka že v preteklosti</a:t>
            </a:r>
          </a:p>
          <a:p>
            <a:pPr>
              <a:lnSpc>
                <a:spcPct val="150000"/>
              </a:lnSpc>
              <a:buClr>
                <a:srgbClr val="0070C0"/>
              </a:buClr>
              <a:buFont typeface="Wingdings" pitchFamily="2" charset="2"/>
              <a:buChar char="Ø"/>
            </a:pPr>
            <a:r>
              <a:rPr lang="sl-SI" sz="2200" dirty="0" smtClean="0">
                <a:solidFill>
                  <a:srgbClr val="002060"/>
                </a:solidFill>
              </a:rPr>
              <a:t>vpliva na otrokov čustveni razvoj, na razvoj inteligence in na razvoj otroka v družbeno bitje</a:t>
            </a:r>
          </a:p>
          <a:p>
            <a:pPr>
              <a:lnSpc>
                <a:spcPct val="150000"/>
              </a:lnSpc>
              <a:buClr>
                <a:srgbClr val="0070C0"/>
              </a:buClr>
              <a:buFont typeface="Wingdings" pitchFamily="2" charset="2"/>
              <a:buChar char="Ø"/>
            </a:pPr>
            <a:r>
              <a:rPr lang="sl-SI" sz="2200" dirty="0" smtClean="0">
                <a:solidFill>
                  <a:srgbClr val="002060"/>
                </a:solidFill>
              </a:rPr>
              <a:t>otrok spoznava okolje, svoje vrstnike</a:t>
            </a:r>
          </a:p>
          <a:p>
            <a:pPr>
              <a:lnSpc>
                <a:spcPct val="150000"/>
              </a:lnSpc>
              <a:buClr>
                <a:srgbClr val="0070C0"/>
              </a:buClr>
              <a:buFont typeface="Wingdings" pitchFamily="2" charset="2"/>
              <a:buChar char="Ø"/>
            </a:pPr>
            <a:r>
              <a:rPr lang="sl-SI" sz="2200" dirty="0" smtClean="0">
                <a:solidFill>
                  <a:srgbClr val="002060"/>
                </a:solidFill>
              </a:rPr>
              <a:t>vpliva tudi na otrokovo domišljijo</a:t>
            </a:r>
            <a:endParaRPr lang="sl-SI" sz="2200" dirty="0">
              <a:solidFill>
                <a:srgbClr val="002060"/>
              </a:solidFill>
            </a:endParaRPr>
          </a:p>
        </p:txBody>
      </p:sp>
      <p:pic>
        <p:nvPicPr>
          <p:cNvPr id="4" name="Slika 3" descr="slika2.jpg"/>
          <p:cNvPicPr>
            <a:picLocks noChangeAspect="1"/>
          </p:cNvPicPr>
          <p:nvPr/>
        </p:nvPicPr>
        <p:blipFill>
          <a:blip r:embed="rId2"/>
          <a:stretch>
            <a:fillRect/>
          </a:stretch>
        </p:blipFill>
        <p:spPr>
          <a:xfrm>
            <a:off x="142844" y="2143116"/>
            <a:ext cx="4857784" cy="3262161"/>
          </a:xfrm>
          <a:prstGeom prst="rect">
            <a:avLst/>
          </a:prstGeom>
        </p:spPr>
      </p:pic>
      <p:sp>
        <p:nvSpPr>
          <p:cNvPr id="5" name="PoljeZBesedilom 4"/>
          <p:cNvSpPr txBox="1"/>
          <p:nvPr/>
        </p:nvSpPr>
        <p:spPr>
          <a:xfrm>
            <a:off x="214282" y="5429264"/>
            <a:ext cx="4714908" cy="461665"/>
          </a:xfrm>
          <a:prstGeom prst="rect">
            <a:avLst/>
          </a:prstGeom>
          <a:noFill/>
        </p:spPr>
        <p:txBody>
          <a:bodyPr wrap="square" rtlCol="0">
            <a:spAutoFit/>
          </a:bodyPr>
          <a:lstStyle/>
          <a:p>
            <a:r>
              <a:rPr lang="sl-SI" sz="1200" dirty="0" smtClean="0">
                <a:solidFill>
                  <a:srgbClr val="002060"/>
                </a:solidFill>
              </a:rPr>
              <a:t>Slika 3: http://24ur.com/ekskluziv/zanimivosti/otroci-z-domisljijo-so-bolj-uspesni.html</a:t>
            </a:r>
            <a:endParaRPr lang="sl-SI" sz="12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8"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in)">
                                      <p:cBhvr>
                                        <p:cTn id="11" dur="1000"/>
                                        <p:tgtEl>
                                          <p:spTgt spid="3">
                                            <p:txEl>
                                              <p:pRg st="0" end="0"/>
                                            </p:txEl>
                                          </p:spTgt>
                                        </p:tgtEl>
                                      </p:cBhvr>
                                    </p:animEffect>
                                  </p:childTnLst>
                                </p:cTn>
                              </p:par>
                            </p:childTnLst>
                          </p:cTn>
                        </p:par>
                        <p:par>
                          <p:cTn id="12" fill="hold">
                            <p:stCondLst>
                              <p:cond delay="2000"/>
                            </p:stCondLst>
                            <p:childTnLst>
                              <p:par>
                                <p:cTn id="13" presetID="8"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1000"/>
                                        <p:tgtEl>
                                          <p:spTgt spid="3">
                                            <p:txEl>
                                              <p:pRg st="1" end="1"/>
                                            </p:txEl>
                                          </p:spTgt>
                                        </p:tgtEl>
                                      </p:cBhvr>
                                    </p:animEffect>
                                  </p:childTnLst>
                                </p:cTn>
                              </p:par>
                            </p:childTnLst>
                          </p:cTn>
                        </p:par>
                        <p:par>
                          <p:cTn id="16" fill="hold">
                            <p:stCondLst>
                              <p:cond delay="3000"/>
                            </p:stCondLst>
                            <p:childTnLst>
                              <p:par>
                                <p:cTn id="17" presetID="8"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amond(in)">
                                      <p:cBhvr>
                                        <p:cTn id="19" dur="1000"/>
                                        <p:tgtEl>
                                          <p:spTgt spid="3">
                                            <p:txEl>
                                              <p:pRg st="2" end="2"/>
                                            </p:txEl>
                                          </p:spTgt>
                                        </p:tgtEl>
                                      </p:cBhvr>
                                    </p:animEffect>
                                  </p:childTnLst>
                                </p:cTn>
                              </p:par>
                            </p:childTnLst>
                          </p:cTn>
                        </p:par>
                        <p:par>
                          <p:cTn id="20" fill="hold">
                            <p:stCondLst>
                              <p:cond delay="4000"/>
                            </p:stCondLst>
                            <p:childTnLst>
                              <p:par>
                                <p:cTn id="21" presetID="8" presetClass="entr" presetSubtype="16"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amond(in)">
                                      <p:cBhvr>
                                        <p:cTn id="23" dur="1000"/>
                                        <p:tgtEl>
                                          <p:spTgt spid="3">
                                            <p:txEl>
                                              <p:pRg st="3" end="3"/>
                                            </p:txEl>
                                          </p:spTgt>
                                        </p:tgtEl>
                                      </p:cBhvr>
                                    </p:animEffect>
                                  </p:childTnLst>
                                </p:cTn>
                              </p:par>
                            </p:childTnLst>
                          </p:cTn>
                        </p:par>
                        <p:par>
                          <p:cTn id="24" fill="hold">
                            <p:stCondLst>
                              <p:cond delay="5000"/>
                            </p:stCondLst>
                            <p:childTnLst>
                              <p:par>
                                <p:cTn id="25" presetID="8" presetClass="entr" presetSubtype="16"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amond(in)">
                                      <p:cBhvr>
                                        <p:cTn id="27" dur="1000"/>
                                        <p:tgtEl>
                                          <p:spTgt spid="4"/>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diamond(in)">
                                      <p:cBhvr>
                                        <p:cTn id="3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b="1" dirty="0" smtClean="0">
                <a:solidFill>
                  <a:srgbClr val="0070C0"/>
                </a:solidFill>
              </a:rPr>
              <a:t>Vrste iger:</a:t>
            </a:r>
            <a:endParaRPr lang="sl-SI" b="1" dirty="0">
              <a:solidFill>
                <a:srgbClr val="0070C0"/>
              </a:solidFill>
            </a:endParaRPr>
          </a:p>
        </p:txBody>
      </p:sp>
      <p:sp>
        <p:nvSpPr>
          <p:cNvPr id="3" name="Ograda vsebine 2"/>
          <p:cNvSpPr>
            <a:spLocks noGrp="1"/>
          </p:cNvSpPr>
          <p:nvPr>
            <p:ph idx="1"/>
          </p:nvPr>
        </p:nvSpPr>
        <p:spPr>
          <a:xfrm>
            <a:off x="457200" y="1600200"/>
            <a:ext cx="8229600" cy="5114948"/>
          </a:xfrm>
        </p:spPr>
        <p:txBody>
          <a:bodyPr>
            <a:normAutofit/>
          </a:bodyPr>
          <a:lstStyle/>
          <a:p>
            <a:pPr marL="514350" indent="-514350" algn="just">
              <a:buClr>
                <a:srgbClr val="0070C0"/>
              </a:buClr>
              <a:buFont typeface="+mj-lt"/>
              <a:buAutoNum type="arabicPeriod"/>
            </a:pPr>
            <a:r>
              <a:rPr lang="sl-SI" sz="2000" b="1" i="1" dirty="0" smtClean="0">
                <a:solidFill>
                  <a:srgbClr val="0070C0"/>
                </a:solidFill>
              </a:rPr>
              <a:t>Spoznavne vrste iger</a:t>
            </a:r>
          </a:p>
          <a:p>
            <a:pPr marL="514350" indent="-514350" algn="just">
              <a:buClr>
                <a:srgbClr val="0070C0"/>
              </a:buClr>
              <a:buFont typeface="Wingdings" pitchFamily="2" charset="2"/>
              <a:buChar char="Ø"/>
            </a:pPr>
            <a:r>
              <a:rPr lang="sl-SI" sz="2000" b="1" i="1" dirty="0" smtClean="0">
                <a:solidFill>
                  <a:srgbClr val="002060"/>
                </a:solidFill>
              </a:rPr>
              <a:t>Funkcijska igra </a:t>
            </a:r>
            <a:r>
              <a:rPr lang="sl-SI" sz="2000" i="1" dirty="0" smtClean="0">
                <a:solidFill>
                  <a:srgbClr val="002060"/>
                </a:solidFill>
              </a:rPr>
              <a:t>ali </a:t>
            </a:r>
            <a:r>
              <a:rPr lang="sl-SI" sz="2000" i="1" dirty="0" err="1" smtClean="0">
                <a:solidFill>
                  <a:srgbClr val="002060"/>
                </a:solidFill>
              </a:rPr>
              <a:t>nesimbolna</a:t>
            </a:r>
            <a:r>
              <a:rPr lang="sl-SI" sz="2000" i="1" dirty="0" smtClean="0">
                <a:solidFill>
                  <a:srgbClr val="002060"/>
                </a:solidFill>
              </a:rPr>
              <a:t> igra </a:t>
            </a:r>
            <a:r>
              <a:rPr lang="sl-SI" sz="2000" dirty="0" smtClean="0">
                <a:solidFill>
                  <a:srgbClr val="002060"/>
                </a:solidFill>
              </a:rPr>
              <a:t>(do drugega leta starosti, zaznavno-gibalna vrsta igre, otrok razvije gibalne in zaznavne funkcije)</a:t>
            </a:r>
          </a:p>
          <a:p>
            <a:pPr marL="514350" indent="-514350" algn="just">
              <a:buClr>
                <a:srgbClr val="0070C0"/>
              </a:buClr>
              <a:buFont typeface="Wingdings" pitchFamily="2" charset="2"/>
              <a:buChar char="Ø"/>
            </a:pPr>
            <a:r>
              <a:rPr lang="sl-SI" sz="2000" b="1" i="1" dirty="0" smtClean="0">
                <a:solidFill>
                  <a:srgbClr val="002060"/>
                </a:solidFill>
              </a:rPr>
              <a:t>Konstrukcijska igra </a:t>
            </a:r>
            <a:r>
              <a:rPr lang="sl-SI" sz="2000" dirty="0" smtClean="0">
                <a:solidFill>
                  <a:srgbClr val="002060"/>
                </a:solidFill>
              </a:rPr>
              <a:t>(otrok gradi in povezuje igrače v konstrukcijo, uči se ustvarjalnosti, razumevanja)</a:t>
            </a:r>
          </a:p>
          <a:p>
            <a:pPr marL="514350" indent="-514350" algn="just">
              <a:buClr>
                <a:srgbClr val="0070C0"/>
              </a:buClr>
              <a:buFont typeface="Wingdings" pitchFamily="2" charset="2"/>
              <a:buChar char="Ø"/>
            </a:pPr>
            <a:r>
              <a:rPr lang="sl-SI" sz="2000" b="1" i="1" dirty="0" smtClean="0">
                <a:solidFill>
                  <a:srgbClr val="002060"/>
                </a:solidFill>
              </a:rPr>
              <a:t>Simbolna ali domišljijska igra </a:t>
            </a:r>
            <a:r>
              <a:rPr lang="sl-SI" sz="2000" dirty="0" smtClean="0">
                <a:solidFill>
                  <a:srgbClr val="002060"/>
                </a:solidFill>
              </a:rPr>
              <a:t>(2-6 let, v ospredju so otrokove funkcije: obravnavanje živali in punčk kot žive osebe oz. svoje prijatelje, igranje različnih vlog – kuharice…)</a:t>
            </a:r>
          </a:p>
          <a:p>
            <a:pPr marL="514350" indent="-514350" algn="just">
              <a:buClr>
                <a:srgbClr val="0070C0"/>
              </a:buClr>
              <a:buFont typeface="Wingdings" pitchFamily="2" charset="2"/>
              <a:buChar char="Ø"/>
            </a:pPr>
            <a:r>
              <a:rPr lang="sl-SI" sz="2000" b="1" i="1" dirty="0" err="1" smtClean="0">
                <a:solidFill>
                  <a:srgbClr val="002060"/>
                </a:solidFill>
              </a:rPr>
              <a:t>Dojemalna</a:t>
            </a:r>
            <a:r>
              <a:rPr lang="sl-SI" sz="2000" b="1" i="1" dirty="0" smtClean="0">
                <a:solidFill>
                  <a:srgbClr val="002060"/>
                </a:solidFill>
              </a:rPr>
              <a:t> igra </a:t>
            </a:r>
            <a:r>
              <a:rPr lang="sl-SI" sz="2000" dirty="0" smtClean="0">
                <a:solidFill>
                  <a:srgbClr val="002060"/>
                </a:solidFill>
              </a:rPr>
              <a:t>(otrokovo predšolsko obdobje, otrok je zelo dejaven,                 spodbuja razvoj govornega razumevanja in izražanja, na primer: opazovanje slike, sestavljanje predmetov, poslušanje pravljic oz. pesmi…</a:t>
            </a:r>
          </a:p>
          <a:p>
            <a:pPr marL="514350" indent="-514350" algn="just">
              <a:buClr>
                <a:srgbClr val="0070C0"/>
              </a:buClr>
              <a:buFont typeface="Wingdings" pitchFamily="2" charset="2"/>
              <a:buChar char="Ø"/>
            </a:pPr>
            <a:r>
              <a:rPr lang="sl-SI" sz="2000" b="1" i="1" dirty="0" smtClean="0">
                <a:solidFill>
                  <a:srgbClr val="002060"/>
                </a:solidFill>
              </a:rPr>
              <a:t>Igra s pravili </a:t>
            </a:r>
            <a:r>
              <a:rPr lang="sl-SI" sz="2000" dirty="0" smtClean="0">
                <a:solidFill>
                  <a:srgbClr val="002060"/>
                </a:solidFill>
              </a:rPr>
              <a:t>(od nekje drugega, tretjega leta naprej; je najpogostejša igra)</a:t>
            </a:r>
          </a:p>
          <a:p>
            <a:pPr>
              <a:buNone/>
            </a:pPr>
            <a:r>
              <a:rPr lang="sl-SI" sz="2000" dirty="0" smtClean="0"/>
              <a:t> </a:t>
            </a:r>
          </a:p>
          <a:p>
            <a:pPr marL="514350" indent="-514350">
              <a:buClr>
                <a:srgbClr val="0070C0"/>
              </a:buClr>
              <a:buNone/>
            </a:pPr>
            <a:endParaRPr lang="sl-SI" sz="2000" dirty="0" smtClean="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ox(in)">
                                      <p:cBhvr>
                                        <p:cTn id="11" dur="1000"/>
                                        <p:tgtEl>
                                          <p:spTgt spid="3">
                                            <p:txEl>
                                              <p:pRg st="0" end="0"/>
                                            </p:txEl>
                                          </p:spTgt>
                                        </p:tgtEl>
                                      </p:cBhvr>
                                    </p:animEffect>
                                  </p:childTnLst>
                                </p:cTn>
                              </p:par>
                            </p:childTnLst>
                          </p:cTn>
                        </p:par>
                        <p:par>
                          <p:cTn id="12" fill="hold">
                            <p:stCondLst>
                              <p:cond delay="2000"/>
                            </p:stCondLst>
                            <p:childTnLst>
                              <p:par>
                                <p:cTn id="13" presetID="4"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1000"/>
                                        <p:tgtEl>
                                          <p:spTgt spid="3">
                                            <p:txEl>
                                              <p:pRg st="1" end="1"/>
                                            </p:txEl>
                                          </p:spTgt>
                                        </p:tgtEl>
                                      </p:cBhvr>
                                    </p:animEffect>
                                  </p:childTnLst>
                                </p:cTn>
                              </p:par>
                            </p:childTnLst>
                          </p:cTn>
                        </p:par>
                        <p:par>
                          <p:cTn id="16" fill="hold">
                            <p:stCondLst>
                              <p:cond delay="3000"/>
                            </p:stCondLst>
                            <p:childTnLst>
                              <p:par>
                                <p:cTn id="17" presetID="4"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ox(in)">
                                      <p:cBhvr>
                                        <p:cTn id="19" dur="1000"/>
                                        <p:tgtEl>
                                          <p:spTgt spid="3">
                                            <p:txEl>
                                              <p:pRg st="2" end="2"/>
                                            </p:txEl>
                                          </p:spTgt>
                                        </p:tgtEl>
                                      </p:cBhvr>
                                    </p:animEffect>
                                  </p:childTnLst>
                                </p:cTn>
                              </p:par>
                            </p:childTnLst>
                          </p:cTn>
                        </p:par>
                        <p:par>
                          <p:cTn id="20" fill="hold">
                            <p:stCondLst>
                              <p:cond delay="4000"/>
                            </p:stCondLst>
                            <p:childTnLst>
                              <p:par>
                                <p:cTn id="21" presetID="4" presetClass="entr" presetSubtype="16"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1000"/>
                                        <p:tgtEl>
                                          <p:spTgt spid="3">
                                            <p:txEl>
                                              <p:pRg st="3" end="3"/>
                                            </p:txEl>
                                          </p:spTgt>
                                        </p:tgtEl>
                                      </p:cBhvr>
                                    </p:animEffect>
                                  </p:childTnLst>
                                </p:cTn>
                              </p:par>
                            </p:childTnLst>
                          </p:cTn>
                        </p:par>
                        <p:par>
                          <p:cTn id="24" fill="hold">
                            <p:stCondLst>
                              <p:cond delay="5000"/>
                            </p:stCondLst>
                            <p:childTnLst>
                              <p:par>
                                <p:cTn id="25" presetID="4" presetClass="entr" presetSubtype="16"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1000"/>
                                        <p:tgtEl>
                                          <p:spTgt spid="3">
                                            <p:txEl>
                                              <p:pRg st="4" end="4"/>
                                            </p:txEl>
                                          </p:spTgt>
                                        </p:tgtEl>
                                      </p:cBhvr>
                                    </p:animEffect>
                                  </p:childTnLst>
                                </p:cTn>
                              </p:par>
                            </p:childTnLst>
                          </p:cTn>
                        </p:par>
                        <p:par>
                          <p:cTn id="28" fill="hold">
                            <p:stCondLst>
                              <p:cond delay="6000"/>
                            </p:stCondLst>
                            <p:childTnLst>
                              <p:par>
                                <p:cTn id="29" presetID="4" presetClass="entr" presetSubtype="16"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ox(in)">
                                      <p:cBhvr>
                                        <p:cTn id="31" dur="1000"/>
                                        <p:tgtEl>
                                          <p:spTgt spid="3">
                                            <p:txEl>
                                              <p:pRg st="5" end="5"/>
                                            </p:txEl>
                                          </p:spTgt>
                                        </p:tgtEl>
                                      </p:cBhvr>
                                    </p:animEffect>
                                  </p:childTnLst>
                                </p:cTn>
                              </p:par>
                            </p:childTnLst>
                          </p:cTn>
                        </p:par>
                        <p:par>
                          <p:cTn id="32" fill="hold">
                            <p:stCondLst>
                              <p:cond delay="7000"/>
                            </p:stCondLst>
                            <p:childTnLst>
                              <p:par>
                                <p:cTn id="33" presetID="4" presetClass="entr" presetSubtype="16"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ox(in)">
                                      <p:cBhvr>
                                        <p:cTn id="3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rgbClr val="0070C0"/>
                </a:solidFill>
              </a:rPr>
              <a:t>Vrste iger:</a:t>
            </a:r>
            <a:endParaRPr lang="sl-SI" dirty="0"/>
          </a:p>
        </p:txBody>
      </p:sp>
      <p:sp>
        <p:nvSpPr>
          <p:cNvPr id="3" name="Ograda vsebine 2"/>
          <p:cNvSpPr>
            <a:spLocks noGrp="1"/>
          </p:cNvSpPr>
          <p:nvPr>
            <p:ph idx="1"/>
          </p:nvPr>
        </p:nvSpPr>
        <p:spPr/>
        <p:txBody>
          <a:bodyPr>
            <a:normAutofit/>
          </a:bodyPr>
          <a:lstStyle/>
          <a:p>
            <a:pPr marL="514350" indent="-514350" algn="just">
              <a:buClr>
                <a:srgbClr val="0070C0"/>
              </a:buClr>
              <a:buAutoNum type="arabicPeriod" startAt="2"/>
            </a:pPr>
            <a:r>
              <a:rPr lang="sl-SI" sz="2000" b="1" i="1" dirty="0" smtClean="0">
                <a:solidFill>
                  <a:srgbClr val="0070C0"/>
                </a:solidFill>
              </a:rPr>
              <a:t>Socialne vrste iger (delimo na skupine ki jih je opredelila M. Parten (1932))</a:t>
            </a:r>
          </a:p>
          <a:p>
            <a:pPr marL="514350" indent="-514350" algn="just">
              <a:buClr>
                <a:srgbClr val="0070C0"/>
              </a:buClr>
              <a:buFont typeface="Wingdings" pitchFamily="2" charset="2"/>
              <a:buChar char="Ø"/>
            </a:pPr>
            <a:r>
              <a:rPr lang="sl-SI" sz="2000" b="1" i="1" dirty="0" smtClean="0">
                <a:solidFill>
                  <a:srgbClr val="002060"/>
                </a:solidFill>
              </a:rPr>
              <a:t>Igra brez udeležbe</a:t>
            </a:r>
            <a:r>
              <a:rPr lang="sl-SI" sz="2000" b="1" dirty="0" smtClean="0">
                <a:solidFill>
                  <a:srgbClr val="002060"/>
                </a:solidFill>
              </a:rPr>
              <a:t> </a:t>
            </a:r>
            <a:r>
              <a:rPr lang="sl-SI" sz="2000" dirty="0" smtClean="0">
                <a:solidFill>
                  <a:srgbClr val="002060"/>
                </a:solidFill>
              </a:rPr>
              <a:t>(otrok se ne vključuje v igro, opazuje okolico)</a:t>
            </a:r>
          </a:p>
          <a:p>
            <a:pPr marL="514350" indent="-514350" algn="just">
              <a:buClr>
                <a:srgbClr val="0070C0"/>
              </a:buClr>
              <a:buFont typeface="Wingdings" pitchFamily="2" charset="2"/>
              <a:buChar char="Ø"/>
            </a:pPr>
            <a:r>
              <a:rPr lang="sl-SI" sz="2000" b="1" i="1" dirty="0" smtClean="0">
                <a:solidFill>
                  <a:srgbClr val="002060"/>
                </a:solidFill>
              </a:rPr>
              <a:t>Opazovalna igra </a:t>
            </a:r>
            <a:r>
              <a:rPr lang="sl-SI" sz="2000" dirty="0" smtClean="0">
                <a:solidFill>
                  <a:srgbClr val="002060"/>
                </a:solidFill>
              </a:rPr>
              <a:t>(otrok opazuje igro drugih otrok, ampak se ne vključi)</a:t>
            </a:r>
          </a:p>
          <a:p>
            <a:pPr marL="514350" indent="-514350" algn="just">
              <a:buClr>
                <a:srgbClr val="0070C0"/>
              </a:buClr>
              <a:buFont typeface="Wingdings" pitchFamily="2" charset="2"/>
              <a:buChar char="Ø"/>
            </a:pPr>
            <a:r>
              <a:rPr lang="sl-SI" sz="2000" b="1" i="1" dirty="0" smtClean="0">
                <a:solidFill>
                  <a:srgbClr val="002060"/>
                </a:solidFill>
              </a:rPr>
              <a:t>Samostojna igra </a:t>
            </a:r>
            <a:r>
              <a:rPr lang="sl-SI" sz="2000" dirty="0" smtClean="0">
                <a:solidFill>
                  <a:srgbClr val="002060"/>
                </a:solidFill>
              </a:rPr>
              <a:t>(otrok se igra sam, brez drugih otrok, igrače so različne od igrač drugih otrok)</a:t>
            </a:r>
          </a:p>
          <a:p>
            <a:pPr marL="514350" indent="-514350" algn="just">
              <a:buClr>
                <a:srgbClr val="0070C0"/>
              </a:buClr>
              <a:buFont typeface="Wingdings" pitchFamily="2" charset="2"/>
              <a:buChar char="Ø"/>
            </a:pPr>
            <a:r>
              <a:rPr lang="sl-SI" sz="2000" b="1" i="1" dirty="0" smtClean="0">
                <a:solidFill>
                  <a:srgbClr val="002060"/>
                </a:solidFill>
              </a:rPr>
              <a:t>Vzporedna igra </a:t>
            </a:r>
            <a:r>
              <a:rPr lang="sl-SI" sz="2000" dirty="0" smtClean="0">
                <a:solidFill>
                  <a:srgbClr val="002060"/>
                </a:solidFill>
              </a:rPr>
              <a:t>(otrok se igra v bližini drugih otrok, s podobnimi igračami)</a:t>
            </a:r>
          </a:p>
          <a:p>
            <a:pPr marL="514350" indent="-514350" algn="just">
              <a:buClr>
                <a:srgbClr val="0070C0"/>
              </a:buClr>
              <a:buFont typeface="Wingdings" pitchFamily="2" charset="2"/>
              <a:buChar char="Ø"/>
            </a:pPr>
            <a:r>
              <a:rPr lang="sl-SI" sz="2000" b="1" i="1" dirty="0" smtClean="0">
                <a:solidFill>
                  <a:srgbClr val="002060"/>
                </a:solidFill>
              </a:rPr>
              <a:t>Asociativna igra </a:t>
            </a:r>
            <a:r>
              <a:rPr lang="sl-SI" sz="2000" dirty="0" smtClean="0">
                <a:solidFill>
                  <a:srgbClr val="002060"/>
                </a:solidFill>
              </a:rPr>
              <a:t>(otroci se igrajo skupaj, igra je podobna ali enaka, vendar cilj ni skupen)</a:t>
            </a:r>
          </a:p>
          <a:p>
            <a:pPr marL="514350" indent="-514350" algn="just">
              <a:buClr>
                <a:srgbClr val="0070C0"/>
              </a:buClr>
              <a:buFont typeface="Wingdings" pitchFamily="2" charset="2"/>
              <a:buChar char="Ø"/>
            </a:pPr>
            <a:r>
              <a:rPr lang="sl-SI" sz="2000" b="1" i="1" dirty="0" smtClean="0">
                <a:solidFill>
                  <a:srgbClr val="002060"/>
                </a:solidFill>
              </a:rPr>
              <a:t>Sodelovalna igra </a:t>
            </a:r>
            <a:r>
              <a:rPr lang="sl-SI" sz="2000" dirty="0" smtClean="0">
                <a:solidFill>
                  <a:srgbClr val="002060"/>
                </a:solidFill>
              </a:rPr>
              <a:t>(otroci se igrajo v skupinah, cilj igre je skupen</a:t>
            </a:r>
            <a:endParaRPr lang="sl-SI" sz="2000" i="1" dirty="0" smtClean="0">
              <a:solidFill>
                <a:srgbClr val="002060"/>
              </a:solidFill>
            </a:endParaRPr>
          </a:p>
          <a:p>
            <a:pPr marL="514350" indent="-514350">
              <a:buNone/>
            </a:pPr>
            <a:endParaRPr lang="sl-SI" sz="2000" b="1" i="1" dirty="0" smtClean="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ox(in)">
                                      <p:cBhvr>
                                        <p:cTn id="11" dur="1000"/>
                                        <p:tgtEl>
                                          <p:spTgt spid="3">
                                            <p:txEl>
                                              <p:pRg st="0" end="0"/>
                                            </p:txEl>
                                          </p:spTgt>
                                        </p:tgtEl>
                                      </p:cBhvr>
                                    </p:animEffect>
                                  </p:childTnLst>
                                </p:cTn>
                              </p:par>
                            </p:childTnLst>
                          </p:cTn>
                        </p:par>
                        <p:par>
                          <p:cTn id="12" fill="hold">
                            <p:stCondLst>
                              <p:cond delay="2000"/>
                            </p:stCondLst>
                            <p:childTnLst>
                              <p:par>
                                <p:cTn id="13" presetID="4"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1000"/>
                                        <p:tgtEl>
                                          <p:spTgt spid="3">
                                            <p:txEl>
                                              <p:pRg st="1" end="1"/>
                                            </p:txEl>
                                          </p:spTgt>
                                        </p:tgtEl>
                                      </p:cBhvr>
                                    </p:animEffect>
                                  </p:childTnLst>
                                </p:cTn>
                              </p:par>
                            </p:childTnLst>
                          </p:cTn>
                        </p:par>
                        <p:par>
                          <p:cTn id="16" fill="hold">
                            <p:stCondLst>
                              <p:cond delay="3000"/>
                            </p:stCondLst>
                            <p:childTnLst>
                              <p:par>
                                <p:cTn id="17" presetID="4"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ox(in)">
                                      <p:cBhvr>
                                        <p:cTn id="19" dur="1000"/>
                                        <p:tgtEl>
                                          <p:spTgt spid="3">
                                            <p:txEl>
                                              <p:pRg st="2" end="2"/>
                                            </p:txEl>
                                          </p:spTgt>
                                        </p:tgtEl>
                                      </p:cBhvr>
                                    </p:animEffect>
                                  </p:childTnLst>
                                </p:cTn>
                              </p:par>
                            </p:childTnLst>
                          </p:cTn>
                        </p:par>
                        <p:par>
                          <p:cTn id="20" fill="hold">
                            <p:stCondLst>
                              <p:cond delay="4000"/>
                            </p:stCondLst>
                            <p:childTnLst>
                              <p:par>
                                <p:cTn id="21" presetID="4" presetClass="entr" presetSubtype="16"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1000"/>
                                        <p:tgtEl>
                                          <p:spTgt spid="3">
                                            <p:txEl>
                                              <p:pRg st="3" end="3"/>
                                            </p:txEl>
                                          </p:spTgt>
                                        </p:tgtEl>
                                      </p:cBhvr>
                                    </p:animEffect>
                                  </p:childTnLst>
                                </p:cTn>
                              </p:par>
                            </p:childTnLst>
                          </p:cTn>
                        </p:par>
                        <p:par>
                          <p:cTn id="24" fill="hold">
                            <p:stCondLst>
                              <p:cond delay="5000"/>
                            </p:stCondLst>
                            <p:childTnLst>
                              <p:par>
                                <p:cTn id="25" presetID="4" presetClass="entr" presetSubtype="16"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1000"/>
                                        <p:tgtEl>
                                          <p:spTgt spid="3">
                                            <p:txEl>
                                              <p:pRg st="4" end="4"/>
                                            </p:txEl>
                                          </p:spTgt>
                                        </p:tgtEl>
                                      </p:cBhvr>
                                    </p:animEffect>
                                  </p:childTnLst>
                                </p:cTn>
                              </p:par>
                            </p:childTnLst>
                          </p:cTn>
                        </p:par>
                        <p:par>
                          <p:cTn id="28" fill="hold">
                            <p:stCondLst>
                              <p:cond delay="6000"/>
                            </p:stCondLst>
                            <p:childTnLst>
                              <p:par>
                                <p:cTn id="29" presetID="4" presetClass="entr" presetSubtype="16"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ox(in)">
                                      <p:cBhvr>
                                        <p:cTn id="31" dur="1000"/>
                                        <p:tgtEl>
                                          <p:spTgt spid="3">
                                            <p:txEl>
                                              <p:pRg st="5" end="5"/>
                                            </p:txEl>
                                          </p:spTgt>
                                        </p:tgtEl>
                                      </p:cBhvr>
                                    </p:animEffect>
                                  </p:childTnLst>
                                </p:cTn>
                              </p:par>
                            </p:childTnLst>
                          </p:cTn>
                        </p:par>
                        <p:par>
                          <p:cTn id="32" fill="hold">
                            <p:stCondLst>
                              <p:cond delay="7000"/>
                            </p:stCondLst>
                            <p:childTnLst>
                              <p:par>
                                <p:cTn id="33" presetID="4" presetClass="entr" presetSubtype="16"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ox(in)">
                                      <p:cBhvr>
                                        <p:cTn id="3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725602"/>
          </a:xfrm>
        </p:spPr>
        <p:txBody>
          <a:bodyPr>
            <a:normAutofit/>
          </a:bodyPr>
          <a:lstStyle/>
          <a:p>
            <a:r>
              <a:rPr lang="sl-SI" b="1" dirty="0" smtClean="0">
                <a:solidFill>
                  <a:srgbClr val="0070C0"/>
                </a:solidFill>
              </a:rPr>
              <a:t>Opredelitev iger po M. Parten so znanstveniki še razširili</a:t>
            </a:r>
            <a:endParaRPr lang="sl-SI" b="1" dirty="0">
              <a:solidFill>
                <a:srgbClr val="0070C0"/>
              </a:solidFill>
            </a:endParaRPr>
          </a:p>
        </p:txBody>
      </p:sp>
      <p:sp>
        <p:nvSpPr>
          <p:cNvPr id="3" name="Ograda vsebine 2"/>
          <p:cNvSpPr>
            <a:spLocks noGrp="1"/>
          </p:cNvSpPr>
          <p:nvPr>
            <p:ph idx="1"/>
          </p:nvPr>
        </p:nvSpPr>
        <p:spPr>
          <a:xfrm>
            <a:off x="428596" y="2714620"/>
            <a:ext cx="8229600" cy="3840171"/>
          </a:xfrm>
        </p:spPr>
        <p:txBody>
          <a:bodyPr>
            <a:normAutofit/>
          </a:bodyPr>
          <a:lstStyle/>
          <a:p>
            <a:pPr>
              <a:lnSpc>
                <a:spcPct val="150000"/>
              </a:lnSpc>
              <a:buClr>
                <a:srgbClr val="0070C0"/>
              </a:buClr>
              <a:buFont typeface="Wingdings" pitchFamily="2" charset="2"/>
              <a:buChar char="Ø"/>
            </a:pPr>
            <a:r>
              <a:rPr lang="sl-SI" sz="2000" b="1" i="1" dirty="0" smtClean="0">
                <a:solidFill>
                  <a:srgbClr val="002060"/>
                </a:solidFill>
              </a:rPr>
              <a:t>Kontaktna igra </a:t>
            </a:r>
            <a:r>
              <a:rPr lang="sl-SI" sz="2000" dirty="0" smtClean="0">
                <a:solidFill>
                  <a:srgbClr val="002060"/>
                </a:solidFill>
              </a:rPr>
              <a:t>(otrok preko igrače ali igre želi v igro vključiti drugo osebo, pomembna mu je interakcija)</a:t>
            </a:r>
          </a:p>
          <a:p>
            <a:pPr>
              <a:lnSpc>
                <a:spcPct val="150000"/>
              </a:lnSpc>
              <a:buClr>
                <a:srgbClr val="0070C0"/>
              </a:buClr>
              <a:buFont typeface="Wingdings" pitchFamily="2" charset="2"/>
              <a:buChar char="Ø"/>
            </a:pPr>
            <a:r>
              <a:rPr lang="sl-SI" sz="2000" b="1" i="1" dirty="0" smtClean="0">
                <a:solidFill>
                  <a:srgbClr val="002060"/>
                </a:solidFill>
              </a:rPr>
              <a:t>Igra z vključitvijo </a:t>
            </a:r>
            <a:r>
              <a:rPr lang="sl-SI" sz="2000" dirty="0" smtClean="0">
                <a:solidFill>
                  <a:srgbClr val="002060"/>
                </a:solidFill>
              </a:rPr>
              <a:t>(otrok najprej samo opazuje, kasneje se sam aktivno vključi v igro) </a:t>
            </a:r>
            <a:endParaRPr lang="sl-SI" sz="2000" b="1" i="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1000"/>
                                        <p:tgtEl>
                                          <p:spTgt spid="2"/>
                                        </p:tgtEl>
                                      </p:cBhvr>
                                    </p:animEffect>
                                  </p:childTnLst>
                                </p:cTn>
                              </p:par>
                            </p:childTnLst>
                          </p:cTn>
                        </p:par>
                        <p:par>
                          <p:cTn id="8" fill="hold">
                            <p:stCondLst>
                              <p:cond delay="1000"/>
                            </p:stCondLst>
                            <p:childTnLst>
                              <p:par>
                                <p:cTn id="9" presetID="21"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4)">
                                      <p:cBhvr>
                                        <p:cTn id="11" dur="1000"/>
                                        <p:tgtEl>
                                          <p:spTgt spid="3">
                                            <p:txEl>
                                              <p:pRg st="0" end="0"/>
                                            </p:txEl>
                                          </p:spTgt>
                                        </p:tgtEl>
                                      </p:cBhvr>
                                    </p:animEffect>
                                  </p:childTnLst>
                                </p:cTn>
                              </p:par>
                            </p:childTnLst>
                          </p:cTn>
                        </p:par>
                        <p:par>
                          <p:cTn id="12" fill="hold">
                            <p:stCondLst>
                              <p:cond delay="2000"/>
                            </p:stCondLst>
                            <p:childTnLst>
                              <p:par>
                                <p:cTn id="13" presetID="21" presetClass="entr" presetSubtype="4"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4)">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b="1" dirty="0" smtClean="0">
                <a:solidFill>
                  <a:srgbClr val="0070C0"/>
                </a:solidFill>
              </a:rPr>
              <a:t>Pomen različnih dejavnikov</a:t>
            </a:r>
            <a:endParaRPr lang="sl-SI" b="1" dirty="0">
              <a:solidFill>
                <a:srgbClr val="0070C0"/>
              </a:solidFill>
            </a:endParaRPr>
          </a:p>
        </p:txBody>
      </p:sp>
      <p:sp>
        <p:nvSpPr>
          <p:cNvPr id="3" name="Ograda vsebine 2"/>
          <p:cNvSpPr>
            <a:spLocks noGrp="1"/>
          </p:cNvSpPr>
          <p:nvPr>
            <p:ph idx="1"/>
          </p:nvPr>
        </p:nvSpPr>
        <p:spPr/>
        <p:txBody>
          <a:bodyPr>
            <a:normAutofit/>
          </a:bodyPr>
          <a:lstStyle/>
          <a:p>
            <a:pPr algn="just">
              <a:buClr>
                <a:srgbClr val="0070C0"/>
              </a:buClr>
              <a:buFont typeface="Wingdings" pitchFamily="2" charset="2"/>
              <a:buChar char="Ø"/>
            </a:pPr>
            <a:r>
              <a:rPr lang="sl-SI" sz="2000" b="1" i="1" dirty="0" smtClean="0">
                <a:solidFill>
                  <a:srgbClr val="002060"/>
                </a:solidFill>
              </a:rPr>
              <a:t>Pomen predmetov v igri: </a:t>
            </a:r>
            <a:r>
              <a:rPr lang="sl-SI" sz="2000" dirty="0" smtClean="0">
                <a:solidFill>
                  <a:srgbClr val="002060"/>
                </a:solidFill>
              </a:rPr>
              <a:t>pomen igrače lahko otrok  pripiše kateremukoli predmetu v okolici</a:t>
            </a:r>
          </a:p>
          <a:p>
            <a:pPr algn="just">
              <a:buClr>
                <a:srgbClr val="0070C0"/>
              </a:buClr>
              <a:buNone/>
            </a:pPr>
            <a:endParaRPr lang="sl-SI" sz="2000" dirty="0" smtClean="0">
              <a:solidFill>
                <a:srgbClr val="002060"/>
              </a:solidFill>
            </a:endParaRPr>
          </a:p>
          <a:p>
            <a:pPr algn="just">
              <a:buClr>
                <a:srgbClr val="0070C0"/>
              </a:buClr>
              <a:buFont typeface="Wingdings" pitchFamily="2" charset="2"/>
              <a:buChar char="Ø"/>
            </a:pPr>
            <a:r>
              <a:rPr lang="sl-SI" sz="2000" b="1" i="1" dirty="0" smtClean="0">
                <a:solidFill>
                  <a:srgbClr val="002060"/>
                </a:solidFill>
              </a:rPr>
              <a:t>Igrače</a:t>
            </a:r>
            <a:r>
              <a:rPr lang="sl-SI" sz="2000" b="1" dirty="0" smtClean="0">
                <a:solidFill>
                  <a:srgbClr val="002060"/>
                </a:solidFill>
              </a:rPr>
              <a:t>:</a:t>
            </a:r>
          </a:p>
          <a:p>
            <a:pPr algn="just">
              <a:buClr>
                <a:srgbClr val="0070C0"/>
              </a:buClr>
            </a:pPr>
            <a:r>
              <a:rPr lang="sl-SI" sz="2000" dirty="0" smtClean="0">
                <a:solidFill>
                  <a:srgbClr val="002060"/>
                </a:solidFill>
              </a:rPr>
              <a:t>staršem je na trgu ponujenih veliko različnih igrač in pripomočkov za igro</a:t>
            </a:r>
          </a:p>
          <a:p>
            <a:pPr algn="just">
              <a:buClr>
                <a:srgbClr val="0070C0"/>
              </a:buClr>
            </a:pPr>
            <a:r>
              <a:rPr lang="sl-SI" sz="2000" dirty="0" smtClean="0">
                <a:solidFill>
                  <a:srgbClr val="002060"/>
                </a:solidFill>
              </a:rPr>
              <a:t>starš mora vedeti ali je določena igrača za otroka res smiselna</a:t>
            </a:r>
          </a:p>
          <a:p>
            <a:pPr algn="just">
              <a:buClr>
                <a:srgbClr val="0070C0"/>
              </a:buClr>
            </a:pPr>
            <a:r>
              <a:rPr lang="sl-SI" sz="2000" dirty="0" smtClean="0">
                <a:solidFill>
                  <a:srgbClr val="002060"/>
                </a:solidFill>
              </a:rPr>
              <a:t>otrok preko igrače spozna različne materiale</a:t>
            </a:r>
          </a:p>
          <a:p>
            <a:pPr algn="just">
              <a:buClr>
                <a:srgbClr val="0070C0"/>
              </a:buClr>
            </a:pPr>
            <a:r>
              <a:rPr lang="sl-SI" sz="2000" dirty="0" smtClean="0">
                <a:solidFill>
                  <a:srgbClr val="002060"/>
                </a:solidFill>
              </a:rPr>
              <a:t>otroku mora biti ponujenih čim več raznovrstnih igrač</a:t>
            </a:r>
          </a:p>
          <a:p>
            <a:pPr algn="just">
              <a:buClr>
                <a:srgbClr val="0070C0"/>
              </a:buClr>
            </a:pPr>
            <a:r>
              <a:rPr lang="sl-SI" sz="2000" dirty="0" smtClean="0">
                <a:solidFill>
                  <a:srgbClr val="002060"/>
                </a:solidFill>
              </a:rPr>
              <a:t>pomemben dejavnik pri izbiri igrač je tudi otrokova želja</a:t>
            </a:r>
          </a:p>
          <a:p>
            <a:pPr>
              <a:buClr>
                <a:srgbClr val="0070C0"/>
              </a:buClr>
              <a:buFont typeface="Wingdings" pitchFamily="2" charset="2"/>
              <a:buChar char="Ø"/>
            </a:pPr>
            <a:endParaRPr lang="sl-SI" sz="2000" dirty="0" smtClean="0">
              <a:solidFill>
                <a:srgbClr val="002060"/>
              </a:solidFill>
            </a:endParaRPr>
          </a:p>
          <a:p>
            <a:pPr>
              <a:buClr>
                <a:srgbClr val="0070C0"/>
              </a:buClr>
              <a:buNone/>
            </a:pPr>
            <a:endParaRPr lang="sl-SI" sz="20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1000"/>
                                        <p:tgtEl>
                                          <p:spTgt spid="2"/>
                                        </p:tgtEl>
                                      </p:cBhvr>
                                    </p:animEffect>
                                  </p:childTnLst>
                                </p:cTn>
                              </p:par>
                            </p:childTnLst>
                          </p:cTn>
                        </p:par>
                        <p:par>
                          <p:cTn id="8" fill="hold">
                            <p:stCondLst>
                              <p:cond delay="1000"/>
                            </p:stCondLst>
                            <p:childTnLst>
                              <p:par>
                                <p:cTn id="9" presetID="2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edge">
                                      <p:cBhvr>
                                        <p:cTn id="11" dur="1000"/>
                                        <p:tgtEl>
                                          <p:spTgt spid="3">
                                            <p:txEl>
                                              <p:pRg st="0" end="0"/>
                                            </p:txEl>
                                          </p:spTgt>
                                        </p:tgtEl>
                                      </p:cBhvr>
                                    </p:animEffect>
                                  </p:childTnLst>
                                </p:cTn>
                              </p:par>
                            </p:childTnLst>
                          </p:cTn>
                        </p:par>
                        <p:par>
                          <p:cTn id="12" fill="hold">
                            <p:stCondLst>
                              <p:cond delay="2000"/>
                            </p:stCondLst>
                            <p:childTnLst>
                              <p:par>
                                <p:cTn id="13" presetID="2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edge">
                                      <p:cBhvr>
                                        <p:cTn id="15" dur="1000"/>
                                        <p:tgtEl>
                                          <p:spTgt spid="3">
                                            <p:txEl>
                                              <p:pRg st="2" end="2"/>
                                            </p:txEl>
                                          </p:spTgt>
                                        </p:tgtEl>
                                      </p:cBhvr>
                                    </p:animEffect>
                                  </p:childTnLst>
                                </p:cTn>
                              </p:par>
                            </p:childTnLst>
                          </p:cTn>
                        </p:par>
                        <p:par>
                          <p:cTn id="16" fill="hold">
                            <p:stCondLst>
                              <p:cond delay="3000"/>
                            </p:stCondLst>
                            <p:childTnLst>
                              <p:par>
                                <p:cTn id="17" presetID="2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edge">
                                      <p:cBhvr>
                                        <p:cTn id="19" dur="1000"/>
                                        <p:tgtEl>
                                          <p:spTgt spid="3">
                                            <p:txEl>
                                              <p:pRg st="3" end="3"/>
                                            </p:txEl>
                                          </p:spTgt>
                                        </p:tgtEl>
                                      </p:cBhvr>
                                    </p:animEffect>
                                  </p:childTnLst>
                                </p:cTn>
                              </p:par>
                            </p:childTnLst>
                          </p:cTn>
                        </p:par>
                        <p:par>
                          <p:cTn id="20" fill="hold">
                            <p:stCondLst>
                              <p:cond delay="4000"/>
                            </p:stCondLst>
                            <p:childTnLst>
                              <p:par>
                                <p:cTn id="21" presetID="2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edge">
                                      <p:cBhvr>
                                        <p:cTn id="23" dur="1000"/>
                                        <p:tgtEl>
                                          <p:spTgt spid="3">
                                            <p:txEl>
                                              <p:pRg st="4" end="4"/>
                                            </p:txEl>
                                          </p:spTgt>
                                        </p:tgtEl>
                                      </p:cBhvr>
                                    </p:animEffect>
                                  </p:childTnLst>
                                </p:cTn>
                              </p:par>
                            </p:childTnLst>
                          </p:cTn>
                        </p:par>
                        <p:par>
                          <p:cTn id="24" fill="hold">
                            <p:stCondLst>
                              <p:cond delay="5000"/>
                            </p:stCondLst>
                            <p:childTnLst>
                              <p:par>
                                <p:cTn id="25" presetID="2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edge">
                                      <p:cBhvr>
                                        <p:cTn id="27" dur="1000"/>
                                        <p:tgtEl>
                                          <p:spTgt spid="3">
                                            <p:txEl>
                                              <p:pRg st="5" end="5"/>
                                            </p:txEl>
                                          </p:spTgt>
                                        </p:tgtEl>
                                      </p:cBhvr>
                                    </p:animEffect>
                                  </p:childTnLst>
                                </p:cTn>
                              </p:par>
                            </p:childTnLst>
                          </p:cTn>
                        </p:par>
                        <p:par>
                          <p:cTn id="28" fill="hold">
                            <p:stCondLst>
                              <p:cond delay="6000"/>
                            </p:stCondLst>
                            <p:childTnLst>
                              <p:par>
                                <p:cTn id="29" presetID="2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edge">
                                      <p:cBhvr>
                                        <p:cTn id="31" dur="1000"/>
                                        <p:tgtEl>
                                          <p:spTgt spid="3">
                                            <p:txEl>
                                              <p:pRg st="6" end="6"/>
                                            </p:txEl>
                                          </p:spTgt>
                                        </p:tgtEl>
                                      </p:cBhvr>
                                    </p:animEffect>
                                  </p:childTnLst>
                                </p:cTn>
                              </p:par>
                            </p:childTnLst>
                          </p:cTn>
                        </p:par>
                        <p:par>
                          <p:cTn id="32" fill="hold">
                            <p:stCondLst>
                              <p:cond delay="7000"/>
                            </p:stCondLst>
                            <p:childTnLst>
                              <p:par>
                                <p:cTn id="33" presetID="20"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edge">
                                      <p:cBhvr>
                                        <p:cTn id="35"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sl-SI" b="1" dirty="0" smtClean="0">
                <a:solidFill>
                  <a:srgbClr val="0070C0"/>
                </a:solidFill>
              </a:rPr>
              <a:t>Ustreznost igrače glede na otrokovo starost</a:t>
            </a:r>
            <a:endParaRPr lang="sl-SI" b="1" dirty="0">
              <a:solidFill>
                <a:srgbClr val="0070C0"/>
              </a:solidFill>
            </a:endParaRPr>
          </a:p>
        </p:txBody>
      </p:sp>
      <p:sp>
        <p:nvSpPr>
          <p:cNvPr id="3" name="Ograda vsebine 2"/>
          <p:cNvSpPr>
            <a:spLocks noGrp="1"/>
          </p:cNvSpPr>
          <p:nvPr>
            <p:ph idx="1"/>
          </p:nvPr>
        </p:nvSpPr>
        <p:spPr/>
        <p:txBody>
          <a:bodyPr>
            <a:normAutofit/>
          </a:bodyPr>
          <a:lstStyle/>
          <a:p>
            <a:pPr algn="just">
              <a:buClr>
                <a:srgbClr val="0070C0"/>
              </a:buClr>
              <a:buFont typeface="Wingdings" pitchFamily="2" charset="2"/>
              <a:buChar char="Ø"/>
            </a:pPr>
            <a:r>
              <a:rPr lang="sl-SI" sz="2000" i="1" dirty="0" smtClean="0">
                <a:solidFill>
                  <a:srgbClr val="002060"/>
                </a:solidFill>
              </a:rPr>
              <a:t>1. leto</a:t>
            </a:r>
            <a:r>
              <a:rPr lang="sl-SI" sz="2000" dirty="0" smtClean="0">
                <a:solidFill>
                  <a:srgbClr val="002060"/>
                </a:solidFill>
              </a:rPr>
              <a:t>: otrok preizkuša z rokami in usti, igrača mora biti velika, po petem mesecu zvočne igrače kot na primer ropotuljica</a:t>
            </a:r>
          </a:p>
          <a:p>
            <a:pPr algn="just">
              <a:buClr>
                <a:srgbClr val="0070C0"/>
              </a:buClr>
              <a:buFont typeface="Wingdings" pitchFamily="2" charset="2"/>
              <a:buChar char="Ø"/>
            </a:pPr>
            <a:r>
              <a:rPr lang="sl-SI" sz="2000" i="1" dirty="0" smtClean="0">
                <a:solidFill>
                  <a:srgbClr val="002060"/>
                </a:solidFill>
              </a:rPr>
              <a:t>1-2 leti</a:t>
            </a:r>
            <a:r>
              <a:rPr lang="sl-SI" sz="2000" dirty="0" smtClean="0">
                <a:solidFill>
                  <a:srgbClr val="002060"/>
                </a:solidFill>
              </a:rPr>
              <a:t>: hoja, tekanje; otrok potrebuje igračo, ki ga bo spodbujala h gibanju</a:t>
            </a:r>
          </a:p>
          <a:p>
            <a:pPr algn="just">
              <a:buClr>
                <a:srgbClr val="0070C0"/>
              </a:buClr>
              <a:buFont typeface="Wingdings" pitchFamily="2" charset="2"/>
              <a:buChar char="Ø"/>
            </a:pPr>
            <a:r>
              <a:rPr lang="sl-SI" sz="2000" i="1" dirty="0" smtClean="0">
                <a:solidFill>
                  <a:srgbClr val="002060"/>
                </a:solidFill>
              </a:rPr>
              <a:t>2-3 leta</a:t>
            </a:r>
            <a:r>
              <a:rPr lang="sl-SI" sz="2000" dirty="0" smtClean="0">
                <a:solidFill>
                  <a:srgbClr val="002060"/>
                </a:solidFill>
              </a:rPr>
              <a:t>: razvrščanje po barvi, obliki in velikosti, posnemanje odraslih</a:t>
            </a:r>
          </a:p>
          <a:p>
            <a:pPr algn="just">
              <a:buClr>
                <a:srgbClr val="0070C0"/>
              </a:buClr>
              <a:buFont typeface="Wingdings" pitchFamily="2" charset="2"/>
              <a:buChar char="Ø"/>
            </a:pPr>
            <a:r>
              <a:rPr lang="sl-SI" sz="2000" i="1" dirty="0" smtClean="0">
                <a:solidFill>
                  <a:srgbClr val="002060"/>
                </a:solidFill>
              </a:rPr>
              <a:t>3-4 leta</a:t>
            </a:r>
            <a:r>
              <a:rPr lang="sl-SI" sz="2000" dirty="0" smtClean="0">
                <a:solidFill>
                  <a:srgbClr val="002060"/>
                </a:solidFill>
              </a:rPr>
              <a:t>: otrok se igra to, kar doživlja (zdravnik, nakupovanje, frizer,…)</a:t>
            </a:r>
          </a:p>
          <a:p>
            <a:pPr algn="just">
              <a:buClr>
                <a:srgbClr val="0070C0"/>
              </a:buClr>
              <a:buFont typeface="Wingdings" pitchFamily="2" charset="2"/>
              <a:buChar char="Ø"/>
            </a:pPr>
            <a:r>
              <a:rPr lang="sl-SI" sz="2000" i="1" dirty="0" smtClean="0">
                <a:solidFill>
                  <a:srgbClr val="002060"/>
                </a:solidFill>
              </a:rPr>
              <a:t>4-5 let</a:t>
            </a:r>
            <a:r>
              <a:rPr lang="sl-SI" sz="2000" dirty="0" smtClean="0">
                <a:solidFill>
                  <a:srgbClr val="002060"/>
                </a:solidFill>
              </a:rPr>
              <a:t>: igranje z besedami, veliko gibanja (skiro, kolo, smuči,…)</a:t>
            </a:r>
          </a:p>
          <a:p>
            <a:pPr algn="just">
              <a:buClr>
                <a:srgbClr val="0070C0"/>
              </a:buClr>
              <a:buFont typeface="Wingdings" pitchFamily="2" charset="2"/>
              <a:buChar char="Ø"/>
            </a:pPr>
            <a:r>
              <a:rPr lang="sl-SI" sz="2000" i="1" dirty="0" smtClean="0">
                <a:solidFill>
                  <a:srgbClr val="002060"/>
                </a:solidFill>
              </a:rPr>
              <a:t>5-6 let</a:t>
            </a:r>
            <a:r>
              <a:rPr lang="sl-SI" sz="2000" dirty="0" smtClean="0">
                <a:solidFill>
                  <a:srgbClr val="002060"/>
                </a:solidFill>
              </a:rPr>
              <a:t>: igrače, ki spodbujajo vztrajnost in mišljenje (družabne igre, sestavljenke) </a:t>
            </a:r>
            <a:endParaRPr lang="sl-SI" sz="20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1000"/>
                                        <p:tgtEl>
                                          <p:spTgt spid="2"/>
                                        </p:tgtEl>
                                      </p:cBhvr>
                                    </p:animEffect>
                                  </p:childTnLst>
                                </p:cTn>
                              </p:par>
                            </p:childTnLst>
                          </p:cTn>
                        </p:par>
                        <p:par>
                          <p:cTn id="8" fill="hold">
                            <p:stCondLst>
                              <p:cond delay="1000"/>
                            </p:stCondLst>
                            <p:childTnLst>
                              <p:par>
                                <p:cTn id="9" presetID="13"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plus(in)">
                                      <p:cBhvr>
                                        <p:cTn id="11" dur="1000"/>
                                        <p:tgtEl>
                                          <p:spTgt spid="3">
                                            <p:txEl>
                                              <p:pRg st="0" end="0"/>
                                            </p:txEl>
                                          </p:spTgt>
                                        </p:tgtEl>
                                      </p:cBhvr>
                                    </p:animEffect>
                                  </p:childTnLst>
                                </p:cTn>
                              </p:par>
                            </p:childTnLst>
                          </p:cTn>
                        </p:par>
                        <p:par>
                          <p:cTn id="12" fill="hold">
                            <p:stCondLst>
                              <p:cond delay="2000"/>
                            </p:stCondLst>
                            <p:childTnLst>
                              <p:par>
                                <p:cTn id="13" presetID="13"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plus(in)">
                                      <p:cBhvr>
                                        <p:cTn id="15" dur="1000"/>
                                        <p:tgtEl>
                                          <p:spTgt spid="3">
                                            <p:txEl>
                                              <p:pRg st="1" end="1"/>
                                            </p:txEl>
                                          </p:spTgt>
                                        </p:tgtEl>
                                      </p:cBhvr>
                                    </p:animEffect>
                                  </p:childTnLst>
                                </p:cTn>
                              </p:par>
                            </p:childTnLst>
                          </p:cTn>
                        </p:par>
                        <p:par>
                          <p:cTn id="16" fill="hold">
                            <p:stCondLst>
                              <p:cond delay="3000"/>
                            </p:stCondLst>
                            <p:childTnLst>
                              <p:par>
                                <p:cTn id="17" presetID="1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plus(in)">
                                      <p:cBhvr>
                                        <p:cTn id="19" dur="1000"/>
                                        <p:tgtEl>
                                          <p:spTgt spid="3">
                                            <p:txEl>
                                              <p:pRg st="2" end="2"/>
                                            </p:txEl>
                                          </p:spTgt>
                                        </p:tgtEl>
                                      </p:cBhvr>
                                    </p:animEffect>
                                  </p:childTnLst>
                                </p:cTn>
                              </p:par>
                            </p:childTnLst>
                          </p:cTn>
                        </p:par>
                        <p:par>
                          <p:cTn id="20" fill="hold">
                            <p:stCondLst>
                              <p:cond delay="4000"/>
                            </p:stCondLst>
                            <p:childTnLst>
                              <p:par>
                                <p:cTn id="21" presetID="13" presetClass="entr" presetSubtype="16"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plus(in)">
                                      <p:cBhvr>
                                        <p:cTn id="23" dur="1000"/>
                                        <p:tgtEl>
                                          <p:spTgt spid="3">
                                            <p:txEl>
                                              <p:pRg st="3" end="3"/>
                                            </p:txEl>
                                          </p:spTgt>
                                        </p:tgtEl>
                                      </p:cBhvr>
                                    </p:animEffect>
                                  </p:childTnLst>
                                </p:cTn>
                              </p:par>
                            </p:childTnLst>
                          </p:cTn>
                        </p:par>
                        <p:par>
                          <p:cTn id="24" fill="hold">
                            <p:stCondLst>
                              <p:cond delay="5000"/>
                            </p:stCondLst>
                            <p:childTnLst>
                              <p:par>
                                <p:cTn id="25" presetID="13" presetClass="entr" presetSubtype="16"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plus(in)">
                                      <p:cBhvr>
                                        <p:cTn id="27" dur="1000"/>
                                        <p:tgtEl>
                                          <p:spTgt spid="3">
                                            <p:txEl>
                                              <p:pRg st="4" end="4"/>
                                            </p:txEl>
                                          </p:spTgt>
                                        </p:tgtEl>
                                      </p:cBhvr>
                                    </p:animEffect>
                                  </p:childTnLst>
                                </p:cTn>
                              </p:par>
                            </p:childTnLst>
                          </p:cTn>
                        </p:par>
                        <p:par>
                          <p:cTn id="28" fill="hold">
                            <p:stCondLst>
                              <p:cond delay="6000"/>
                            </p:stCondLst>
                            <p:childTnLst>
                              <p:par>
                                <p:cTn id="29" presetID="13" presetClass="entr" presetSubtype="16"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plus(in)">
                                      <p:cBhvr>
                                        <p:cTn id="3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897</Words>
  <Application>Microsoft Office PowerPoint</Application>
  <PresentationFormat>On-screen Show (4:3)</PresentationFormat>
  <Paragraphs>84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Officeova tema</vt:lpstr>
      <vt:lpstr> Seminarska naloga pri predmetu razvojna psihologija  IGRA DOJENČKA IN MALČKA </vt:lpstr>
      <vt:lpstr>PowerPoint Presentation</vt:lpstr>
      <vt:lpstr>Kaj je igra?</vt:lpstr>
      <vt:lpstr>Pomen igre:</vt:lpstr>
      <vt:lpstr>Vrste iger:</vt:lpstr>
      <vt:lpstr>Vrste iger:</vt:lpstr>
      <vt:lpstr>Opredelitev iger po M. Parten so znanstveniki še razširili</vt:lpstr>
      <vt:lpstr>Pomen različnih dejavnikov</vt:lpstr>
      <vt:lpstr>Ustreznost igrače glede na otrokovo starost</vt:lpstr>
      <vt:lpstr>Pomen igralnega partnerja</vt:lpstr>
      <vt:lpstr>Otroška igra in spol</vt:lpstr>
      <vt:lpstr>Pomen jezika za razvoj igre</vt:lpstr>
      <vt:lpstr>Medkulturne razlike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Seminarska naloga pri predmetu razvojna psihologija  IGRA DOJENČKA IN MALČKA </dc:title>
  <dc:creator>Uporabnik</dc:creator>
  <cp:lastModifiedBy>Jaka</cp:lastModifiedBy>
  <cp:revision>74</cp:revision>
  <dcterms:created xsi:type="dcterms:W3CDTF">2010-10-24T11:38:19Z</dcterms:created>
  <dcterms:modified xsi:type="dcterms:W3CDTF">2016-01-20T18:33:15Z</dcterms:modified>
</cp:coreProperties>
</file>