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74" r:id="rId10"/>
    <p:sldId id="275" r:id="rId11"/>
    <p:sldId id="276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3D73D-56DB-4726-BE9D-E05A092AAB1B}" type="datetimeFigureOut">
              <a:rPr lang="sl-SI" smtClean="0"/>
              <a:pPr/>
              <a:t>20.1.2016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2110E-8327-4CEC-B85C-AC0BB357B80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503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110E-8327-4CEC-B85C-AC0BB357B806}" type="slidenum">
              <a:rPr lang="sl-SI" smtClean="0"/>
              <a:pPr/>
              <a:t>2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1" name="Ograda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703F062-3257-452F-AE86-DE7AC0280FA1}" type="datetimeFigureOut">
              <a:rPr lang="sl-SI" smtClean="0"/>
              <a:pPr/>
              <a:t>20.1.2016</a:t>
            </a:fld>
            <a:endParaRPr lang="sl-SI"/>
          </a:p>
        </p:txBody>
      </p:sp>
      <p:sp>
        <p:nvSpPr>
          <p:cNvPr id="18" name="Ograda no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93AB7A6-7A7B-4AD9-B09D-56AAC1B86B9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03F062-3257-452F-AE86-DE7AC0280FA1}" type="datetimeFigureOut">
              <a:rPr lang="sl-SI" smtClean="0"/>
              <a:pPr/>
              <a:t>20.1.2016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AB7A6-7A7B-4AD9-B09D-56AAC1B86B9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703F062-3257-452F-AE86-DE7AC0280FA1}" type="datetimeFigureOut">
              <a:rPr lang="sl-SI" smtClean="0"/>
              <a:pPr/>
              <a:t>20.1.2016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3AB7A6-7A7B-4AD9-B09D-56AAC1B86B9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03F062-3257-452F-AE86-DE7AC0280FA1}" type="datetimeFigureOut">
              <a:rPr lang="sl-SI" smtClean="0"/>
              <a:pPr/>
              <a:t>20.1.2016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AB7A6-7A7B-4AD9-B09D-56AAC1B86B9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703F062-3257-452F-AE86-DE7AC0280FA1}" type="datetimeFigureOut">
              <a:rPr lang="sl-SI" smtClean="0"/>
              <a:pPr/>
              <a:t>20.1.2016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93AB7A6-7A7B-4AD9-B09D-56AAC1B86B9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03F062-3257-452F-AE86-DE7AC0280FA1}" type="datetimeFigureOut">
              <a:rPr lang="sl-SI" smtClean="0"/>
              <a:pPr/>
              <a:t>20.1.2016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AB7A6-7A7B-4AD9-B09D-56AAC1B86B9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03F062-3257-452F-AE86-DE7AC0280FA1}" type="datetimeFigureOut">
              <a:rPr lang="sl-SI" smtClean="0"/>
              <a:pPr/>
              <a:t>20.1.2016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AB7A6-7A7B-4AD9-B09D-56AAC1B86B9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03F062-3257-452F-AE86-DE7AC0280FA1}" type="datetimeFigureOut">
              <a:rPr lang="sl-SI" smtClean="0"/>
              <a:pPr/>
              <a:t>20.1.2016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AB7A6-7A7B-4AD9-B09D-56AAC1B86B9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703F062-3257-452F-AE86-DE7AC0280FA1}" type="datetimeFigureOut">
              <a:rPr lang="sl-SI" smtClean="0"/>
              <a:pPr/>
              <a:t>20.1.2016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AB7A6-7A7B-4AD9-B09D-56AAC1B86B9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03F062-3257-452F-AE86-DE7AC0280FA1}" type="datetimeFigureOut">
              <a:rPr lang="sl-SI" smtClean="0"/>
              <a:pPr/>
              <a:t>20.1.2016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AB7A6-7A7B-4AD9-B09D-56AAC1B86B9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03F062-3257-452F-AE86-DE7AC0280FA1}" type="datetimeFigureOut">
              <a:rPr lang="sl-SI" smtClean="0"/>
              <a:pPr/>
              <a:t>20.1.2016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AB7A6-7A7B-4AD9-B09D-56AAC1B86B9A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Ograda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1" name="Ograda besedil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27" name="Ograda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703F062-3257-452F-AE86-DE7AC0280FA1}" type="datetimeFigureOut">
              <a:rPr lang="sl-SI" smtClean="0"/>
              <a:pPr/>
              <a:t>20.1.2016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93AB7A6-7A7B-4AD9-B09D-56AAC1B86B9A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86710" cy="1800200"/>
          </a:xfrm>
        </p:spPr>
        <p:txBody>
          <a:bodyPr>
            <a:normAutofit/>
          </a:bodyPr>
          <a:lstStyle/>
          <a:p>
            <a:pPr algn="ctr"/>
            <a:r>
              <a:rPr lang="sl-SI" sz="4400" dirty="0" smtClean="0"/>
              <a:t>IGRE V ZGODNJEM OTROŠTVU</a:t>
            </a:r>
            <a:endParaRPr lang="sl-SI" sz="4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131840" y="4725144"/>
            <a:ext cx="6400800" cy="1752600"/>
          </a:xfrm>
        </p:spPr>
        <p:txBody>
          <a:bodyPr>
            <a:normAutofit/>
          </a:bodyPr>
          <a:lstStyle/>
          <a:p>
            <a:pPr algn="ctr"/>
            <a:endParaRPr lang="sl-SI" dirty="0" smtClean="0"/>
          </a:p>
          <a:p>
            <a:pPr algn="ctr"/>
            <a:endParaRPr lang="sl-SI" dirty="0" smtClean="0"/>
          </a:p>
          <a:p>
            <a:pPr algn="ctr"/>
            <a:endParaRPr lang="sl-SI" dirty="0" smtClean="0"/>
          </a:p>
          <a:p>
            <a:pPr algn="ctr"/>
            <a:r>
              <a:rPr lang="sl-SI" smtClean="0">
                <a:solidFill>
                  <a:schemeClr val="tx1"/>
                </a:solidFill>
              </a:rPr>
              <a:t>T. </a:t>
            </a:r>
            <a:r>
              <a:rPr lang="sl-SI" dirty="0" smtClean="0">
                <a:solidFill>
                  <a:schemeClr val="tx1"/>
                </a:solidFill>
              </a:rPr>
              <a:t>Š., M. G.</a:t>
            </a:r>
            <a:endParaRPr lang="sl-SI" dirty="0" smtClean="0">
              <a:solidFill>
                <a:schemeClr val="tx1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1763688" y="785794"/>
            <a:ext cx="688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tx2"/>
                </a:solidFill>
              </a:rPr>
              <a:t>Razvojna psihologija s poudarkom na srednjem otroštvu</a:t>
            </a:r>
            <a:endParaRPr lang="sl-SI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dirty="0" smtClean="0"/>
              <a:t>Igrače v zgodnjem  otroštvu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Punčke</a:t>
            </a:r>
          </a:p>
          <a:p>
            <a:endParaRPr lang="sl-SI" dirty="0" smtClean="0"/>
          </a:p>
          <a:p>
            <a:r>
              <a:rPr lang="sl-SI" dirty="0" smtClean="0"/>
              <a:t>Igrače, ki predstavljajo resnične naprave</a:t>
            </a:r>
          </a:p>
          <a:p>
            <a:endParaRPr lang="sl-SI" dirty="0" smtClean="0"/>
          </a:p>
          <a:p>
            <a:r>
              <a:rPr lang="sl-SI" dirty="0" smtClean="0"/>
              <a:t>Družabne igrice</a:t>
            </a:r>
            <a:endParaRPr lang="sl-SI" dirty="0"/>
          </a:p>
        </p:txBody>
      </p:sp>
      <p:pic>
        <p:nvPicPr>
          <p:cNvPr id="4" name="Slika 3" descr="lutke-igrace-tri-puncke-iz-blaga-dobila-jih-je-hcerka-zal-sama-ne-znam-sivati-pa-bi-rada-znala_860120_1617438_16192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628800"/>
            <a:ext cx="4561706" cy="3426634"/>
          </a:xfrm>
          <a:prstGeom prst="rect">
            <a:avLst/>
          </a:prstGeom>
        </p:spPr>
      </p:pic>
      <p:pic>
        <p:nvPicPr>
          <p:cNvPr id="5" name="Slika 4" descr="f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068960"/>
            <a:ext cx="5101728" cy="3168442"/>
          </a:xfrm>
          <a:prstGeom prst="rect">
            <a:avLst/>
          </a:prstGeom>
        </p:spPr>
      </p:pic>
      <p:pic>
        <p:nvPicPr>
          <p:cNvPr id="6" name="Slika 5" descr="blagaj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2060848"/>
            <a:ext cx="4541663" cy="4317383"/>
          </a:xfrm>
          <a:prstGeom prst="rect">
            <a:avLst/>
          </a:prstGeom>
        </p:spPr>
      </p:pic>
      <p:pic>
        <p:nvPicPr>
          <p:cNvPr id="7" name="Slika 6" descr="53307-karte-uno-826968_1024x7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1484784"/>
            <a:ext cx="4142581" cy="4507472"/>
          </a:xfrm>
          <a:prstGeom prst="rect">
            <a:avLst/>
          </a:prstGeom>
        </p:spPr>
      </p:pic>
      <p:pic>
        <p:nvPicPr>
          <p:cNvPr id="8" name="Slika 7" descr="2005 domine-oblici i boj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2492896"/>
            <a:ext cx="4943872" cy="3731078"/>
          </a:xfrm>
          <a:prstGeom prst="rect">
            <a:avLst/>
          </a:prstGeom>
        </p:spPr>
      </p:pic>
      <p:pic>
        <p:nvPicPr>
          <p:cNvPr id="9" name="Slika 8" descr="kock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3086458" cy="2736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634074428179243591_otroci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57450"/>
            <a:ext cx="7509984" cy="5000550"/>
          </a:xfrm>
        </p:spPr>
      </p:pic>
      <p:pic>
        <p:nvPicPr>
          <p:cNvPr id="5" name="Slika 4" descr="article_main_widelnkl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0"/>
            <a:ext cx="2699792" cy="4052806"/>
          </a:xfrm>
          <a:prstGeom prst="rect">
            <a:avLst/>
          </a:prstGeom>
        </p:spPr>
      </p:pic>
      <p:pic>
        <p:nvPicPr>
          <p:cNvPr id="7" name="Slika 6" descr="otroci-262x3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2495550" cy="2857500"/>
          </a:xfrm>
          <a:prstGeom prst="rect">
            <a:avLst/>
          </a:prstGeom>
        </p:spPr>
      </p:pic>
      <p:pic>
        <p:nvPicPr>
          <p:cNvPr id="8" name="Slika 7" descr="otroci-zdravstvena-nega-otro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404664"/>
            <a:ext cx="3165872" cy="2914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7467600" cy="1143000"/>
          </a:xfrm>
        </p:spPr>
        <p:txBody>
          <a:bodyPr/>
          <a:lstStyle/>
          <a:p>
            <a:pPr algn="ctr"/>
            <a:r>
              <a:rPr lang="sl-SI" b="1" dirty="0" smtClean="0"/>
              <a:t>Spoznavne vrste igre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720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_tradnl" b="1" i="1" dirty="0" smtClean="0">
                <a:latin typeface="Bookman Old Style" pitchFamily="18" charset="0"/>
              </a:rPr>
              <a:t>F</a:t>
            </a:r>
            <a:r>
              <a:rPr lang="sl-SI" b="1" i="1" dirty="0" smtClean="0">
                <a:latin typeface="Times New Roman" pitchFamily="18" charset="0"/>
                <a:cs typeface="Times New Roman" pitchFamily="18" charset="0"/>
              </a:rPr>
              <a:t>UNKCIJSKA</a:t>
            </a:r>
            <a:r>
              <a:rPr lang="es-ES_tradnl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_tradnl" dirty="0" err="1" smtClean="0">
                <a:latin typeface="Times New Roman" pitchFamily="18" charset="0"/>
                <a:cs typeface="Times New Roman" pitchFamily="18" charset="0"/>
              </a:rPr>
              <a:t>raziskovanje</a:t>
            </a: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s-ES_tradnl" dirty="0" err="1" smtClean="0">
                <a:latin typeface="Times New Roman" pitchFamily="18" charset="0"/>
                <a:cs typeface="Times New Roman" pitchFamily="18" charset="0"/>
              </a:rPr>
              <a:t>manipulacija</a:t>
            </a: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s-ES_tradnl" dirty="0" err="1" smtClean="0">
                <a:latin typeface="Times New Roman" pitchFamily="18" charset="0"/>
                <a:cs typeface="Times New Roman" pitchFamily="18" charset="0"/>
              </a:rPr>
              <a:t>predmeti</a:t>
            </a: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s-ES_tradnl" dirty="0" err="1" smtClean="0">
                <a:latin typeface="Times New Roman" pitchFamily="18" charset="0"/>
                <a:cs typeface="Times New Roman" pitchFamily="18" charset="0"/>
              </a:rPr>
              <a:t>prijemanje</a:t>
            </a: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dirty="0" err="1" smtClean="0">
                <a:latin typeface="Times New Roman" pitchFamily="18" charset="0"/>
                <a:cs typeface="Times New Roman" pitchFamily="18" charset="0"/>
              </a:rPr>
              <a:t>metanje</a:t>
            </a: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dirty="0" err="1" smtClean="0">
                <a:latin typeface="Times New Roman" pitchFamily="18" charset="0"/>
                <a:cs typeface="Times New Roman" pitchFamily="18" charset="0"/>
              </a:rPr>
              <a:t>tek</a:t>
            </a: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dirty="0" err="1" smtClean="0">
                <a:latin typeface="Times New Roman" pitchFamily="18" charset="0"/>
                <a:cs typeface="Times New Roman" pitchFamily="18" charset="0"/>
              </a:rPr>
              <a:t>tipanje</a:t>
            </a: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dirty="0" err="1" smtClean="0">
                <a:latin typeface="Times New Roman" pitchFamily="18" charset="0"/>
                <a:cs typeface="Times New Roman" pitchFamily="18" charset="0"/>
              </a:rPr>
              <a:t>vtikanje</a:t>
            </a: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dirty="0" err="1" smtClean="0">
                <a:latin typeface="Times New Roman" pitchFamily="18" charset="0"/>
                <a:cs typeface="Times New Roman" pitchFamily="18" charset="0"/>
              </a:rPr>
              <a:t>vzpenjanje</a:t>
            </a: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...).</a:t>
            </a:r>
            <a:endParaRPr lang="sl-SI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sl-SI" b="1" i="1" dirty="0" smtClean="0">
                <a:latin typeface="Times New Roman" pitchFamily="18" charset="0"/>
                <a:cs typeface="Times New Roman" pitchFamily="18" charset="0"/>
              </a:rPr>
              <a:t>KONSTRUKCIJSKA</a:t>
            </a:r>
            <a:r>
              <a:rPr lang="sl-SI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l-SI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razvite spretnosti drobnih gibov omogočajo natančnejše in </a:t>
            </a:r>
            <a:r>
              <a:rPr lang="sl-SI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usklajenejše</a:t>
            </a:r>
            <a:r>
              <a:rPr lang="sl-SI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gibe in ustvarjanje zahtevnejših konstrukcij, ki so tudi tridimenzionalne in vsebujejo simbole, s katerimi otrok označuje realnost, ki jo želi konstruirati.</a:t>
            </a:r>
            <a:endParaRPr lang="es-ES_tradn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s-ES_tradnl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l-SI" b="1" i="1" dirty="0" smtClean="0">
                <a:latin typeface="Times New Roman" pitchFamily="18" charset="0"/>
                <a:cs typeface="Times New Roman" pitchFamily="18" charset="0"/>
              </a:rPr>
              <a:t>GRA S PRAVILI</a:t>
            </a: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 smtClean="0">
                <a:latin typeface="Times New Roman" pitchFamily="18" charset="0"/>
                <a:cs typeface="Times New Roman" pitchFamily="18" charset="0"/>
              </a:rPr>
              <a:t>prepoznavanje</a:t>
            </a: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dirty="0" err="1" smtClean="0">
                <a:latin typeface="Times New Roman" pitchFamily="18" charset="0"/>
                <a:cs typeface="Times New Roman" pitchFamily="18" charset="0"/>
              </a:rPr>
              <a:t>sprejmemanje</a:t>
            </a: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s-ES_tradnl" dirty="0" err="1" smtClean="0">
                <a:latin typeface="Times New Roman" pitchFamily="18" charset="0"/>
                <a:cs typeface="Times New Roman" pitchFamily="18" charset="0"/>
              </a:rPr>
              <a:t>podrejanje</a:t>
            </a: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 smtClean="0">
                <a:latin typeface="Times New Roman" pitchFamily="18" charset="0"/>
                <a:cs typeface="Times New Roman" pitchFamily="18" charset="0"/>
              </a:rPr>
              <a:t>vnaprej</a:t>
            </a: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 smtClean="0">
                <a:latin typeface="Times New Roman" pitchFamily="18" charset="0"/>
                <a:cs typeface="Times New Roman" pitchFamily="18" charset="0"/>
              </a:rPr>
              <a:t>določenim</a:t>
            </a: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dirty="0" err="1" smtClean="0">
                <a:latin typeface="Times New Roman" pitchFamily="18" charset="0"/>
                <a:cs typeface="Times New Roman" pitchFamily="18" charset="0"/>
              </a:rPr>
              <a:t>dogovorjenim</a:t>
            </a: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s-ES_tradnl" dirty="0" err="1" smtClean="0">
                <a:latin typeface="Times New Roman" pitchFamily="18" charset="0"/>
                <a:cs typeface="Times New Roman" pitchFamily="18" charset="0"/>
              </a:rPr>
              <a:t>sprejetim</a:t>
            </a: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 smtClean="0">
                <a:latin typeface="Times New Roman" pitchFamily="18" charset="0"/>
                <a:cs typeface="Times New Roman" pitchFamily="18" charset="0"/>
              </a:rPr>
              <a:t>pravilom</a:t>
            </a: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s-ES_tradnl" dirty="0" err="1" smtClean="0">
                <a:latin typeface="Times New Roman" pitchFamily="18" charset="0"/>
                <a:cs typeface="Times New Roman" pitchFamily="18" charset="0"/>
              </a:rPr>
              <a:t>lovljenje</a:t>
            </a: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dirty="0" err="1" smtClean="0">
                <a:latin typeface="Times New Roman" pitchFamily="18" charset="0"/>
                <a:cs typeface="Times New Roman" pitchFamily="18" charset="0"/>
              </a:rPr>
              <a:t>igre</a:t>
            </a: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 z </a:t>
            </a:r>
            <a:r>
              <a:rPr lang="es-ES_tradnl" dirty="0" err="1" smtClean="0">
                <a:latin typeface="Times New Roman" pitchFamily="18" charset="0"/>
                <a:cs typeface="Times New Roman" pitchFamily="18" charset="0"/>
              </a:rPr>
              <a:t>vodjo</a:t>
            </a: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dirty="0" err="1" smtClean="0">
                <a:latin typeface="Times New Roman" pitchFamily="18" charset="0"/>
                <a:cs typeface="Times New Roman" pitchFamily="18" charset="0"/>
              </a:rPr>
              <a:t>igre</a:t>
            </a: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s-ES_tradnl" dirty="0" err="1" smtClean="0">
                <a:latin typeface="Times New Roman" pitchFamily="18" charset="0"/>
                <a:cs typeface="Times New Roman" pitchFamily="18" charset="0"/>
              </a:rPr>
              <a:t>petjem</a:t>
            </a: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dirty="0" err="1" smtClean="0">
                <a:latin typeface="Times New Roman" pitchFamily="18" charset="0"/>
                <a:cs typeface="Times New Roman" pitchFamily="18" charset="0"/>
              </a:rPr>
              <a:t>igre</a:t>
            </a: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 smtClean="0">
                <a:latin typeface="Times New Roman" pitchFamily="18" charset="0"/>
                <a:cs typeface="Times New Roman" pitchFamily="18" charset="0"/>
              </a:rPr>
              <a:t>spretnosti</a:t>
            </a: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dirty="0" err="1" smtClean="0">
                <a:latin typeface="Times New Roman" pitchFamily="18" charset="0"/>
                <a:cs typeface="Times New Roman" pitchFamily="18" charset="0"/>
              </a:rPr>
              <a:t>igre</a:t>
            </a: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 smtClean="0">
                <a:latin typeface="Times New Roman" pitchFamily="18" charset="0"/>
                <a:cs typeface="Times New Roman" pitchFamily="18" charset="0"/>
              </a:rPr>
              <a:t>igralnih</a:t>
            </a: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 smtClean="0">
                <a:latin typeface="Times New Roman" pitchFamily="18" charset="0"/>
                <a:cs typeface="Times New Roman" pitchFamily="18" charset="0"/>
              </a:rPr>
              <a:t>ploščah</a:t>
            </a: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dirty="0" err="1" smtClean="0">
                <a:latin typeface="Times New Roman" pitchFamily="18" charset="0"/>
                <a:cs typeface="Times New Roman" pitchFamily="18" charset="0"/>
              </a:rPr>
              <a:t>športne</a:t>
            </a: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 smtClean="0">
                <a:latin typeface="Times New Roman" pitchFamily="18" charset="0"/>
                <a:cs typeface="Times New Roman" pitchFamily="18" charset="0"/>
              </a:rPr>
              <a:t>igre</a:t>
            </a: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l-SI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Spoznavne vrste igre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b="1" i="1" dirty="0" smtClean="0">
                <a:latin typeface="Bookman Old Style" pitchFamily="18" charset="0"/>
              </a:rPr>
              <a:t>S</a:t>
            </a:r>
            <a:r>
              <a:rPr lang="sl-SI" b="1" i="1" dirty="0" smtClean="0">
                <a:latin typeface="Bookman Old Style" pitchFamily="18" charset="0"/>
              </a:rPr>
              <a:t>IMBOLNA</a:t>
            </a:r>
            <a:r>
              <a:rPr lang="es-ES_tradnl" b="1" dirty="0" smtClean="0">
                <a:latin typeface="Bookman Old Style" pitchFamily="18" charset="0"/>
              </a:rPr>
              <a:t>:</a:t>
            </a:r>
            <a:r>
              <a:rPr lang="es-ES_tradnl" dirty="0" smtClean="0">
                <a:latin typeface="Bookman Old Style" pitchFamily="18" charset="0"/>
              </a:rPr>
              <a:t> </a:t>
            </a:r>
            <a:r>
              <a:rPr lang="es-ES_tradnl" dirty="0" err="1" smtClean="0">
                <a:latin typeface="Bookman Old Style" pitchFamily="18" charset="0"/>
              </a:rPr>
              <a:t>predstavljanje</a:t>
            </a:r>
            <a:r>
              <a:rPr lang="es-ES_tradnl" dirty="0" smtClean="0">
                <a:latin typeface="Bookman Old Style" pitchFamily="18" charset="0"/>
              </a:rPr>
              <a:t> </a:t>
            </a:r>
            <a:r>
              <a:rPr lang="es-ES_tradnl" dirty="0" err="1" smtClean="0">
                <a:latin typeface="Bookman Old Style" pitchFamily="18" charset="0"/>
              </a:rPr>
              <a:t>dejanja</a:t>
            </a:r>
            <a:r>
              <a:rPr lang="es-ES_tradnl" dirty="0" smtClean="0">
                <a:latin typeface="Bookman Old Style" pitchFamily="18" charset="0"/>
              </a:rPr>
              <a:t>, </a:t>
            </a:r>
            <a:r>
              <a:rPr lang="es-ES_tradnl" dirty="0" err="1" smtClean="0">
                <a:latin typeface="Bookman Old Style" pitchFamily="18" charset="0"/>
              </a:rPr>
              <a:t>predmeta</a:t>
            </a:r>
            <a:r>
              <a:rPr lang="es-ES_tradnl" dirty="0" smtClean="0">
                <a:latin typeface="Bookman Old Style" pitchFamily="18" charset="0"/>
              </a:rPr>
              <a:t>, </a:t>
            </a:r>
            <a:r>
              <a:rPr lang="es-ES_tradnl" dirty="0" err="1" smtClean="0">
                <a:latin typeface="Bookman Old Style" pitchFamily="18" charset="0"/>
              </a:rPr>
              <a:t>osebe</a:t>
            </a:r>
            <a:r>
              <a:rPr lang="es-ES_tradnl" dirty="0" smtClean="0">
                <a:latin typeface="Bookman Old Style" pitchFamily="18" charset="0"/>
              </a:rPr>
              <a:t> </a:t>
            </a:r>
            <a:r>
              <a:rPr lang="es-ES_tradnl" dirty="0" err="1" smtClean="0">
                <a:latin typeface="Bookman Old Style" pitchFamily="18" charset="0"/>
              </a:rPr>
              <a:t>ali</a:t>
            </a:r>
            <a:r>
              <a:rPr lang="es-ES_tradnl" dirty="0" smtClean="0">
                <a:latin typeface="Bookman Old Style" pitchFamily="18" charset="0"/>
              </a:rPr>
              <a:t> </a:t>
            </a:r>
            <a:r>
              <a:rPr lang="es-ES_tradnl" dirty="0" err="1" smtClean="0">
                <a:latin typeface="Bookman Old Style" pitchFamily="18" charset="0"/>
              </a:rPr>
              <a:t>pojava</a:t>
            </a:r>
            <a:r>
              <a:rPr lang="es-ES_tradnl" dirty="0" smtClean="0">
                <a:latin typeface="Bookman Old Style" pitchFamily="18" charset="0"/>
              </a:rPr>
              <a:t> </a:t>
            </a:r>
            <a:r>
              <a:rPr lang="es-ES_tradnl" dirty="0" err="1" smtClean="0">
                <a:latin typeface="Bookman Old Style" pitchFamily="18" charset="0"/>
              </a:rPr>
              <a:t>iz</a:t>
            </a:r>
            <a:r>
              <a:rPr lang="es-ES_tradnl" dirty="0" smtClean="0">
                <a:latin typeface="Bookman Old Style" pitchFamily="18" charset="0"/>
              </a:rPr>
              <a:t> </a:t>
            </a:r>
            <a:r>
              <a:rPr lang="es-ES_tradnl" dirty="0" err="1" smtClean="0">
                <a:latin typeface="Bookman Old Style" pitchFamily="18" charset="0"/>
              </a:rPr>
              <a:t>realnega</a:t>
            </a:r>
            <a:r>
              <a:rPr lang="es-ES_tradnl" dirty="0" smtClean="0">
                <a:latin typeface="Bookman Old Style" pitchFamily="18" charset="0"/>
              </a:rPr>
              <a:t> </a:t>
            </a:r>
            <a:r>
              <a:rPr lang="es-ES_tradnl" dirty="0" err="1" smtClean="0">
                <a:latin typeface="Bookman Old Style" pitchFamily="18" charset="0"/>
              </a:rPr>
              <a:t>ali</a:t>
            </a:r>
            <a:r>
              <a:rPr lang="es-ES_tradnl" dirty="0" smtClean="0">
                <a:latin typeface="Bookman Old Style" pitchFamily="18" charset="0"/>
              </a:rPr>
              <a:t> </a:t>
            </a:r>
            <a:r>
              <a:rPr lang="es-ES_tradnl" dirty="0" err="1" smtClean="0">
                <a:latin typeface="Bookman Old Style" pitchFamily="18" charset="0"/>
              </a:rPr>
              <a:t>domišljijskega</a:t>
            </a:r>
            <a:r>
              <a:rPr lang="es-ES_tradnl" dirty="0" smtClean="0">
                <a:latin typeface="Bookman Old Style" pitchFamily="18" charset="0"/>
              </a:rPr>
              <a:t> </a:t>
            </a:r>
            <a:r>
              <a:rPr lang="es-ES_tradnl" dirty="0" err="1" smtClean="0">
                <a:latin typeface="Bookman Old Style" pitchFamily="18" charset="0"/>
              </a:rPr>
              <a:t>sveta</a:t>
            </a:r>
            <a:r>
              <a:rPr lang="es-ES_tradnl" dirty="0" smtClean="0">
                <a:latin typeface="Bookman Old Style" pitchFamily="18" charset="0"/>
              </a:rPr>
              <a:t>, </a:t>
            </a:r>
            <a:r>
              <a:rPr lang="es-ES_tradnl" dirty="0" err="1" smtClean="0">
                <a:latin typeface="Bookman Old Style" pitchFamily="18" charset="0"/>
              </a:rPr>
              <a:t>ki</a:t>
            </a:r>
            <a:r>
              <a:rPr lang="es-ES_tradnl" dirty="0" smtClean="0">
                <a:latin typeface="Bookman Old Style" pitchFamily="18" charset="0"/>
              </a:rPr>
              <a:t> ni </a:t>
            </a:r>
            <a:r>
              <a:rPr lang="es-ES_tradnl" dirty="0" err="1" smtClean="0">
                <a:latin typeface="Bookman Old Style" pitchFamily="18" charset="0"/>
              </a:rPr>
              <a:t>dejansko</a:t>
            </a:r>
            <a:r>
              <a:rPr lang="es-ES_tradnl" dirty="0" smtClean="0">
                <a:latin typeface="Bookman Old Style" pitchFamily="18" charset="0"/>
              </a:rPr>
              <a:t> </a:t>
            </a:r>
            <a:r>
              <a:rPr lang="es-ES_tradnl" dirty="0" err="1" smtClean="0">
                <a:latin typeface="Bookman Old Style" pitchFamily="18" charset="0"/>
              </a:rPr>
              <a:t>prisotno</a:t>
            </a:r>
            <a:r>
              <a:rPr lang="es-ES_tradnl" dirty="0" smtClean="0">
                <a:latin typeface="Bookman Old Style" pitchFamily="18" charset="0"/>
              </a:rPr>
              <a:t>, </a:t>
            </a:r>
            <a:r>
              <a:rPr lang="es-ES_tradnl" dirty="0" err="1" smtClean="0">
                <a:latin typeface="Bookman Old Style" pitchFamily="18" charset="0"/>
              </a:rPr>
              <a:t>preko</a:t>
            </a:r>
            <a:r>
              <a:rPr lang="es-ES_tradnl" dirty="0" smtClean="0">
                <a:latin typeface="Bookman Old Style" pitchFamily="18" charset="0"/>
              </a:rPr>
              <a:t> </a:t>
            </a:r>
            <a:r>
              <a:rPr lang="es-ES_tradnl" dirty="0" err="1" smtClean="0">
                <a:latin typeface="Bookman Old Style" pitchFamily="18" charset="0"/>
              </a:rPr>
              <a:t>simbolnih</a:t>
            </a:r>
            <a:r>
              <a:rPr lang="es-ES_tradnl" dirty="0" smtClean="0">
                <a:latin typeface="Bookman Old Style" pitchFamily="18" charset="0"/>
              </a:rPr>
              <a:t> </a:t>
            </a:r>
            <a:r>
              <a:rPr lang="es-ES_tradnl" dirty="0" err="1" smtClean="0">
                <a:latin typeface="Bookman Old Style" pitchFamily="18" charset="0"/>
              </a:rPr>
              <a:t>sredstev</a:t>
            </a:r>
            <a:r>
              <a:rPr lang="es-ES_tradnl" dirty="0" smtClean="0">
                <a:latin typeface="Bookman Old Style" pitchFamily="18" charset="0"/>
              </a:rPr>
              <a:t> (</a:t>
            </a:r>
            <a:r>
              <a:rPr lang="es-ES_tradnl" dirty="0" err="1" smtClean="0">
                <a:latin typeface="Bookman Old Style" pitchFamily="18" charset="0"/>
              </a:rPr>
              <a:t>igranje</a:t>
            </a:r>
            <a:r>
              <a:rPr lang="es-ES_tradnl" dirty="0" smtClean="0">
                <a:latin typeface="Bookman Old Style" pitchFamily="18" charset="0"/>
              </a:rPr>
              <a:t> </a:t>
            </a:r>
            <a:r>
              <a:rPr lang="es-ES_tradnl" dirty="0" err="1" smtClean="0">
                <a:latin typeface="Bookman Old Style" pitchFamily="18" charset="0"/>
              </a:rPr>
              <a:t>vlog</a:t>
            </a:r>
            <a:r>
              <a:rPr lang="es-ES_tradnl" dirty="0" smtClean="0">
                <a:latin typeface="Bookman Old Style" pitchFamily="18" charset="0"/>
              </a:rPr>
              <a:t>).</a:t>
            </a:r>
            <a:endParaRPr lang="sl-SI" dirty="0" smtClean="0">
              <a:latin typeface="Bookman Old Style" pitchFamily="18" charset="0"/>
            </a:endParaRPr>
          </a:p>
          <a:p>
            <a:r>
              <a:rPr lang="sl-SI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IGRA VLOG IN  SOCIODRAMSKA IGRA</a:t>
            </a:r>
          </a:p>
          <a:p>
            <a:r>
              <a:rPr lang="sl-SI" i="1" u="sng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Igra vlog </a:t>
            </a:r>
            <a:r>
              <a:rPr lang="sl-SI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vsebuje dve osnovni prvini, to sta: Posnemovalna in domišljijska. Igra vlog  je dejavnost pri kateri otrok prevzame določeno vlogo in se pretvarja, da je nekdo drug.</a:t>
            </a:r>
          </a:p>
          <a:p>
            <a:r>
              <a:rPr lang="sl-SI" i="1" u="sng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Sociodramsko igro </a:t>
            </a:r>
            <a:r>
              <a:rPr lang="sl-SI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določa predvsem otrokovo razumevanje resničnih odnosov med osebami, to nato opredeljuje odnose med vlogami, ki so jih otroci prevzeli, hkrati pa mora biti v igri med soigralci usklajeno tudi razumevanje odnosov med posameznimi vlogami. </a:t>
            </a:r>
            <a:endParaRPr lang="sl-SI" b="1" dirty="0" smtClean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60648"/>
            <a:ext cx="8501122" cy="1143000"/>
          </a:xfrm>
        </p:spPr>
        <p:txBody>
          <a:bodyPr>
            <a:normAutofit/>
          </a:bodyPr>
          <a:lstStyle/>
          <a:p>
            <a:pPr algn="ctr"/>
            <a:r>
              <a:rPr lang="sl-SI" sz="4000" b="1" dirty="0" smtClean="0"/>
              <a:t>SPOZNAVNE VRSTE IGRE</a:t>
            </a:r>
            <a:r>
              <a:rPr lang="sl-SI" sz="2600" b="1" dirty="0" smtClean="0"/>
              <a:t/>
            </a:r>
            <a:br>
              <a:rPr lang="sl-SI" sz="2600" b="1" dirty="0" smtClean="0"/>
            </a:br>
            <a:endParaRPr lang="sl-SI" sz="26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85720" y="1142984"/>
            <a:ext cx="7858180" cy="5330968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chemeClr val="tx2"/>
                </a:solidFill>
              </a:rPr>
              <a:t>SOCIALNA IGRA</a:t>
            </a:r>
          </a:p>
          <a:p>
            <a:r>
              <a:rPr lang="sl-SI" dirty="0" smtClean="0">
                <a:solidFill>
                  <a:srgbClr val="000000"/>
                </a:solidFill>
                <a:latin typeface="Times New Roman"/>
                <a:ea typeface="Calibri"/>
              </a:rPr>
              <a:t>Sociodramska igra nudi otroku veliko možnosti za preizkušanje socialnih spretnosti ter raziskovanje socialnih vlog in norm, ki veljajo v njegovem okolju.</a:t>
            </a:r>
          </a:p>
          <a:p>
            <a:pPr>
              <a:buNone/>
            </a:pPr>
            <a:endParaRPr lang="sl-SI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sl-SI" dirty="0" smtClean="0">
                <a:solidFill>
                  <a:srgbClr val="000000"/>
                </a:solidFill>
                <a:latin typeface="Times New Roman"/>
                <a:ea typeface="Calibri"/>
              </a:rPr>
              <a:t>M. </a:t>
            </a:r>
            <a:r>
              <a:rPr lang="sl-SI" dirty="0" err="1" smtClean="0">
                <a:solidFill>
                  <a:srgbClr val="000000"/>
                </a:solidFill>
                <a:latin typeface="Times New Roman"/>
                <a:ea typeface="Calibri"/>
              </a:rPr>
              <a:t>Parten</a:t>
            </a:r>
            <a:r>
              <a:rPr lang="sl-SI" dirty="0" smtClean="0">
                <a:solidFill>
                  <a:srgbClr val="000000"/>
                </a:solidFill>
                <a:latin typeface="Times New Roman"/>
                <a:ea typeface="Calibri"/>
              </a:rPr>
              <a:t> je opazovala prosto igro predšolskih otrok in jo razdelila na 6 vrst igre: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83568" y="4653136"/>
          <a:ext cx="6096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Igra brez udeležbe </a:t>
                      </a:r>
                    </a:p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Samostojna igra </a:t>
                      </a:r>
                    </a:p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Asociativna igra </a:t>
                      </a:r>
                    </a:p>
                    <a:p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Opazovalna igra </a:t>
                      </a:r>
                    </a:p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Vzporedna igra </a:t>
                      </a:r>
                    </a:p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Sodelovalna igra </a:t>
                      </a:r>
                      <a:endParaRPr lang="sl-SI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sl-SI" sz="3600" dirty="0" smtClean="0"/>
              <a:t>VLOGA ODRASLIH V OTROKOVI IGRI</a:t>
            </a:r>
            <a:br>
              <a:rPr lang="sl-SI" sz="3600" dirty="0" smtClean="0"/>
            </a:br>
            <a:endParaRPr lang="sl-SI" sz="36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latin typeface="Times New Roman"/>
                <a:ea typeface="Calibri"/>
                <a:cs typeface="Times New Roman"/>
              </a:rPr>
              <a:t>Odrasli prav s pomočjo igre najlažje ustvarjajo kontakte in čustvene relacije z otrokom, z opazovanjem otroka pri igri pa spoznajo njegove razvojne značilnosti (sposobnosti, spretnosti) in osebnostne lastnosti. </a:t>
            </a:r>
            <a:endParaRPr lang="sl-SI" dirty="0" smtClean="0">
              <a:latin typeface="Calibri"/>
              <a:ea typeface="Calibri"/>
              <a:cs typeface="Times New Roman"/>
            </a:endParaRPr>
          </a:p>
          <a:p>
            <a:endParaRPr lang="sl-SI" dirty="0" smtClean="0">
              <a:solidFill>
                <a:schemeClr val="tx2"/>
              </a:solidFill>
            </a:endParaRPr>
          </a:p>
          <a:p>
            <a:r>
              <a:rPr lang="sl-SI" dirty="0" smtClean="0">
                <a:latin typeface="Times New Roman"/>
                <a:ea typeface="Calibri"/>
              </a:rPr>
              <a:t>Ker je igra po definiciji spontana in svobodna aktivnost, je zelo pomembno, da je odrasli ne skušajo pretirano usmerjati z nenehnimi navodili in poskusi spreminjanja (popravljanja) otrokove aktivnosti.</a:t>
            </a:r>
          </a:p>
          <a:p>
            <a:pPr>
              <a:buNone/>
            </a:pPr>
            <a:endParaRPr lang="sl-SI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 smtClean="0"/>
              <a:t>VLOGA ODRASLIH V OTROKOVI IGRI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latin typeface="Calibri"/>
                <a:ea typeface="Calibri"/>
                <a:cs typeface="Times New Roman"/>
              </a:rPr>
              <a:t>Zelo pomembna je tudi pomoč odraslega pri igri: npr. predlaga ideje za igro, pomaga otroku pri vključitvi v igro, pomaga rešiti spor in spodbuja k pogajanju.</a:t>
            </a:r>
            <a:endParaRPr lang="sl-SI" dirty="0" smtClean="0">
              <a:solidFill>
                <a:schemeClr val="tx2"/>
              </a:solidFill>
            </a:endParaRPr>
          </a:p>
        </p:txBody>
      </p:sp>
      <p:pic>
        <p:nvPicPr>
          <p:cNvPr id="4" name="Slika 3" descr="220709-otroc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924944"/>
            <a:ext cx="2525291" cy="3451423"/>
          </a:xfrm>
          <a:prstGeom prst="rect">
            <a:avLst/>
          </a:prstGeom>
        </p:spPr>
      </p:pic>
      <p:pic>
        <p:nvPicPr>
          <p:cNvPr id="5" name="Slika 4" descr="634068334005453724_otroci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77072"/>
            <a:ext cx="3445346" cy="2285693"/>
          </a:xfrm>
          <a:prstGeom prst="rect">
            <a:avLst/>
          </a:prstGeom>
        </p:spPr>
      </p:pic>
      <p:pic>
        <p:nvPicPr>
          <p:cNvPr id="6" name="Slika 5" descr="peljite_otroke_s_sabo_po_nakupih4b69682fb2df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221088"/>
            <a:ext cx="2181225" cy="2181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sz="4400" kern="0" dirty="0" smtClean="0">
                <a:solidFill>
                  <a:schemeClr val="tx2"/>
                </a:solidFill>
                <a:latin typeface="Trebuchet MS" pitchFamily="34" charset="0"/>
                <a:ea typeface="Times New Roman"/>
                <a:cs typeface="Times New Roman"/>
              </a:rPr>
              <a:t>IGRA IN GOVORNI RAZVOJ</a:t>
            </a:r>
            <a:r>
              <a:rPr lang="sl-SI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sl-SI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0000"/>
                </a:solidFill>
                <a:latin typeface="Times New Roman"/>
                <a:ea typeface="Calibri"/>
              </a:rPr>
              <a:t>Otroci rabijo govor v igri večino časa, saj se pogosto pogovarjajo med seboj ali s svojimi igračami. </a:t>
            </a:r>
          </a:p>
          <a:p>
            <a:endParaRPr lang="sl-SI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sl-SI" dirty="0" smtClean="0">
                <a:solidFill>
                  <a:srgbClr val="000000"/>
                </a:solidFill>
                <a:latin typeface="Times New Roman"/>
                <a:ea typeface="Calibri"/>
              </a:rPr>
              <a:t>Igra nudi otroku priložnost za razvoj govora in komunikacijskih spretnosti, saj jo pogosto spremljajo celovite socialne interakcije med otroki.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24784"/>
          </a:xfrm>
        </p:spPr>
        <p:txBody>
          <a:bodyPr>
            <a:normAutofit fontScale="90000"/>
          </a:bodyPr>
          <a:lstStyle/>
          <a:p>
            <a:pPr algn="ctr"/>
            <a:r>
              <a:rPr lang="sl-SI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l-SI" kern="0" dirty="0" smtClean="0">
                <a:solidFill>
                  <a:schemeClr val="tx2"/>
                </a:solidFill>
                <a:latin typeface="Trebuchet MS" pitchFamily="34" charset="0"/>
                <a:ea typeface="Times New Roman"/>
                <a:cs typeface="Times New Roman"/>
              </a:rPr>
              <a:t>POMEN PREDMETOV V OTROKOVI IGRI</a:t>
            </a:r>
            <a:r>
              <a:rPr lang="sl-SI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sl-SI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solidFill>
                  <a:srgbClr val="000000"/>
                </a:solidFill>
                <a:latin typeface="Times New Roman"/>
                <a:ea typeface="Calibri"/>
              </a:rPr>
              <a:t>Otroci v simbolni igri pogosto potrebujejo tudi tiste igrače, ki jih v resnici nimajo, zato si jih ustvarijo iz drugih igrač ali manj strukturiranih materialov.</a:t>
            </a:r>
          </a:p>
          <a:p>
            <a:endParaRPr lang="sl-SI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sl-SI" dirty="0" smtClean="0">
                <a:solidFill>
                  <a:srgbClr val="000000"/>
                </a:solidFill>
                <a:latin typeface="Times New Roman"/>
                <a:ea typeface="Calibri"/>
              </a:rPr>
              <a:t>Z razvojem otroka postaja njegova igra vse manj odvisna od igrač in igralnega materiala, ki ga ima na voljo, ter se vedno pogosteje odvija na abstraktnem, miselnem nivoju in z rabo govora. </a:t>
            </a:r>
          </a:p>
          <a:p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5" name="Slika 4" descr="lnl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6516180" cy="4890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0"/>
            <a:ext cx="7444680" cy="1740808"/>
          </a:xfrm>
        </p:spPr>
        <p:txBody>
          <a:bodyPr>
            <a:noAutofit/>
          </a:bodyPr>
          <a:lstStyle/>
          <a:p>
            <a:pPr algn="ctr"/>
            <a:r>
              <a:rPr lang="sl-SI" sz="4000" dirty="0" smtClean="0"/>
              <a:t>Igrače v zgodnjem  otroštvu</a:t>
            </a:r>
            <a:endParaRPr lang="sl-SI" sz="4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Igrače za sestavljanje</a:t>
            </a:r>
          </a:p>
          <a:p>
            <a:endParaRPr lang="sl-SI" dirty="0" smtClean="0"/>
          </a:p>
          <a:p>
            <a:r>
              <a:rPr lang="sl-SI" dirty="0" smtClean="0"/>
              <a:t>Knjige</a:t>
            </a:r>
          </a:p>
          <a:p>
            <a:endParaRPr lang="sl-SI" dirty="0" smtClean="0"/>
          </a:p>
          <a:p>
            <a:r>
              <a:rPr lang="sl-SI" dirty="0" smtClean="0"/>
              <a:t>Športne igrače</a:t>
            </a:r>
            <a:endParaRPr lang="sl-SI" dirty="0"/>
          </a:p>
        </p:txBody>
      </p:sp>
      <p:pic>
        <p:nvPicPr>
          <p:cNvPr id="4" name="Slika 3" descr="602448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564904"/>
            <a:ext cx="3947592" cy="2973853"/>
          </a:xfrm>
          <a:prstGeom prst="rect">
            <a:avLst/>
          </a:prstGeom>
        </p:spPr>
      </p:pic>
      <p:pic>
        <p:nvPicPr>
          <p:cNvPr id="5" name="Slika 4" descr="634057924262258701_slikan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772816"/>
            <a:ext cx="7381786" cy="4133800"/>
          </a:xfrm>
          <a:prstGeom prst="rect">
            <a:avLst/>
          </a:prstGeom>
        </p:spPr>
      </p:pic>
      <p:pic>
        <p:nvPicPr>
          <p:cNvPr id="7" name="Slika 6" descr="simba-7221150-kegljaski-set-828009_1024x7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1907450"/>
            <a:ext cx="3960440" cy="4950550"/>
          </a:xfrm>
          <a:prstGeom prst="rect">
            <a:avLst/>
          </a:prstGeom>
        </p:spPr>
      </p:pic>
      <p:pic>
        <p:nvPicPr>
          <p:cNvPr id="8" name="Slika 7" descr="imgArticle_317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953000"/>
            <a:ext cx="1905000" cy="1905000"/>
          </a:xfrm>
          <a:prstGeom prst="rect">
            <a:avLst/>
          </a:prstGeom>
        </p:spPr>
      </p:pic>
      <p:pic>
        <p:nvPicPr>
          <p:cNvPr id="9" name="Slika 8" descr="633951018422440105_zoga_121108_(zf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6690" y="4869160"/>
            <a:ext cx="2368462" cy="1617486"/>
          </a:xfrm>
          <a:prstGeom prst="rect">
            <a:avLst/>
          </a:prstGeom>
        </p:spPr>
      </p:pic>
      <p:pic>
        <p:nvPicPr>
          <p:cNvPr id="10" name="Slika 9" descr="otroci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2534706"/>
            <a:ext cx="2535188" cy="4089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zkošno">
  <a:themeElements>
    <a:clrScheme name="Razkošn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Razkošn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Razkošn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531</TotalTime>
  <Words>529</Words>
  <Application>Microsoft Office PowerPoint</Application>
  <PresentationFormat>On-screen Show (4:3)</PresentationFormat>
  <Paragraphs>54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Razkošno</vt:lpstr>
      <vt:lpstr>IGRE V ZGODNJEM OTROŠTVU</vt:lpstr>
      <vt:lpstr>Spoznavne vrste igre</vt:lpstr>
      <vt:lpstr>Spoznavne vrste igre</vt:lpstr>
      <vt:lpstr>SPOZNAVNE VRSTE IGRE </vt:lpstr>
      <vt:lpstr>VLOGA ODRASLIH V OTROKOVI IGRI </vt:lpstr>
      <vt:lpstr>VLOGA ODRASLIH V OTROKOVI IGRI</vt:lpstr>
      <vt:lpstr>IGRA IN GOVORNI RAZVOJ </vt:lpstr>
      <vt:lpstr> POMEN PREDMETOV V OTROKOVI IGRI </vt:lpstr>
      <vt:lpstr>Igrače v zgodnjem  otroštvu</vt:lpstr>
      <vt:lpstr>Igrače v zgodnjem  otroštvu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je dobra igrača</dc:title>
  <dc:creator>Alex &amp; Tanja</dc:creator>
  <cp:lastModifiedBy>Jaka</cp:lastModifiedBy>
  <cp:revision>42</cp:revision>
  <dcterms:created xsi:type="dcterms:W3CDTF">2010-10-18T18:15:24Z</dcterms:created>
  <dcterms:modified xsi:type="dcterms:W3CDTF">2016-01-20T18:34:01Z</dcterms:modified>
</cp:coreProperties>
</file>