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4"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1B00"/>
    <a:srgbClr val="3E1F00"/>
    <a:srgbClr val="4C26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14" name="Naslov 13"/>
          <p:cNvSpPr>
            <a:spLocks noGrp="1"/>
          </p:cNvSpPr>
          <p:nvPr>
            <p:ph type="ctrTitle"/>
          </p:nvPr>
        </p:nvSpPr>
        <p:spPr>
          <a:xfrm>
            <a:off x="1432560" y="359898"/>
            <a:ext cx="7406640" cy="1472184"/>
          </a:xfrm>
        </p:spPr>
        <p:txBody>
          <a:bodyPr anchor="b"/>
          <a:lstStyle>
            <a:lvl1pPr algn="l">
              <a:defRPr/>
            </a:lvl1pPr>
            <a:extLst/>
          </a:lstStyle>
          <a:p>
            <a:r>
              <a:rPr kumimoji="0" lang="sl-SI" smtClean="0"/>
              <a:t>Kliknite, če želite urediti slog naslova matrice</a:t>
            </a:r>
            <a:endParaRPr kumimoji="0" lang="en-US"/>
          </a:p>
        </p:txBody>
      </p:sp>
      <p:sp>
        <p:nvSpPr>
          <p:cNvPr id="22" name="Podnaslov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l-SI" smtClean="0"/>
              <a:t>Kliknite, če želite urediti slog podnaslova matrice</a:t>
            </a:r>
            <a:endParaRPr kumimoji="0" lang="en-US"/>
          </a:p>
        </p:txBody>
      </p:sp>
      <p:sp>
        <p:nvSpPr>
          <p:cNvPr id="7" name="Ograda datuma 6"/>
          <p:cNvSpPr>
            <a:spLocks noGrp="1"/>
          </p:cNvSpPr>
          <p:nvPr>
            <p:ph type="dt" sz="half" idx="10"/>
          </p:nvPr>
        </p:nvSpPr>
        <p:spPr/>
        <p:txBody>
          <a:bodyPr/>
          <a:lstStyle>
            <a:extLst/>
          </a:lstStyle>
          <a:p>
            <a:fld id="{D2F827F9-7F9D-43A0-A4D2-DD46973773B6}" type="datetimeFigureOut">
              <a:rPr lang="en-US" smtClean="0"/>
              <a:pPr/>
              <a:t>1/20/2016</a:t>
            </a:fld>
            <a:endParaRPr lang="en-US"/>
          </a:p>
        </p:txBody>
      </p:sp>
      <p:sp>
        <p:nvSpPr>
          <p:cNvPr id="20" name="Ograda noge 19"/>
          <p:cNvSpPr>
            <a:spLocks noGrp="1"/>
          </p:cNvSpPr>
          <p:nvPr>
            <p:ph type="ftr" sz="quarter" idx="11"/>
          </p:nvPr>
        </p:nvSpPr>
        <p:spPr/>
        <p:txBody>
          <a:bodyPr/>
          <a:lstStyle>
            <a:extLst/>
          </a:lstStyle>
          <a:p>
            <a:endParaRPr lang="en-US"/>
          </a:p>
        </p:txBody>
      </p:sp>
      <p:sp>
        <p:nvSpPr>
          <p:cNvPr id="10" name="Ograda številke diapozitiva 9"/>
          <p:cNvSpPr>
            <a:spLocks noGrp="1"/>
          </p:cNvSpPr>
          <p:nvPr>
            <p:ph type="sldNum" sz="quarter" idx="12"/>
          </p:nvPr>
        </p:nvSpPr>
        <p:spPr/>
        <p:txBody>
          <a:bodyPr/>
          <a:lstStyle>
            <a:extLst/>
          </a:lstStyle>
          <a:p>
            <a:fld id="{2F91706E-E339-4965-978A-9D5FAE218A31}" type="slidenum">
              <a:rPr lang="en-US" smtClean="0"/>
              <a:pPr/>
              <a:t>‹#›</a:t>
            </a:fld>
            <a:endParaRPr lang="en-US"/>
          </a:p>
        </p:txBody>
      </p:sp>
      <p:sp>
        <p:nvSpPr>
          <p:cNvPr id="8"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p:txBody>
          <a:bodyPr vert="eaVert"/>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extLst/>
          </a:lstStyle>
          <a:p>
            <a:fld id="{D2F827F9-7F9D-43A0-A4D2-DD46973773B6}" type="datetimeFigureOut">
              <a:rPr lang="en-US" smtClean="0"/>
              <a:pPr/>
              <a:t>1/20/2016</a:t>
            </a:fld>
            <a:endParaRPr lang="en-US"/>
          </a:p>
        </p:txBody>
      </p:sp>
      <p:sp>
        <p:nvSpPr>
          <p:cNvPr id="5" name="Ograda noge 4"/>
          <p:cNvSpPr>
            <a:spLocks noGrp="1"/>
          </p:cNvSpPr>
          <p:nvPr>
            <p:ph type="ftr" sz="quarter" idx="11"/>
          </p:nvPr>
        </p:nvSpPr>
        <p:spPr/>
        <p:txBody>
          <a:bodyPr/>
          <a:lstStyle>
            <a:extLst/>
          </a:lstStyle>
          <a:p>
            <a:endParaRPr lang="en-US"/>
          </a:p>
        </p:txBody>
      </p:sp>
      <p:sp>
        <p:nvSpPr>
          <p:cNvPr id="6" name="Ograda številke diapozitiva 5"/>
          <p:cNvSpPr>
            <a:spLocks noGrp="1"/>
          </p:cNvSpPr>
          <p:nvPr>
            <p:ph type="sldNum" sz="quarter" idx="12"/>
          </p:nvPr>
        </p:nvSpPr>
        <p:spPr/>
        <p:txBody>
          <a:bodyPr/>
          <a:lstStyle>
            <a:extLst/>
          </a:lstStyle>
          <a:p>
            <a:fld id="{2F91706E-E339-4965-978A-9D5FAE218A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858000" y="274639"/>
            <a:ext cx="1828800" cy="5851525"/>
          </a:xfrm>
        </p:spPr>
        <p:txBody>
          <a:bodyPr vert="eaVert"/>
          <a:lstStyle>
            <a:extLs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a:xfrm>
            <a:off x="1143000" y="274640"/>
            <a:ext cx="5562600" cy="5851525"/>
          </a:xfrm>
        </p:spPr>
        <p:txBody>
          <a:bodyPr vert="eaVert"/>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extLst/>
          </a:lstStyle>
          <a:p>
            <a:fld id="{D2F827F9-7F9D-43A0-A4D2-DD46973773B6}" type="datetimeFigureOut">
              <a:rPr lang="en-US" smtClean="0"/>
              <a:pPr/>
              <a:t>1/20/2016</a:t>
            </a:fld>
            <a:endParaRPr lang="en-US"/>
          </a:p>
        </p:txBody>
      </p:sp>
      <p:sp>
        <p:nvSpPr>
          <p:cNvPr id="5" name="Ograda noge 4"/>
          <p:cNvSpPr>
            <a:spLocks noGrp="1"/>
          </p:cNvSpPr>
          <p:nvPr>
            <p:ph type="ftr" sz="quarter" idx="11"/>
          </p:nvPr>
        </p:nvSpPr>
        <p:spPr/>
        <p:txBody>
          <a:bodyPr/>
          <a:lstStyle>
            <a:extLst/>
          </a:lstStyle>
          <a:p>
            <a:endParaRPr lang="en-US"/>
          </a:p>
        </p:txBody>
      </p:sp>
      <p:sp>
        <p:nvSpPr>
          <p:cNvPr id="6" name="Ograda številke diapozitiva 5"/>
          <p:cNvSpPr>
            <a:spLocks noGrp="1"/>
          </p:cNvSpPr>
          <p:nvPr>
            <p:ph type="sldNum" sz="quarter" idx="12"/>
          </p:nvPr>
        </p:nvSpPr>
        <p:spPr/>
        <p:txBody>
          <a:bodyPr/>
          <a:lstStyle>
            <a:extLst/>
          </a:lstStyle>
          <a:p>
            <a:fld id="{2F91706E-E339-4965-978A-9D5FAE218A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vsebine 2"/>
          <p:cNvSpPr>
            <a:spLocks noGrp="1"/>
          </p:cNvSpPr>
          <p:nvPr>
            <p:ph idx="1"/>
          </p:nvPr>
        </p:nvSpPr>
        <p:spPr/>
        <p:txBody>
          <a:bodyPr/>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extLst/>
          </a:lstStyle>
          <a:p>
            <a:fld id="{D2F827F9-7F9D-43A0-A4D2-DD46973773B6}" type="datetimeFigureOut">
              <a:rPr lang="en-US" smtClean="0"/>
              <a:pPr/>
              <a:t>1/20/2016</a:t>
            </a:fld>
            <a:endParaRPr lang="en-US"/>
          </a:p>
        </p:txBody>
      </p:sp>
      <p:sp>
        <p:nvSpPr>
          <p:cNvPr id="5" name="Ograda noge 4"/>
          <p:cNvSpPr>
            <a:spLocks noGrp="1"/>
          </p:cNvSpPr>
          <p:nvPr>
            <p:ph type="ftr" sz="quarter" idx="11"/>
          </p:nvPr>
        </p:nvSpPr>
        <p:spPr/>
        <p:txBody>
          <a:bodyPr/>
          <a:lstStyle>
            <a:extLst/>
          </a:lstStyle>
          <a:p>
            <a:endParaRPr lang="en-US"/>
          </a:p>
        </p:txBody>
      </p:sp>
      <p:sp>
        <p:nvSpPr>
          <p:cNvPr id="6" name="Ograda številke diapozitiva 5"/>
          <p:cNvSpPr>
            <a:spLocks noGrp="1"/>
          </p:cNvSpPr>
          <p:nvPr>
            <p:ph type="sldNum" sz="quarter" idx="12"/>
          </p:nvPr>
        </p:nvSpPr>
        <p:spPr/>
        <p:txBody>
          <a:bodyPr/>
          <a:lstStyle>
            <a:extLst/>
          </a:lstStyle>
          <a:p>
            <a:fld id="{2F91706E-E339-4965-978A-9D5FAE218A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sp>
        <p:nvSpPr>
          <p:cNvPr id="7" name="Pravokotni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l-SI" smtClean="0"/>
              <a:t>Kliknite, če želite urediti sloge besedila matrice</a:t>
            </a:r>
          </a:p>
        </p:txBody>
      </p:sp>
      <p:sp>
        <p:nvSpPr>
          <p:cNvPr id="4" name="Ograda datuma 3"/>
          <p:cNvSpPr>
            <a:spLocks noGrp="1"/>
          </p:cNvSpPr>
          <p:nvPr>
            <p:ph type="dt" sz="half" idx="10"/>
          </p:nvPr>
        </p:nvSpPr>
        <p:spPr/>
        <p:txBody>
          <a:bodyPr/>
          <a:lstStyle>
            <a:extLst/>
          </a:lstStyle>
          <a:p>
            <a:fld id="{D2F827F9-7F9D-43A0-A4D2-DD46973773B6}" type="datetimeFigureOut">
              <a:rPr lang="en-US" smtClean="0"/>
              <a:pPr/>
              <a:t>1/20/2016</a:t>
            </a:fld>
            <a:endParaRPr lang="en-US"/>
          </a:p>
        </p:txBody>
      </p:sp>
      <p:sp>
        <p:nvSpPr>
          <p:cNvPr id="5" name="Ograda noge 4"/>
          <p:cNvSpPr>
            <a:spLocks noGrp="1"/>
          </p:cNvSpPr>
          <p:nvPr>
            <p:ph type="ftr" sz="quarter" idx="11"/>
          </p:nvPr>
        </p:nvSpPr>
        <p:spPr/>
        <p:txBody>
          <a:bodyPr/>
          <a:lstStyle>
            <a:extLst/>
          </a:lstStyle>
          <a:p>
            <a:endParaRPr lang="en-US"/>
          </a:p>
        </p:txBody>
      </p:sp>
      <p:sp>
        <p:nvSpPr>
          <p:cNvPr id="6" name="Ograda številke diapozitiva 5"/>
          <p:cNvSpPr>
            <a:spLocks noGrp="1"/>
          </p:cNvSpPr>
          <p:nvPr>
            <p:ph type="sldNum" sz="quarter" idx="12"/>
          </p:nvPr>
        </p:nvSpPr>
        <p:spPr/>
        <p:txBody>
          <a:bodyPr/>
          <a:lstStyle>
            <a:extLst/>
          </a:lstStyle>
          <a:p>
            <a:fld id="{2F91706E-E339-4965-978A-9D5FAE218A31}" type="slidenum">
              <a:rPr lang="en-US" smtClean="0"/>
              <a:pPr/>
              <a:t>‹#›</a:t>
            </a:fld>
            <a:endParaRPr lang="en-US"/>
          </a:p>
        </p:txBody>
      </p:sp>
      <p:sp>
        <p:nvSpPr>
          <p:cNvPr id="10" name="Pravokotni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a:xfrm>
            <a:off x="1435608" y="274320"/>
            <a:ext cx="7498080" cy="1143000"/>
          </a:xfrm>
        </p:spPr>
        <p:txBody>
          <a:bodyPr/>
          <a:lstStyle>
            <a:extLst/>
          </a:lstStyle>
          <a:p>
            <a:r>
              <a:rPr kumimoji="0" lang="sl-SI" smtClean="0"/>
              <a:t>Kliknite, če želite urediti slog naslova matrice</a:t>
            </a:r>
            <a:endParaRPr kumimoji="0" lang="en-US"/>
          </a:p>
        </p:txBody>
      </p:sp>
      <p:sp>
        <p:nvSpPr>
          <p:cNvPr id="3" name="Ograda vsebine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vsebine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extLst/>
          </a:lstStyle>
          <a:p>
            <a:fld id="{D2F827F9-7F9D-43A0-A4D2-DD46973773B6}" type="datetimeFigureOut">
              <a:rPr lang="en-US" smtClean="0"/>
              <a:pPr/>
              <a:t>1/20/2016</a:t>
            </a:fld>
            <a:endParaRPr lang="en-US"/>
          </a:p>
        </p:txBody>
      </p:sp>
      <p:sp>
        <p:nvSpPr>
          <p:cNvPr id="6" name="Ograda noge 5"/>
          <p:cNvSpPr>
            <a:spLocks noGrp="1"/>
          </p:cNvSpPr>
          <p:nvPr>
            <p:ph type="ftr" sz="quarter" idx="11"/>
          </p:nvPr>
        </p:nvSpPr>
        <p:spPr/>
        <p:txBody>
          <a:bodyPr/>
          <a:lstStyle>
            <a:extLst/>
          </a:lstStyle>
          <a:p>
            <a:endParaRPr lang="en-US"/>
          </a:p>
        </p:txBody>
      </p:sp>
      <p:sp>
        <p:nvSpPr>
          <p:cNvPr id="7" name="Ograda številke diapozitiva 6"/>
          <p:cNvSpPr>
            <a:spLocks noGrp="1"/>
          </p:cNvSpPr>
          <p:nvPr>
            <p:ph type="sldNum" sz="quarter" idx="12"/>
          </p:nvPr>
        </p:nvSpPr>
        <p:spPr/>
        <p:txBody>
          <a:bodyPr/>
          <a:lstStyle>
            <a:extLst/>
          </a:lstStyle>
          <a:p>
            <a:fld id="{2F91706E-E339-4965-978A-9D5FAE218A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l-SI" smtClean="0"/>
              <a:t>Kliknite, če želite urediti sloge besedila matrice</a:t>
            </a:r>
          </a:p>
        </p:txBody>
      </p:sp>
      <p:sp>
        <p:nvSpPr>
          <p:cNvPr id="4" name="Ograda besedila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l-SI" smtClean="0"/>
              <a:t>Kliknite, če želite urediti sloge besedila matrice</a:t>
            </a:r>
          </a:p>
        </p:txBody>
      </p:sp>
      <p:sp>
        <p:nvSpPr>
          <p:cNvPr id="5" name="Ograda vsebine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6" name="Ograda vsebine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7" name="Ograda datuma 6"/>
          <p:cNvSpPr>
            <a:spLocks noGrp="1"/>
          </p:cNvSpPr>
          <p:nvPr>
            <p:ph type="dt" sz="half" idx="10"/>
          </p:nvPr>
        </p:nvSpPr>
        <p:spPr/>
        <p:txBody>
          <a:bodyPr/>
          <a:lstStyle>
            <a:extLst/>
          </a:lstStyle>
          <a:p>
            <a:fld id="{D2F827F9-7F9D-43A0-A4D2-DD46973773B6}" type="datetimeFigureOut">
              <a:rPr lang="en-US" smtClean="0"/>
              <a:pPr/>
              <a:t>1/20/2016</a:t>
            </a:fld>
            <a:endParaRPr lang="en-US"/>
          </a:p>
        </p:txBody>
      </p:sp>
      <p:sp>
        <p:nvSpPr>
          <p:cNvPr id="8" name="Ograda noge 7"/>
          <p:cNvSpPr>
            <a:spLocks noGrp="1"/>
          </p:cNvSpPr>
          <p:nvPr>
            <p:ph type="ftr" sz="quarter" idx="11"/>
          </p:nvPr>
        </p:nvSpPr>
        <p:spPr/>
        <p:txBody>
          <a:bodyPr/>
          <a:lstStyle>
            <a:extLst/>
          </a:lstStyle>
          <a:p>
            <a:endParaRPr lang="en-US"/>
          </a:p>
        </p:txBody>
      </p:sp>
      <p:sp>
        <p:nvSpPr>
          <p:cNvPr id="9" name="Ograda številke diapozitiva 8"/>
          <p:cNvSpPr>
            <a:spLocks noGrp="1"/>
          </p:cNvSpPr>
          <p:nvPr>
            <p:ph type="sldNum" sz="quarter" idx="12"/>
          </p:nvPr>
        </p:nvSpPr>
        <p:spPr/>
        <p:txBody>
          <a:bodyPr/>
          <a:lstStyle>
            <a:extLst/>
          </a:lstStyle>
          <a:p>
            <a:fld id="{2F91706E-E339-4965-978A-9D5FAE218A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1435608" y="274320"/>
            <a:ext cx="7498080" cy="1143000"/>
          </a:xfrm>
        </p:spPr>
        <p:txBody>
          <a:bodyPr anchor="ctr"/>
          <a:lstStyle>
            <a:extLst/>
          </a:lstStyle>
          <a:p>
            <a:r>
              <a:rPr kumimoji="0" lang="sl-SI" smtClean="0"/>
              <a:t>Kliknite, če želite urediti slog naslova matrice</a:t>
            </a:r>
            <a:endParaRPr kumimoji="0" lang="en-US"/>
          </a:p>
        </p:txBody>
      </p:sp>
      <p:sp>
        <p:nvSpPr>
          <p:cNvPr id="3" name="Ograda datuma 2"/>
          <p:cNvSpPr>
            <a:spLocks noGrp="1"/>
          </p:cNvSpPr>
          <p:nvPr>
            <p:ph type="dt" sz="half" idx="10"/>
          </p:nvPr>
        </p:nvSpPr>
        <p:spPr/>
        <p:txBody>
          <a:bodyPr/>
          <a:lstStyle>
            <a:extLst/>
          </a:lstStyle>
          <a:p>
            <a:fld id="{D2F827F9-7F9D-43A0-A4D2-DD46973773B6}" type="datetimeFigureOut">
              <a:rPr lang="en-US" smtClean="0"/>
              <a:pPr/>
              <a:t>1/20/2016</a:t>
            </a:fld>
            <a:endParaRPr lang="en-US"/>
          </a:p>
        </p:txBody>
      </p:sp>
      <p:sp>
        <p:nvSpPr>
          <p:cNvPr id="4" name="Ograda noge 3"/>
          <p:cNvSpPr>
            <a:spLocks noGrp="1"/>
          </p:cNvSpPr>
          <p:nvPr>
            <p:ph type="ftr" sz="quarter" idx="11"/>
          </p:nvPr>
        </p:nvSpPr>
        <p:spPr/>
        <p:txBody>
          <a:bodyPr/>
          <a:lstStyle>
            <a:extLst/>
          </a:lstStyle>
          <a:p>
            <a:endParaRPr lang="en-US"/>
          </a:p>
        </p:txBody>
      </p:sp>
      <p:sp>
        <p:nvSpPr>
          <p:cNvPr id="5" name="Ograda številke diapozitiva 4"/>
          <p:cNvSpPr>
            <a:spLocks noGrp="1"/>
          </p:cNvSpPr>
          <p:nvPr>
            <p:ph type="sldNum" sz="quarter" idx="12"/>
          </p:nvPr>
        </p:nvSpPr>
        <p:spPr/>
        <p:txBody>
          <a:bodyPr/>
          <a:lstStyle>
            <a:extLst/>
          </a:lstStyle>
          <a:p>
            <a:fld id="{2F91706E-E339-4965-978A-9D5FAE218A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5" name="Pravokotni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Ograda datuma 1"/>
          <p:cNvSpPr>
            <a:spLocks noGrp="1"/>
          </p:cNvSpPr>
          <p:nvPr>
            <p:ph type="dt" sz="half" idx="10"/>
          </p:nvPr>
        </p:nvSpPr>
        <p:spPr/>
        <p:txBody>
          <a:bodyPr/>
          <a:lstStyle>
            <a:extLst/>
          </a:lstStyle>
          <a:p>
            <a:fld id="{D2F827F9-7F9D-43A0-A4D2-DD46973773B6}" type="datetimeFigureOut">
              <a:rPr lang="en-US" smtClean="0"/>
              <a:pPr/>
              <a:t>1/20/2016</a:t>
            </a:fld>
            <a:endParaRPr lang="en-US"/>
          </a:p>
        </p:txBody>
      </p:sp>
      <p:sp>
        <p:nvSpPr>
          <p:cNvPr id="3" name="Ograda noge 2"/>
          <p:cNvSpPr>
            <a:spLocks noGrp="1"/>
          </p:cNvSpPr>
          <p:nvPr>
            <p:ph type="ftr" sz="quarter" idx="11"/>
          </p:nvPr>
        </p:nvSpPr>
        <p:spPr/>
        <p:txBody>
          <a:bodyPr/>
          <a:lstStyle>
            <a:extLst/>
          </a:lstStyle>
          <a:p>
            <a:endParaRPr lang="en-US"/>
          </a:p>
        </p:txBody>
      </p:sp>
      <p:sp>
        <p:nvSpPr>
          <p:cNvPr id="4" name="Ograda številke diapozitiva 3"/>
          <p:cNvSpPr>
            <a:spLocks noGrp="1"/>
          </p:cNvSpPr>
          <p:nvPr>
            <p:ph type="sldNum" sz="quarter" idx="12"/>
          </p:nvPr>
        </p:nvSpPr>
        <p:spPr/>
        <p:txBody>
          <a:bodyPr/>
          <a:lstStyle>
            <a:extLst/>
          </a:lstStyle>
          <a:p>
            <a:fld id="{2F91706E-E339-4965-978A-9D5FAE218A31}" type="slidenum">
              <a:rPr lang="en-US" smtClean="0"/>
              <a:pPr/>
              <a:t>‹#›</a:t>
            </a:fld>
            <a:endParaRPr lang="en-US"/>
          </a:p>
        </p:txBody>
      </p:sp>
      <p:sp>
        <p:nvSpPr>
          <p:cNvPr id="6" name="Pravokotni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sl-SI" smtClean="0"/>
              <a:t>Kliknite, če želite urediti slog naslova matrice</a:t>
            </a:r>
            <a:endParaRPr kumimoji="0" lang="en-US"/>
          </a:p>
        </p:txBody>
      </p:sp>
      <p:sp>
        <p:nvSpPr>
          <p:cNvPr id="3" name="Ograda besedila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sl-SI" smtClean="0"/>
              <a:t>Kliknite, če želite urediti sloge besedila matrice</a:t>
            </a:r>
          </a:p>
        </p:txBody>
      </p:sp>
      <p:sp>
        <p:nvSpPr>
          <p:cNvPr id="4" name="Ograda vsebine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extLst/>
          </a:lstStyle>
          <a:p>
            <a:fld id="{D2F827F9-7F9D-43A0-A4D2-DD46973773B6}" type="datetimeFigureOut">
              <a:rPr lang="en-US" smtClean="0"/>
              <a:pPr/>
              <a:t>1/20/2016</a:t>
            </a:fld>
            <a:endParaRPr lang="en-US"/>
          </a:p>
        </p:txBody>
      </p:sp>
      <p:sp>
        <p:nvSpPr>
          <p:cNvPr id="6" name="Ograda noge 5"/>
          <p:cNvSpPr>
            <a:spLocks noGrp="1"/>
          </p:cNvSpPr>
          <p:nvPr>
            <p:ph type="ftr" sz="quarter" idx="11"/>
          </p:nvPr>
        </p:nvSpPr>
        <p:spPr/>
        <p:txBody>
          <a:bodyPr/>
          <a:lstStyle>
            <a:extLst/>
          </a:lstStyle>
          <a:p>
            <a:endParaRPr lang="en-US"/>
          </a:p>
        </p:txBody>
      </p:sp>
      <p:sp>
        <p:nvSpPr>
          <p:cNvPr id="7" name="Ograda številke diapozitiva 6"/>
          <p:cNvSpPr>
            <a:spLocks noGrp="1"/>
          </p:cNvSpPr>
          <p:nvPr>
            <p:ph type="sldNum" sz="quarter" idx="12"/>
          </p:nvPr>
        </p:nvSpPr>
        <p:spPr/>
        <p:txBody>
          <a:bodyPr/>
          <a:lstStyle>
            <a:extLst/>
          </a:lstStyle>
          <a:p>
            <a:fld id="{2F91706E-E339-4965-978A-9D5FAE218A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sl-SI" smtClean="0"/>
              <a:t>Kliknite, če želite urediti slog naslova matrice</a:t>
            </a:r>
            <a:endParaRPr kumimoji="0" lang="en-US"/>
          </a:p>
        </p:txBody>
      </p:sp>
      <p:sp>
        <p:nvSpPr>
          <p:cNvPr id="5" name="Ograda datuma 4"/>
          <p:cNvSpPr>
            <a:spLocks noGrp="1"/>
          </p:cNvSpPr>
          <p:nvPr>
            <p:ph type="dt" sz="half" idx="10"/>
          </p:nvPr>
        </p:nvSpPr>
        <p:spPr/>
        <p:txBody>
          <a:bodyPr/>
          <a:lstStyle>
            <a:extLst/>
          </a:lstStyle>
          <a:p>
            <a:fld id="{D2F827F9-7F9D-43A0-A4D2-DD46973773B6}" type="datetimeFigureOut">
              <a:rPr lang="en-US" smtClean="0"/>
              <a:pPr/>
              <a:t>1/20/2016</a:t>
            </a:fld>
            <a:endParaRPr lang="en-US"/>
          </a:p>
        </p:txBody>
      </p:sp>
      <p:sp>
        <p:nvSpPr>
          <p:cNvPr id="6" name="Ograda noge 5"/>
          <p:cNvSpPr>
            <a:spLocks noGrp="1"/>
          </p:cNvSpPr>
          <p:nvPr>
            <p:ph type="ftr" sz="quarter" idx="11"/>
          </p:nvPr>
        </p:nvSpPr>
        <p:spPr/>
        <p:txBody>
          <a:bodyPr/>
          <a:lstStyle>
            <a:extLst/>
          </a:lstStyle>
          <a:p>
            <a:endParaRPr lang="en-US"/>
          </a:p>
        </p:txBody>
      </p:sp>
      <p:sp>
        <p:nvSpPr>
          <p:cNvPr id="7" name="Ograda številke diapozitiva 6"/>
          <p:cNvSpPr>
            <a:spLocks noGrp="1"/>
          </p:cNvSpPr>
          <p:nvPr>
            <p:ph type="sldNum" sz="quarter" idx="12"/>
          </p:nvPr>
        </p:nvSpPr>
        <p:spPr/>
        <p:txBody>
          <a:bodyPr/>
          <a:lstStyle>
            <a:extLst/>
          </a:lstStyle>
          <a:p>
            <a:fld id="{2F91706E-E339-4965-978A-9D5FAE218A31}" type="slidenum">
              <a:rPr lang="en-US" smtClean="0"/>
              <a:pPr/>
              <a:t>‹#›</a:t>
            </a:fld>
            <a:endParaRPr lang="en-US"/>
          </a:p>
        </p:txBody>
      </p:sp>
      <p:sp>
        <p:nvSpPr>
          <p:cNvPr id="8" name="Pravokotni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Ograda slik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sl-SI" smtClean="0"/>
              <a:t>Kliknite ikono, če želite dodati sliko</a:t>
            </a:r>
            <a:endParaRPr kumimoji="0" lang="en-US" dirty="0"/>
          </a:p>
        </p:txBody>
      </p:sp>
      <p:sp>
        <p:nvSpPr>
          <p:cNvPr id="9" name="Diagram poteka: postopek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Diagram poteka: postopek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Ograda besedila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sl-SI" smtClean="0"/>
              <a:t>Kliknite, če želite urediti sloge besedila matrice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Krof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Pravokotni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Ograda naslova 4"/>
          <p:cNvSpPr>
            <a:spLocks noGrp="1"/>
          </p:cNvSpPr>
          <p:nvPr>
            <p:ph type="title"/>
          </p:nvPr>
        </p:nvSpPr>
        <p:spPr>
          <a:xfrm>
            <a:off x="1435608" y="274638"/>
            <a:ext cx="7498080" cy="1143000"/>
          </a:xfrm>
          <a:prstGeom prst="rect">
            <a:avLst/>
          </a:prstGeom>
        </p:spPr>
        <p:txBody>
          <a:bodyPr anchor="ctr">
            <a:normAutofit/>
          </a:bodyPr>
          <a:lstStyle>
            <a:extLst/>
          </a:lstStyle>
          <a:p>
            <a:r>
              <a:rPr kumimoji="0" lang="sl-SI" smtClean="0"/>
              <a:t>Kliknite, če želite urediti slog naslova matrice</a:t>
            </a:r>
            <a:endParaRPr kumimoji="0" lang="en-US"/>
          </a:p>
        </p:txBody>
      </p:sp>
      <p:sp>
        <p:nvSpPr>
          <p:cNvPr id="9" name="Ograda besedila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sl-SI" smtClean="0"/>
              <a:t>Kliknite, če želite urediti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
        <p:nvSpPr>
          <p:cNvPr id="24" name="Ograda datum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2F827F9-7F9D-43A0-A4D2-DD46973773B6}" type="datetimeFigureOut">
              <a:rPr lang="en-US" smtClean="0"/>
              <a:pPr/>
              <a:t>1/20/2016</a:t>
            </a:fld>
            <a:endParaRPr lang="en-US"/>
          </a:p>
        </p:txBody>
      </p:sp>
      <p:sp>
        <p:nvSpPr>
          <p:cNvPr id="10" name="Ograda no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Ograda številke diapoz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F91706E-E339-4965-978A-9D5FAE218A31}" type="slidenum">
              <a:rPr lang="en-US" smtClean="0"/>
              <a:pPr/>
              <a:t>‹#›</a:t>
            </a:fld>
            <a:endParaRPr lang="en-US"/>
          </a:p>
        </p:txBody>
      </p:sp>
      <p:sp>
        <p:nvSpPr>
          <p:cNvPr id="15" name="Pravokotni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115616" y="2060848"/>
            <a:ext cx="7772400" cy="1470025"/>
          </a:xfrm>
        </p:spPr>
        <p:txBody>
          <a:bodyPr/>
          <a:lstStyle/>
          <a:p>
            <a:pPr algn="ctr"/>
            <a:r>
              <a:rPr lang="sl-SI" dirty="0" smtClean="0"/>
              <a:t>OTROKOVO DOŽIVLJANJE BOLEZNI IN SMRTI</a:t>
            </a:r>
            <a:endParaRPr lang="en-US" dirty="0"/>
          </a:p>
        </p:txBody>
      </p:sp>
      <p:sp>
        <p:nvSpPr>
          <p:cNvPr id="3" name="Podnaslov 2"/>
          <p:cNvSpPr>
            <a:spLocks noGrp="1"/>
          </p:cNvSpPr>
          <p:nvPr>
            <p:ph type="subTitle" idx="1"/>
          </p:nvPr>
        </p:nvSpPr>
        <p:spPr>
          <a:xfrm>
            <a:off x="1907704" y="5733256"/>
            <a:ext cx="6264696" cy="766936"/>
          </a:xfrm>
        </p:spPr>
        <p:txBody>
          <a:bodyPr>
            <a:normAutofit/>
          </a:bodyPr>
          <a:lstStyle/>
          <a:p>
            <a:r>
              <a:rPr lang="sl-SI" sz="2000" dirty="0" smtClean="0"/>
              <a:t>Špela </a:t>
            </a:r>
            <a:r>
              <a:rPr lang="sl-SI" sz="2000" dirty="0" smtClean="0"/>
              <a:t>Š., </a:t>
            </a:r>
            <a:r>
              <a:rPr lang="sl-SI" sz="2000" dirty="0" smtClean="0"/>
              <a:t>Urška </a:t>
            </a:r>
            <a:r>
              <a:rPr lang="sl-SI" sz="2000" dirty="0" smtClean="0"/>
              <a:t>L., </a:t>
            </a:r>
            <a:r>
              <a:rPr lang="sl-SI" sz="2000" dirty="0" smtClean="0"/>
              <a:t>Tomaž </a:t>
            </a:r>
            <a:r>
              <a:rPr lang="sl-SI" sz="2000" dirty="0" smtClean="0"/>
              <a:t>Č., </a:t>
            </a:r>
            <a:r>
              <a:rPr lang="sl-SI" sz="2000" smtClean="0"/>
              <a:t>Patricija </a:t>
            </a:r>
            <a:r>
              <a:rPr lang="sl-SI" sz="2000" smtClean="0"/>
              <a:t>B.</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sl-SI" sz="3200" dirty="0" smtClean="0"/>
              <a:t>OTROKOVO DOŽIVLJANJE IN VEDENJE MED BOLEZNIJO</a:t>
            </a:r>
            <a:endParaRPr lang="en-US" sz="3200" dirty="0"/>
          </a:p>
        </p:txBody>
      </p:sp>
      <p:sp>
        <p:nvSpPr>
          <p:cNvPr id="3" name="Ograda vsebine 2"/>
          <p:cNvSpPr>
            <a:spLocks noGrp="1"/>
          </p:cNvSpPr>
          <p:nvPr>
            <p:ph idx="1"/>
          </p:nvPr>
        </p:nvSpPr>
        <p:spPr>
          <a:xfrm>
            <a:off x="1475656" y="1628800"/>
            <a:ext cx="7498080" cy="4680520"/>
          </a:xfrm>
        </p:spPr>
        <p:txBody>
          <a:bodyPr>
            <a:normAutofit lnSpcReduction="10000"/>
          </a:bodyPr>
          <a:lstStyle/>
          <a:p>
            <a:r>
              <a:rPr lang="sl-SI" sz="2200" dirty="0" smtClean="0">
                <a:solidFill>
                  <a:srgbClr val="361B00"/>
                </a:solidFill>
              </a:rPr>
              <a:t>sprememba otrokovega dnevnega reda, igre, prehrane</a:t>
            </a:r>
          </a:p>
          <a:p>
            <a:pPr>
              <a:lnSpc>
                <a:spcPct val="110000"/>
              </a:lnSpc>
              <a:buNone/>
            </a:pPr>
            <a:endParaRPr lang="sl-SI" sz="2200" dirty="0" smtClean="0">
              <a:solidFill>
                <a:srgbClr val="361B00"/>
              </a:solidFill>
            </a:endParaRPr>
          </a:p>
          <a:p>
            <a:r>
              <a:rPr lang="sl-SI" sz="2200" dirty="0" smtClean="0">
                <a:solidFill>
                  <a:srgbClr val="361B00"/>
                </a:solidFill>
              </a:rPr>
              <a:t>doživljanje in vedenje odvisna od: resnosti in narave obolenja, trajanja bolezni, otrokove starosti, od tega, ali se zdravi doma ali v bolnišnici, odnosa staršev do otrokove bolezni in predvsem od otrokovih osebnostnih lastnosti</a:t>
            </a:r>
          </a:p>
          <a:p>
            <a:pPr>
              <a:lnSpc>
                <a:spcPct val="110000"/>
              </a:lnSpc>
              <a:buNone/>
            </a:pPr>
            <a:endParaRPr lang="sl-SI" sz="2200" dirty="0" smtClean="0">
              <a:solidFill>
                <a:srgbClr val="361B00"/>
              </a:solidFill>
            </a:endParaRPr>
          </a:p>
          <a:p>
            <a:r>
              <a:rPr lang="sl-SI" sz="2200" dirty="0" smtClean="0">
                <a:solidFill>
                  <a:srgbClr val="361B00"/>
                </a:solidFill>
              </a:rPr>
              <a:t>porajata se strah in bojazni (tudi namišljene) </a:t>
            </a:r>
          </a:p>
          <a:p>
            <a:pPr>
              <a:lnSpc>
                <a:spcPct val="110000"/>
              </a:lnSpc>
              <a:buNone/>
            </a:pPr>
            <a:endParaRPr lang="sl-SI" sz="2200" dirty="0" smtClean="0">
              <a:solidFill>
                <a:srgbClr val="361B00"/>
              </a:solidFill>
            </a:endParaRPr>
          </a:p>
          <a:p>
            <a:r>
              <a:rPr lang="sl-SI" sz="2200" dirty="0" smtClean="0">
                <a:solidFill>
                  <a:srgbClr val="361B00"/>
                </a:solidFill>
              </a:rPr>
              <a:t>bolezensko stanje omejuje otrokovo gibanje </a:t>
            </a:r>
            <a:r>
              <a:rPr lang="sl-SI" sz="2200" dirty="0" smtClean="0">
                <a:solidFill>
                  <a:srgbClr val="361B00"/>
                </a:solidFill>
                <a:sym typeface="Wingdings" pitchFamily="2" charset="2"/>
              </a:rPr>
              <a:t> otrok to težko prenaša, saj je v tem času poln življenjske energije (razvoj razvad, regresivno vedenje)</a:t>
            </a:r>
            <a:endParaRPr lang="sl-SI" sz="2200" dirty="0" smtClean="0">
              <a:solidFill>
                <a:srgbClr val="361B00"/>
              </a:solidFill>
            </a:endParaRPr>
          </a:p>
          <a:p>
            <a:endParaRPr lang="en-US" sz="2400" dirty="0" smtClean="0">
              <a:solidFill>
                <a:srgbClr val="361B00"/>
              </a:solidFill>
            </a:endParaRPr>
          </a:p>
          <a:p>
            <a:endParaRPr lang="sl-SI" sz="2400" dirty="0" smtClean="0">
              <a:solidFill>
                <a:srgbClr val="361B00"/>
              </a:solidFill>
            </a:endParaRPr>
          </a:p>
          <a:p>
            <a:endParaRPr lang="en-US" dirty="0">
              <a:solidFill>
                <a:srgbClr val="3E1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35608" y="274638"/>
            <a:ext cx="7498080" cy="922114"/>
          </a:xfrm>
        </p:spPr>
        <p:txBody>
          <a:bodyPr>
            <a:normAutofit/>
          </a:bodyPr>
          <a:lstStyle/>
          <a:p>
            <a:pPr algn="ctr"/>
            <a:r>
              <a:rPr lang="sl-SI" sz="3200" dirty="0" smtClean="0"/>
              <a:t>OTROŠKA PREDSTAVA O SMRTI</a:t>
            </a:r>
            <a:endParaRPr lang="en-US" sz="3200" dirty="0"/>
          </a:p>
        </p:txBody>
      </p:sp>
      <p:sp>
        <p:nvSpPr>
          <p:cNvPr id="3" name="Ograda vsebine 2"/>
          <p:cNvSpPr>
            <a:spLocks noGrp="1"/>
          </p:cNvSpPr>
          <p:nvPr>
            <p:ph idx="1"/>
          </p:nvPr>
        </p:nvSpPr>
        <p:spPr>
          <a:xfrm>
            <a:off x="1403648" y="1412776"/>
            <a:ext cx="7498080" cy="5184576"/>
          </a:xfrm>
        </p:spPr>
        <p:txBody>
          <a:bodyPr>
            <a:normAutofit/>
          </a:bodyPr>
          <a:lstStyle/>
          <a:p>
            <a:r>
              <a:rPr lang="sl-SI" sz="2200" b="1" dirty="0" smtClean="0">
                <a:solidFill>
                  <a:srgbClr val="3E1F00"/>
                </a:solidFill>
              </a:rPr>
              <a:t>MAJHNI OTROCI (do 2 let):</a:t>
            </a:r>
            <a:r>
              <a:rPr lang="sl-SI" sz="2200" dirty="0" smtClean="0">
                <a:solidFill>
                  <a:srgbClr val="3E1F00"/>
                </a:solidFill>
              </a:rPr>
              <a:t> boleča izguba, ki jo izražajo s spremembami v prehranjevanju ali motnjami v spanju, jočejo ali iščejo umrlo osebo. Lahko povzroči tudi strah pred ločitvijo.</a:t>
            </a:r>
          </a:p>
          <a:p>
            <a:pPr>
              <a:buNone/>
            </a:pPr>
            <a:endParaRPr lang="en-US" sz="2200" dirty="0" smtClean="0">
              <a:solidFill>
                <a:srgbClr val="3E1F00"/>
              </a:solidFill>
            </a:endParaRPr>
          </a:p>
          <a:p>
            <a:r>
              <a:rPr lang="sl-SI" sz="2200" b="1" dirty="0" smtClean="0">
                <a:solidFill>
                  <a:srgbClr val="3E1F00"/>
                </a:solidFill>
              </a:rPr>
              <a:t>OTROCI DO 6 LET:</a:t>
            </a:r>
            <a:r>
              <a:rPr lang="sl-SI" sz="2200" dirty="0" smtClean="0">
                <a:solidFill>
                  <a:srgbClr val="3E1F00"/>
                </a:solidFill>
              </a:rPr>
              <a:t> smrt ima nek razlog za njihovo magično mišljenje in jim ponuja neko razlago. To lahko izzove tudi močne občutke krivde pri otroku (nekdo je umrl, ker sem mu jaz nekaj grdega rekel).</a:t>
            </a:r>
          </a:p>
          <a:p>
            <a:endParaRPr lang="en-US" sz="2200" dirty="0" smtClean="0">
              <a:solidFill>
                <a:srgbClr val="3E1F00"/>
              </a:solidFill>
            </a:endParaRPr>
          </a:p>
          <a:p>
            <a:r>
              <a:rPr lang="sl-SI" sz="2200" b="1" dirty="0" smtClean="0">
                <a:solidFill>
                  <a:srgbClr val="3E1F00"/>
                </a:solidFill>
              </a:rPr>
              <a:t>OTROCI OD 7 DO 10 LET: </a:t>
            </a:r>
            <a:r>
              <a:rPr lang="sl-SI" sz="2200" dirty="0" smtClean="0">
                <a:solidFill>
                  <a:srgbClr val="3E1F00"/>
                </a:solidFill>
              </a:rPr>
              <a:t>predstave, kot odrasli. Smrt je dokončna in nepreklicna. Velikokrat potem razmišljajo tudi o svoji smrti.</a:t>
            </a:r>
            <a:endParaRPr lang="en-US" sz="2200" dirty="0">
              <a:solidFill>
                <a:srgbClr val="3E1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331640" y="332656"/>
            <a:ext cx="7498080" cy="778098"/>
          </a:xfrm>
        </p:spPr>
        <p:txBody>
          <a:bodyPr>
            <a:normAutofit fontScale="90000"/>
          </a:bodyPr>
          <a:lstStyle/>
          <a:p>
            <a:pPr algn="ctr"/>
            <a:r>
              <a:rPr lang="sl-SI" sz="3600" cap="all" dirty="0" smtClean="0"/>
              <a:t>REAKCIJE ŽALOVANJA PRI OTROCIH</a:t>
            </a:r>
            <a:endParaRPr lang="en-US" dirty="0"/>
          </a:p>
        </p:txBody>
      </p:sp>
      <p:sp>
        <p:nvSpPr>
          <p:cNvPr id="3" name="Ograda vsebine 2"/>
          <p:cNvSpPr>
            <a:spLocks noGrp="1"/>
          </p:cNvSpPr>
          <p:nvPr>
            <p:ph idx="1"/>
          </p:nvPr>
        </p:nvSpPr>
        <p:spPr>
          <a:xfrm>
            <a:off x="1435608" y="1196752"/>
            <a:ext cx="7498080" cy="5051648"/>
          </a:xfrm>
        </p:spPr>
        <p:txBody>
          <a:bodyPr>
            <a:normAutofit fontScale="92500" lnSpcReduction="10000"/>
          </a:bodyPr>
          <a:lstStyle/>
          <a:p>
            <a:pPr>
              <a:buNone/>
            </a:pPr>
            <a:r>
              <a:rPr lang="sl-SI" sz="2400" cap="all" dirty="0" smtClean="0">
                <a:solidFill>
                  <a:srgbClr val="361B00"/>
                </a:solidFill>
              </a:rPr>
              <a:t>Reakcije ob žalovanju:</a:t>
            </a:r>
          </a:p>
          <a:p>
            <a:pPr>
              <a:buNone/>
            </a:pPr>
            <a:endParaRPr lang="en-US" sz="2400" cap="all" dirty="0" smtClean="0">
              <a:solidFill>
                <a:srgbClr val="361B00"/>
              </a:solidFill>
            </a:endParaRPr>
          </a:p>
          <a:p>
            <a:pPr lvl="0"/>
            <a:r>
              <a:rPr lang="sl-SI" sz="2400" dirty="0" smtClean="0">
                <a:solidFill>
                  <a:srgbClr val="361B00"/>
                </a:solidFill>
              </a:rPr>
              <a:t>Odkrito kažejo izbruhe jeze.</a:t>
            </a:r>
          </a:p>
          <a:p>
            <a:pPr lvl="0"/>
            <a:endParaRPr lang="en-US" sz="2400" dirty="0" smtClean="0">
              <a:solidFill>
                <a:srgbClr val="361B00"/>
              </a:solidFill>
            </a:endParaRPr>
          </a:p>
          <a:p>
            <a:pPr lvl="0"/>
            <a:r>
              <a:rPr lang="sl-SI" sz="2400" dirty="0" smtClean="0">
                <a:solidFill>
                  <a:srgbClr val="361B00"/>
                </a:solidFill>
              </a:rPr>
              <a:t>Napadalnost proti živalim, ljudem in predmetom.</a:t>
            </a:r>
          </a:p>
          <a:p>
            <a:pPr lvl="0"/>
            <a:endParaRPr lang="en-US" sz="2400" dirty="0" smtClean="0">
              <a:solidFill>
                <a:srgbClr val="361B00"/>
              </a:solidFill>
            </a:endParaRPr>
          </a:p>
          <a:p>
            <a:pPr lvl="0"/>
            <a:r>
              <a:rPr lang="sl-SI" sz="2400" dirty="0" smtClean="0">
                <a:solidFill>
                  <a:srgbClr val="361B00"/>
                </a:solidFill>
              </a:rPr>
              <a:t>Odklonilno reagirajo ob dobronamernih prizadevanjih.</a:t>
            </a:r>
          </a:p>
          <a:p>
            <a:pPr lvl="0"/>
            <a:endParaRPr lang="en-US" sz="2400" dirty="0" smtClean="0">
              <a:solidFill>
                <a:srgbClr val="361B00"/>
              </a:solidFill>
            </a:endParaRPr>
          </a:p>
          <a:p>
            <a:pPr lvl="0"/>
            <a:r>
              <a:rPr lang="sl-SI" sz="2400" dirty="0" smtClean="0">
                <a:solidFill>
                  <a:srgbClr val="361B00"/>
                </a:solidFill>
              </a:rPr>
              <a:t>Upirajo se vsemu, ne morejo sprejeti tolažbe, rabijo čas.</a:t>
            </a:r>
          </a:p>
          <a:p>
            <a:pPr lvl="0">
              <a:buNone/>
            </a:pPr>
            <a:endParaRPr lang="en-US" sz="2400" dirty="0" smtClean="0">
              <a:solidFill>
                <a:srgbClr val="361B00"/>
              </a:solidFill>
            </a:endParaRPr>
          </a:p>
          <a:p>
            <a:pPr lvl="0"/>
            <a:r>
              <a:rPr lang="sl-SI" sz="2400" dirty="0" smtClean="0">
                <a:solidFill>
                  <a:srgbClr val="361B00"/>
                </a:solidFill>
              </a:rPr>
              <a:t>Pogovarjajo se z umrlim, se z njim igrajo in čuvajo prostor zanj.</a:t>
            </a:r>
            <a:endParaRPr lang="en-US" sz="2400" dirty="0" smtClean="0">
              <a:solidFill>
                <a:srgbClr val="361B00"/>
              </a:solidFill>
            </a:endParaRPr>
          </a:p>
          <a:p>
            <a:endParaRPr lang="en-US"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331640" y="0"/>
            <a:ext cx="7498080" cy="877490"/>
          </a:xfrm>
        </p:spPr>
        <p:txBody>
          <a:bodyPr>
            <a:normAutofit/>
          </a:bodyPr>
          <a:lstStyle/>
          <a:p>
            <a:pPr algn="ctr"/>
            <a:r>
              <a:rPr lang="sl-SI" sz="3200" cap="all" dirty="0" smtClean="0"/>
              <a:t>REAKCIJE ŽALOVANJA PRI OTROCIH</a:t>
            </a:r>
            <a:endParaRPr lang="en-US" sz="3200" dirty="0"/>
          </a:p>
        </p:txBody>
      </p:sp>
      <p:sp>
        <p:nvSpPr>
          <p:cNvPr id="3" name="Ograda vsebine 2"/>
          <p:cNvSpPr>
            <a:spLocks noGrp="1"/>
          </p:cNvSpPr>
          <p:nvPr>
            <p:ph idx="1"/>
          </p:nvPr>
        </p:nvSpPr>
        <p:spPr>
          <a:xfrm>
            <a:off x="1043608" y="908720"/>
            <a:ext cx="7920880" cy="5949280"/>
          </a:xfrm>
        </p:spPr>
        <p:txBody>
          <a:bodyPr>
            <a:normAutofit fontScale="55000" lnSpcReduction="20000"/>
          </a:bodyPr>
          <a:lstStyle/>
          <a:p>
            <a:pPr>
              <a:buNone/>
            </a:pPr>
            <a:r>
              <a:rPr lang="sl-SI" sz="3400" cap="all" dirty="0" smtClean="0"/>
              <a:t>Pogosto se pojavljajo naslednja čustva:</a:t>
            </a:r>
          </a:p>
          <a:p>
            <a:pPr>
              <a:buNone/>
            </a:pPr>
            <a:endParaRPr lang="en-US" sz="3400" cap="all" dirty="0" smtClean="0"/>
          </a:p>
          <a:p>
            <a:pPr lvl="0"/>
            <a:r>
              <a:rPr lang="sl-SI" dirty="0" smtClean="0"/>
              <a:t>Strah, da bodo izgubili še koga.</a:t>
            </a:r>
          </a:p>
          <a:p>
            <a:pPr lvl="0"/>
            <a:endParaRPr lang="en-US" dirty="0" smtClean="0"/>
          </a:p>
          <a:p>
            <a:pPr lvl="0"/>
            <a:r>
              <a:rPr lang="sl-SI" dirty="0" smtClean="0"/>
              <a:t>Strah, da bodo sami umrli.</a:t>
            </a:r>
          </a:p>
          <a:p>
            <a:pPr lvl="0"/>
            <a:endParaRPr lang="en-US" dirty="0" smtClean="0"/>
          </a:p>
          <a:p>
            <a:pPr lvl="0"/>
            <a:r>
              <a:rPr lang="sl-SI" dirty="0" smtClean="0"/>
              <a:t>Strah pred temo in da bi ostali sami.</a:t>
            </a:r>
          </a:p>
          <a:p>
            <a:pPr lvl="0"/>
            <a:endParaRPr lang="en-US" dirty="0" smtClean="0"/>
          </a:p>
          <a:p>
            <a:pPr lvl="0"/>
            <a:r>
              <a:rPr lang="sl-SI" dirty="0" smtClean="0"/>
              <a:t>Strah pred domnevno močjo lastnega magičnega razmišljanja.</a:t>
            </a:r>
          </a:p>
          <a:p>
            <a:pPr lvl="0"/>
            <a:endParaRPr lang="en-US" dirty="0" smtClean="0"/>
          </a:p>
          <a:p>
            <a:pPr lvl="0"/>
            <a:r>
              <a:rPr lang="sl-SI" dirty="0" smtClean="0"/>
              <a:t>Izguba zaupanja v življenje, </a:t>
            </a:r>
            <a:r>
              <a:rPr lang="sl-SI" dirty="0" err="1" smtClean="0"/>
              <a:t>prazaupanja</a:t>
            </a:r>
            <a:r>
              <a:rPr lang="sl-SI" dirty="0" smtClean="0"/>
              <a:t> in zaupanja vase.</a:t>
            </a:r>
          </a:p>
          <a:p>
            <a:pPr lvl="0"/>
            <a:endParaRPr lang="en-US" dirty="0" smtClean="0"/>
          </a:p>
          <a:p>
            <a:pPr lvl="0"/>
            <a:r>
              <a:rPr lang="sl-SI" dirty="0" smtClean="0"/>
              <a:t>Negotovost, da bi ali ne bi naredil kaj narobe.</a:t>
            </a:r>
          </a:p>
          <a:p>
            <a:pPr lvl="0"/>
            <a:endParaRPr lang="en-US" dirty="0" smtClean="0"/>
          </a:p>
          <a:p>
            <a:pPr lvl="0"/>
            <a:r>
              <a:rPr lang="sl-SI" dirty="0" smtClean="0"/>
              <a:t>Jok, kričanje in besnenje, zmerjanje in stokanje se lahko pojavljajo skoraj istočasno z zanikanjem in globoko žalostjo.</a:t>
            </a:r>
          </a:p>
          <a:p>
            <a:pPr lvl="0">
              <a:buNone/>
            </a:pPr>
            <a:endParaRPr lang="en-US" dirty="0" smtClean="0"/>
          </a:p>
          <a:p>
            <a:pPr lvl="0"/>
            <a:r>
              <a:rPr lang="sl-SI" dirty="0" smtClean="0"/>
              <a:t>Vedno znova živijo v pozitivnem vzdušju, znajo živeti dani trenutek in takrat delujejo veselo.</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descr="hospic1.JPG"/>
          <p:cNvPicPr>
            <a:picLocks noChangeAspect="1"/>
          </p:cNvPicPr>
          <p:nvPr/>
        </p:nvPicPr>
        <p:blipFill>
          <a:blip r:embed="rId2" cstate="print"/>
          <a:stretch>
            <a:fillRect/>
          </a:stretch>
        </p:blipFill>
        <p:spPr>
          <a:xfrm>
            <a:off x="3923928" y="2708920"/>
            <a:ext cx="3338355" cy="2484357"/>
          </a:xfrm>
          <a:prstGeom prst="rect">
            <a:avLst/>
          </a:prstGeom>
        </p:spPr>
      </p:pic>
      <p:sp>
        <p:nvSpPr>
          <p:cNvPr id="2" name="Naslov 1"/>
          <p:cNvSpPr>
            <a:spLocks noGrp="1"/>
          </p:cNvSpPr>
          <p:nvPr>
            <p:ph type="title"/>
          </p:nvPr>
        </p:nvSpPr>
        <p:spPr>
          <a:xfrm>
            <a:off x="1403648" y="188640"/>
            <a:ext cx="7498080" cy="936104"/>
          </a:xfrm>
        </p:spPr>
        <p:txBody>
          <a:bodyPr>
            <a:normAutofit/>
          </a:bodyPr>
          <a:lstStyle/>
          <a:p>
            <a:pPr algn="ctr"/>
            <a:r>
              <a:rPr lang="sl-SI" sz="3200" dirty="0" smtClean="0"/>
              <a:t>KAJ JE TO HOSPIC?</a:t>
            </a:r>
            <a:endParaRPr lang="en-US" sz="3200" dirty="0"/>
          </a:p>
        </p:txBody>
      </p:sp>
      <p:sp>
        <p:nvSpPr>
          <p:cNvPr id="3" name="Ograda vsebine 2"/>
          <p:cNvSpPr>
            <a:spLocks noGrp="1"/>
          </p:cNvSpPr>
          <p:nvPr>
            <p:ph idx="1"/>
          </p:nvPr>
        </p:nvSpPr>
        <p:spPr>
          <a:xfrm>
            <a:off x="1435608" y="1268760"/>
            <a:ext cx="7498080" cy="5589240"/>
          </a:xfrm>
        </p:spPr>
        <p:txBody>
          <a:bodyPr>
            <a:normAutofit fontScale="70000" lnSpcReduction="20000"/>
          </a:bodyPr>
          <a:lstStyle/>
          <a:p>
            <a:pPr>
              <a:defRPr/>
            </a:pPr>
            <a:r>
              <a:rPr lang="sl-SI" dirty="0" smtClean="0">
                <a:solidFill>
                  <a:srgbClr val="361B00"/>
                </a:solidFill>
              </a:rPr>
              <a:t>Nevladna humanitarna organizacija, ki vas podpre v trenutku nemoči sprejemanja življenjske resnice ob iztekanju življenja,</a:t>
            </a:r>
          </a:p>
          <a:p>
            <a:pPr>
              <a:defRPr/>
            </a:pPr>
            <a:endParaRPr lang="sl-SI" dirty="0" smtClean="0">
              <a:solidFill>
                <a:srgbClr val="361B00"/>
              </a:solidFill>
            </a:endParaRPr>
          </a:p>
          <a:p>
            <a:pPr>
              <a:defRPr/>
            </a:pPr>
            <a:r>
              <a:rPr lang="sl-SI" dirty="0" smtClean="0">
                <a:solidFill>
                  <a:srgbClr val="361B00"/>
                </a:solidFill>
              </a:rPr>
              <a:t>je program oskrbe na domu - za uporabnike brezplačna in bolniku zagotavlja največje možne kakovosti do izteka življenja,</a:t>
            </a:r>
          </a:p>
          <a:p>
            <a:pPr>
              <a:buNone/>
              <a:defRPr/>
            </a:pPr>
            <a:endParaRPr lang="sl-SI" dirty="0" smtClean="0">
              <a:solidFill>
                <a:srgbClr val="361B00"/>
              </a:solidFill>
            </a:endParaRPr>
          </a:p>
          <a:p>
            <a:pPr>
              <a:buNone/>
              <a:defRPr/>
            </a:pPr>
            <a:endParaRPr lang="sl-SI" dirty="0" smtClean="0">
              <a:solidFill>
                <a:srgbClr val="361B00"/>
              </a:solidFill>
            </a:endParaRPr>
          </a:p>
          <a:p>
            <a:pPr>
              <a:buNone/>
              <a:defRPr/>
            </a:pPr>
            <a:endParaRPr lang="sl-SI" dirty="0" smtClean="0">
              <a:solidFill>
                <a:srgbClr val="361B00"/>
              </a:solidFill>
            </a:endParaRPr>
          </a:p>
          <a:p>
            <a:pPr>
              <a:defRPr/>
            </a:pPr>
            <a:r>
              <a:rPr lang="sl-SI" dirty="0" smtClean="0">
                <a:solidFill>
                  <a:srgbClr val="361B00"/>
                </a:solidFill>
              </a:rPr>
              <a:t>današnji pomen hospica star približno 70 let in prihaja iz Anglije (bolnice zgradile prizidke in v njih uredile lastne oddelke - hospice za neozdravljivo bolne),</a:t>
            </a:r>
          </a:p>
          <a:p>
            <a:pPr>
              <a:defRPr/>
            </a:pPr>
            <a:endParaRPr lang="sl-SI" dirty="0" smtClean="0">
              <a:solidFill>
                <a:srgbClr val="361B00"/>
              </a:solidFill>
            </a:endParaRPr>
          </a:p>
          <a:p>
            <a:pPr>
              <a:defRPr/>
            </a:pPr>
            <a:r>
              <a:rPr lang="sl-SI" dirty="0" err="1" smtClean="0">
                <a:solidFill>
                  <a:srgbClr val="361B00"/>
                </a:solidFill>
              </a:rPr>
              <a:t>Cicely</a:t>
            </a:r>
            <a:r>
              <a:rPr lang="sl-SI" dirty="0" smtClean="0">
                <a:solidFill>
                  <a:srgbClr val="361B00"/>
                </a:solidFill>
              </a:rPr>
              <a:t> </a:t>
            </a:r>
            <a:r>
              <a:rPr lang="sl-SI" dirty="0" err="1" smtClean="0">
                <a:solidFill>
                  <a:srgbClr val="361B00"/>
                </a:solidFill>
              </a:rPr>
              <a:t>Saunders</a:t>
            </a:r>
            <a:r>
              <a:rPr lang="sl-SI" dirty="0" smtClean="0">
                <a:solidFill>
                  <a:srgbClr val="361B00"/>
                </a:solidFill>
              </a:rPr>
              <a:t> (začela moderno gibanje hospica) - bolne potrebno negovati s spoštovanjem in kompetentno pomočjo.</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03648" y="260648"/>
            <a:ext cx="7498080" cy="1012974"/>
          </a:xfrm>
        </p:spPr>
        <p:txBody>
          <a:bodyPr>
            <a:normAutofit/>
          </a:bodyPr>
          <a:lstStyle/>
          <a:p>
            <a:pPr algn="ctr"/>
            <a:r>
              <a:rPr lang="sl-SI" sz="3200" dirty="0" smtClean="0"/>
              <a:t>HIŠA HOSPICA V SLOVENIJI</a:t>
            </a:r>
            <a:endParaRPr lang="en-US" sz="3200" dirty="0"/>
          </a:p>
        </p:txBody>
      </p:sp>
      <p:sp>
        <p:nvSpPr>
          <p:cNvPr id="3" name="Ograda vsebine 2"/>
          <p:cNvSpPr>
            <a:spLocks noGrp="1"/>
          </p:cNvSpPr>
          <p:nvPr>
            <p:ph idx="1"/>
          </p:nvPr>
        </p:nvSpPr>
        <p:spPr>
          <a:xfrm>
            <a:off x="1331640" y="1268760"/>
            <a:ext cx="7498080" cy="3096344"/>
          </a:xfrm>
        </p:spPr>
        <p:txBody>
          <a:bodyPr/>
          <a:lstStyle/>
          <a:p>
            <a:r>
              <a:rPr lang="sl-SI" sz="2200" dirty="0" smtClean="0">
                <a:solidFill>
                  <a:srgbClr val="361B00"/>
                </a:solidFill>
              </a:rPr>
              <a:t>Svoja vrata delovanja je odprla decembra 2010 in že sprejema bolnike,</a:t>
            </a:r>
          </a:p>
          <a:p>
            <a:endParaRPr lang="sl-SI" sz="2200" dirty="0" smtClean="0">
              <a:solidFill>
                <a:srgbClr val="361B00"/>
              </a:solidFill>
            </a:endParaRPr>
          </a:p>
          <a:p>
            <a:r>
              <a:rPr lang="sl-SI" sz="2200" dirty="0" smtClean="0">
                <a:solidFill>
                  <a:srgbClr val="361B00"/>
                </a:solidFill>
              </a:rPr>
              <a:t>vodi jo strokovno osebje hospica z željo, da umirajočim omogočijo kulturo umiranja v toplini doma,</a:t>
            </a:r>
          </a:p>
          <a:p>
            <a:endParaRPr lang="sl-SI" sz="2200" dirty="0" smtClean="0">
              <a:solidFill>
                <a:srgbClr val="361B00"/>
              </a:solidFill>
            </a:endParaRPr>
          </a:p>
          <a:p>
            <a:r>
              <a:rPr lang="sl-SI" sz="2200" dirty="0" smtClean="0">
                <a:solidFill>
                  <a:srgbClr val="361B00"/>
                </a:solidFill>
              </a:rPr>
              <a:t>svoje poslanstvo opravljajo v sedmih odborih po Sloveniji.</a:t>
            </a:r>
          </a:p>
          <a:p>
            <a:pPr>
              <a:buNone/>
            </a:pPr>
            <a:endParaRPr lang="en-US" dirty="0"/>
          </a:p>
        </p:txBody>
      </p:sp>
      <p:pic>
        <p:nvPicPr>
          <p:cNvPr id="4" name="Slika 3" descr="634285319714760513_hospic.jpg"/>
          <p:cNvPicPr>
            <a:picLocks noChangeAspect="1"/>
          </p:cNvPicPr>
          <p:nvPr/>
        </p:nvPicPr>
        <p:blipFill>
          <a:blip r:embed="rId2" cstate="print"/>
          <a:stretch>
            <a:fillRect/>
          </a:stretch>
        </p:blipFill>
        <p:spPr>
          <a:xfrm>
            <a:off x="4674869" y="4221088"/>
            <a:ext cx="4310035" cy="2413620"/>
          </a:xfrm>
          <a:prstGeom prst="rect">
            <a:avLst/>
          </a:prstGeom>
        </p:spPr>
      </p:pic>
      <p:pic>
        <p:nvPicPr>
          <p:cNvPr id="5" name="Slika 4" descr="6c9818f04128c0b19df60f498276125c.jpeg"/>
          <p:cNvPicPr>
            <a:picLocks noChangeAspect="1"/>
          </p:cNvPicPr>
          <p:nvPr/>
        </p:nvPicPr>
        <p:blipFill>
          <a:blip r:embed="rId3" cstate="print"/>
          <a:stretch>
            <a:fillRect/>
          </a:stretch>
        </p:blipFill>
        <p:spPr>
          <a:xfrm>
            <a:off x="1248302" y="4149080"/>
            <a:ext cx="2968473" cy="256490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187624" y="2420888"/>
            <a:ext cx="7498080" cy="1503040"/>
          </a:xfrm>
        </p:spPr>
        <p:txBody>
          <a:bodyPr/>
          <a:lstStyle/>
          <a:p>
            <a:pPr algn="ctr"/>
            <a:r>
              <a:rPr lang="sl-SI" dirty="0" smtClean="0"/>
              <a:t>HVALA ZA POZORNOST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j">
  <a:themeElements>
    <a:clrScheme name="Solsticij">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j">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j">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66</TotalTime>
  <Words>494</Words>
  <Application>Microsoft Office PowerPoint</Application>
  <PresentationFormat>On-screen Show (4:3)</PresentationFormat>
  <Paragraphs>64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Solsticij</vt:lpstr>
      <vt:lpstr>OTROKOVO DOŽIVLJANJE BOLEZNI IN SMRTI</vt:lpstr>
      <vt:lpstr>OTROKOVO DOŽIVLJANJE IN VEDENJE MED BOLEZNIJO</vt:lpstr>
      <vt:lpstr>OTROŠKA PREDSTAVA O SMRTI</vt:lpstr>
      <vt:lpstr>REAKCIJE ŽALOVANJA PRI OTROCIH</vt:lpstr>
      <vt:lpstr>REAKCIJE ŽALOVANJA PRI OTROCIH</vt:lpstr>
      <vt:lpstr>KAJ JE TO HOSPIC?</vt:lpstr>
      <vt:lpstr>HIŠA HOSPICA V SLOVENIJI</vt:lpstr>
      <vt:lpstr>HVALA ZA POZORNOST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OTROKOVO DOŽIVLJANJE BOLEZNI IN SMRTI</dc:title>
  <dc:creator>Patricija</dc:creator>
  <cp:lastModifiedBy>Jaka</cp:lastModifiedBy>
  <cp:revision>9</cp:revision>
  <dcterms:created xsi:type="dcterms:W3CDTF">2011-01-18T17:25:07Z</dcterms:created>
  <dcterms:modified xsi:type="dcterms:W3CDTF">2016-01-20T18:42:42Z</dcterms:modified>
</cp:coreProperties>
</file>