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4CEA4-C1D1-4514-B6AD-9DB5A5E3C223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75EE2-F07A-4BC9-A427-17BA33BCD6D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75EE2-F07A-4BC9-A427-17BA33BCD6DC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4C6FE4-33DE-4657-B195-87AA26F72C30}" type="datetimeFigureOut">
              <a:rPr lang="sl-SI" smtClean="0"/>
              <a:pPr/>
              <a:t>5.1.2010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D0AB10-E0F1-4AE5-92E0-7514E1C5717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737_1206392961515_1279389306_30572785_1897841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6072230" cy="66335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01" y="42004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TEMPERAMENT IN OSEBNOST V ZGODNJEM OTROŠTVU</a:t>
            </a:r>
            <a:endParaRPr lang="sl-SI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8645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Pripravile: Manuela,Tina,Mateja,Simona,Nataša,Sara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0158846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1071546"/>
            <a:ext cx="5516442" cy="5572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 smtClean="0"/>
              <a:t>FAKTORSKA STRUKTURA OTROKOVE OSEBNOSTI</a:t>
            </a:r>
            <a:endParaRPr lang="sl-SI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811758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l-SI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Mervielde, Buyst in De Fruyt </a:t>
            </a:r>
            <a:endParaRPr lang="sl-SI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l-SI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Vzorec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faktorji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osebnosti:</a:t>
            </a:r>
          </a:p>
          <a:p>
            <a:pPr>
              <a:buNone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vestnost – intelekt/odprtost</a:t>
            </a: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ekstravertnost</a:t>
            </a: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sprejemljivost</a:t>
            </a:r>
          </a:p>
          <a:p>
            <a:pPr lvl="1">
              <a:buFont typeface="Wingdings" pitchFamily="2" charset="2"/>
              <a:buChar char="ü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čustveno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stabilnost</a:t>
            </a:r>
          </a:p>
          <a:p>
            <a:pPr lvl="1">
              <a:buFont typeface="Wingdings" pitchFamily="2" charset="2"/>
              <a:buChar char="ü"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l-SI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Raziskava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Slovenske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vzgojiteljice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ocenjevale otroke,3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skupine:</a:t>
            </a:r>
          </a:p>
          <a:p>
            <a:pPr>
              <a:buNone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malčki (med dopolnjenim 1. in 3. letom starosti)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mlajši otroci (3 do 5 let stari)</a:t>
            </a:r>
          </a:p>
          <a:p>
            <a:pPr lvl="1">
              <a:buFont typeface="Wingdings" pitchFamily="2" charset="2"/>
              <a:buChar char="Ø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starejši predšolski otroci (5 – do 7 – letni)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_bab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571480"/>
            <a:ext cx="5286412" cy="577935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357694"/>
            <a:ext cx="8229600" cy="1399032"/>
          </a:xfrm>
        </p:spPr>
        <p:txBody>
          <a:bodyPr/>
          <a:lstStyle/>
          <a:p>
            <a:r>
              <a:rPr lang="sl-SI" b="1" dirty="0" smtClean="0"/>
              <a:t>Hvala za pozornost </a:t>
            </a:r>
            <a:r>
              <a:rPr lang="sl-SI" b="1" dirty="0" smtClean="0">
                <a:sym typeface="Wingdings" pitchFamily="2" charset="2"/>
              </a:rPr>
              <a:t> </a:t>
            </a:r>
            <a:endParaRPr lang="sl-SI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3550_105589012788469_100000121112634_143618_2616342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1071546"/>
            <a:ext cx="8499401" cy="56436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99032"/>
          </a:xfrm>
        </p:spPr>
        <p:txBody>
          <a:bodyPr>
            <a:noAutofit/>
          </a:bodyPr>
          <a:lstStyle/>
          <a:p>
            <a:pPr algn="ctr"/>
            <a:r>
              <a:rPr lang="sl-SI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RAZVOJ TEMPERAMENTNIH ZNAČILNOSTI V OBDOBJU ZGODNJEGA OTROŠTVA</a:t>
            </a:r>
            <a:endParaRPr lang="sl-SI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857364"/>
            <a:ext cx="80010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sz="2000" dirty="0" smtClean="0"/>
              <a:t> kaže </a:t>
            </a:r>
            <a:r>
              <a:rPr lang="sl-SI" sz="2000" dirty="0"/>
              <a:t>kot porast </a:t>
            </a:r>
            <a:r>
              <a:rPr lang="sl-SI" sz="2000" dirty="0" smtClean="0"/>
              <a:t>prilagodljivosti,vztrajnosti </a:t>
            </a:r>
            <a:r>
              <a:rPr lang="sl-SI" sz="2000" dirty="0"/>
              <a:t>ter upad negativnega </a:t>
            </a:r>
            <a:r>
              <a:rPr lang="sl-SI" sz="2000" dirty="0" smtClean="0"/>
              <a:t>čustvovanja in ravni </a:t>
            </a:r>
            <a:r>
              <a:rPr lang="sl-SI" sz="2000" dirty="0"/>
              <a:t>dejavnosti</a:t>
            </a:r>
            <a:r>
              <a:rPr lang="sl-SI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 smtClean="0"/>
              <a:t> </a:t>
            </a:r>
            <a:r>
              <a:rPr lang="sl-SI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jezik</a:t>
            </a:r>
          </a:p>
          <a:p>
            <a:pPr>
              <a:buFont typeface="Arial" pitchFamily="34" charset="0"/>
              <a:buChar char="•"/>
            </a:pPr>
            <a:r>
              <a:rPr lang="sl-SI" sz="2000" dirty="0" smtClean="0"/>
              <a:t>2 </a:t>
            </a:r>
            <a:r>
              <a:rPr lang="sl-SI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psihološka</a:t>
            </a:r>
            <a:r>
              <a:rPr lang="sl-SI" sz="2000" dirty="0"/>
              <a:t> </a:t>
            </a:r>
            <a:r>
              <a:rPr lang="sl-SI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konstrukta</a:t>
            </a:r>
            <a:r>
              <a:rPr lang="sl-SI" sz="2000" dirty="0" smtClean="0"/>
              <a:t>: </a:t>
            </a:r>
          </a:p>
          <a:p>
            <a:r>
              <a:rPr lang="sl-SI" sz="2000" dirty="0" smtClean="0"/>
              <a:t>-</a:t>
            </a:r>
            <a:r>
              <a:rPr lang="sl-SI" sz="2000" u="sng" dirty="0" smtClean="0"/>
              <a:t>nadzor </a:t>
            </a:r>
            <a:r>
              <a:rPr lang="sl-SI" sz="2000" u="sng" dirty="0"/>
              <a:t>jaza </a:t>
            </a:r>
            <a:r>
              <a:rPr lang="sl-SI" sz="2000" dirty="0" smtClean="0"/>
              <a:t>: pretirani,pomanjkljivi nadzor</a:t>
            </a:r>
          </a:p>
          <a:p>
            <a:r>
              <a:rPr lang="sl-SI" sz="2000" dirty="0" smtClean="0"/>
              <a:t>-</a:t>
            </a:r>
            <a:r>
              <a:rPr lang="sl-SI" sz="2000" u="sng" dirty="0" smtClean="0"/>
              <a:t>prožnost jaza</a:t>
            </a:r>
            <a:r>
              <a:rPr lang="sl-SI" sz="2000" dirty="0" smtClean="0"/>
              <a:t> : visoka,nizka prožnost</a:t>
            </a:r>
          </a:p>
          <a:p>
            <a:endParaRPr lang="sl-SI" sz="2000" dirty="0"/>
          </a:p>
          <a:p>
            <a:endParaRPr lang="sl-SI" sz="2000" i="1" dirty="0"/>
          </a:p>
          <a:p>
            <a:pPr>
              <a:buFont typeface="Arial" pitchFamily="34" charset="0"/>
              <a:buChar char="•"/>
            </a:pPr>
            <a:r>
              <a:rPr lang="sl-SI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Obvladljivost</a:t>
            </a:r>
            <a:r>
              <a:rPr lang="sl-SI" sz="2000" dirty="0"/>
              <a:t> </a:t>
            </a:r>
            <a:r>
              <a:rPr lang="sl-SI" sz="2000" dirty="0" smtClean="0"/>
              <a:t>= napoveduje nižjo </a:t>
            </a:r>
            <a:r>
              <a:rPr lang="sl-SI" sz="2000" dirty="0"/>
              <a:t>raven negativnega čustvovanja in </a:t>
            </a:r>
            <a:r>
              <a:rPr lang="sl-SI" sz="2000" dirty="0" smtClean="0"/>
              <a:t>impulzivnosti</a:t>
            </a:r>
          </a:p>
          <a:p>
            <a:pPr>
              <a:buFont typeface="Arial" pitchFamily="34" charset="0"/>
              <a:buChar char="•"/>
            </a:pPr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Dejavnost</a:t>
            </a:r>
            <a:r>
              <a:rPr lang="sl-SI" sz="2000" i="1" dirty="0" smtClean="0"/>
              <a:t>= </a:t>
            </a:r>
            <a:r>
              <a:rPr lang="sl-SI" sz="2000" dirty="0" smtClean="0"/>
              <a:t>kasnejšo </a:t>
            </a:r>
            <a:r>
              <a:rPr lang="sl-SI" sz="2000" dirty="0"/>
              <a:t>raven dejavnosti </a:t>
            </a:r>
            <a:r>
              <a:rPr lang="sl-SI" sz="2000" dirty="0" smtClean="0"/>
              <a:t>otroka</a:t>
            </a:r>
          </a:p>
          <a:p>
            <a:pPr>
              <a:buFont typeface="Arial" pitchFamily="34" charset="0"/>
              <a:buChar char="•"/>
            </a:pPr>
            <a:r>
              <a:rPr lang="sl-SI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Umik</a:t>
            </a:r>
            <a:r>
              <a:rPr lang="sl-SI" sz="2000" i="1" dirty="0" smtClean="0"/>
              <a:t> = </a:t>
            </a:r>
            <a:r>
              <a:rPr lang="sl-SI" sz="2000" dirty="0" smtClean="0"/>
              <a:t>socialno </a:t>
            </a:r>
            <a:r>
              <a:rPr lang="sl-SI" sz="2000" dirty="0"/>
              <a:t>plašnost v zgodnjem otroštvu.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5618005_8c9a21e11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928802"/>
            <a:ext cx="7143800" cy="4686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5816" y="285728"/>
            <a:ext cx="9429816" cy="1399032"/>
          </a:xfrm>
        </p:spPr>
        <p:txBody>
          <a:bodyPr>
            <a:normAutofit/>
          </a:bodyPr>
          <a:lstStyle/>
          <a:p>
            <a:pPr algn="ctr"/>
            <a:r>
              <a:rPr lang="sl-SI" sz="3600" b="1" dirty="0" smtClean="0"/>
              <a:t>A.Caspi: 5 homogenih temperamentnih tipov </a:t>
            </a:r>
            <a:endParaRPr lang="sl-SI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143116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Dobro prilagojeni </a:t>
            </a:r>
            <a:r>
              <a:rPr lang="sl-SI" sz="2000" b="1" dirty="0" smtClean="0">
                <a:latin typeface="+mj-lt"/>
              </a:rPr>
              <a:t>- </a:t>
            </a:r>
            <a:r>
              <a:rPr lang="sl-SI" sz="2000" b="1" dirty="0"/>
              <a:t>približno polovica dečkov in polovica </a:t>
            </a:r>
            <a:r>
              <a:rPr lang="sl-SI" sz="2000" b="1" dirty="0" smtClean="0"/>
              <a:t>deklic</a:t>
            </a:r>
          </a:p>
          <a:p>
            <a:pPr lvl="0"/>
            <a:endParaRPr lang="sl-SI" sz="2000" b="1" dirty="0" smtClean="0">
              <a:latin typeface="+mj-lt"/>
            </a:endParaRP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 pomanjkljivi</a:t>
            </a:r>
            <a:r>
              <a:rPr lang="sl-SI" sz="2000" b="1" dirty="0" smtClean="0">
                <a:latin typeface="+mj-lt"/>
              </a:rPr>
              <a:t>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nadzor-</a:t>
            </a:r>
            <a:r>
              <a:rPr lang="sl-SI" sz="2000" b="1" dirty="0"/>
              <a:t> razmeroma več dečkov kot </a:t>
            </a:r>
            <a:r>
              <a:rPr lang="sl-SI" sz="2000" b="1" dirty="0" smtClean="0"/>
              <a:t>deklic</a:t>
            </a:r>
          </a:p>
          <a:p>
            <a:pPr lvl="0"/>
            <a:endParaRPr lang="sl-SI" sz="20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Zavrti-</a:t>
            </a:r>
            <a:r>
              <a:rPr lang="sl-SI" sz="2000" b="1" dirty="0" smtClean="0">
                <a:latin typeface="+mj-lt"/>
              </a:rPr>
              <a:t> ni bilo razlik glede spola</a:t>
            </a:r>
          </a:p>
          <a:p>
            <a:endParaRPr lang="sl-SI" sz="20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Samozavestni-</a:t>
            </a:r>
            <a:r>
              <a:rPr lang="sl-SI" sz="2000" b="1" dirty="0"/>
              <a:t> </a:t>
            </a:r>
            <a:r>
              <a:rPr lang="sl-SI" sz="2000" b="1" dirty="0" smtClean="0"/>
              <a:t>ni </a:t>
            </a:r>
            <a:r>
              <a:rPr lang="sl-SI" sz="2000" b="1" dirty="0"/>
              <a:t>bilo razlik glede </a:t>
            </a:r>
            <a:r>
              <a:rPr lang="sl-SI" sz="2000" b="1" dirty="0" smtClean="0"/>
              <a:t>spola</a:t>
            </a:r>
          </a:p>
          <a:p>
            <a:endParaRPr lang="sl-SI" sz="20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Zadržani-</a:t>
            </a:r>
            <a:r>
              <a:rPr lang="sl-SI" sz="2000" b="1" dirty="0"/>
              <a:t> število dečkov in deklic približno </a:t>
            </a:r>
            <a:r>
              <a:rPr lang="sl-SI" sz="2000" b="1" dirty="0" smtClean="0"/>
              <a:t>enako.</a:t>
            </a:r>
            <a:endParaRPr lang="sl-SI" sz="20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gledal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7508498" cy="50006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4000" b="1" dirty="0" smtClean="0"/>
              <a:t>GENETSKI IN OKOLJSKI VPLIVI NA TEMPERAMENT</a:t>
            </a:r>
            <a:r>
              <a:rPr lang="sl-SI" sz="4000" dirty="0" smtClean="0"/>
              <a:t/>
            </a:r>
            <a:br>
              <a:rPr lang="sl-SI" sz="4000" dirty="0" smtClean="0"/>
            </a:br>
            <a:endParaRPr lang="sl-SI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928802"/>
            <a:ext cx="69294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/>
              <a:t>N</a:t>
            </a:r>
            <a:r>
              <a:rPr lang="sl-SI" dirty="0" smtClean="0"/>
              <a:t>ajvečji </a:t>
            </a:r>
            <a:r>
              <a:rPr lang="sl-SI" dirty="0"/>
              <a:t>genetski vpliv odražajo temperamentne </a:t>
            </a:r>
            <a:r>
              <a:rPr lang="sl-SI" dirty="0" smtClean="0"/>
              <a:t>poteze:</a:t>
            </a:r>
          </a:p>
          <a:p>
            <a:pPr>
              <a:buFont typeface="Arial" pitchFamily="34" charset="0"/>
              <a:buChar char="•"/>
            </a:pPr>
            <a:r>
              <a:rPr lang="sl-SI" i="1" dirty="0" smtClean="0"/>
              <a:t>negativnega </a:t>
            </a:r>
            <a:r>
              <a:rPr lang="sl-SI" i="1" dirty="0"/>
              <a:t>čustvovanja, </a:t>
            </a:r>
            <a:endParaRPr lang="sl-SI" i="1" dirty="0" smtClean="0"/>
          </a:p>
          <a:p>
            <a:pPr>
              <a:buFont typeface="Arial" pitchFamily="34" charset="0"/>
              <a:buChar char="•"/>
            </a:pPr>
            <a:r>
              <a:rPr lang="sl-SI" i="1" dirty="0" smtClean="0"/>
              <a:t>ravni </a:t>
            </a:r>
            <a:r>
              <a:rPr lang="sl-SI" i="1" dirty="0"/>
              <a:t>dejavnosti </a:t>
            </a:r>
            <a:r>
              <a:rPr lang="sl-SI" dirty="0"/>
              <a:t>in </a:t>
            </a:r>
            <a:r>
              <a:rPr lang="sl-SI" i="1" dirty="0" smtClean="0"/>
              <a:t>sociabilnosti</a:t>
            </a:r>
            <a:endParaRPr lang="sl-SI" dirty="0" smtClean="0"/>
          </a:p>
          <a:p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Vedenje staršev</a:t>
            </a:r>
          </a:p>
          <a:p>
            <a:pPr>
              <a:buFont typeface="Arial" pitchFamily="34" charset="0"/>
              <a:buChar char="•"/>
            </a:pPr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Avstralska študija povezanosti med vedenjem staršev in temperamentom njihovih otrok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77177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248535"/>
            <a:ext cx="8229600" cy="38404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3600" b="1" dirty="0" smtClean="0"/>
              <a:t>VLOGA TEMPERAMENTA V ČUSTVENO SOCIALNEM PRILAGAJANJU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714488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 smtClean="0"/>
              <a:t>Razmeroma dejavni in neprilagodljivi otroci</a:t>
            </a:r>
            <a:r>
              <a:rPr lang="sl-SI" dirty="0" smtClean="0"/>
              <a:t> se pogosteje vključujejo v konflikte s svojimi sorojenci. </a:t>
            </a:r>
          </a:p>
          <a:p>
            <a:endParaRPr lang="sl-SI" dirty="0" smtClean="0"/>
          </a:p>
          <a:p>
            <a:r>
              <a:rPr lang="sl-SI" u="sng" dirty="0" smtClean="0"/>
              <a:t>Bolj dejavni predšolski otroci</a:t>
            </a:r>
            <a:r>
              <a:rPr lang="sl-SI" dirty="0" smtClean="0"/>
              <a:t> se pogosteje vključujejo v socialno igro.</a:t>
            </a:r>
          </a:p>
          <a:p>
            <a:endParaRPr lang="sl-SI" dirty="0" smtClean="0"/>
          </a:p>
          <a:p>
            <a:r>
              <a:rPr lang="sl-SI" u="sng" dirty="0" smtClean="0"/>
              <a:t>Predšolski otroci z zavrtim temperamentom</a:t>
            </a:r>
            <a:r>
              <a:rPr lang="sl-SI" dirty="0" smtClean="0"/>
              <a:t> se redkeje vključujejo v skupinsko igro z vrstniki ;plašni in zadržani.</a:t>
            </a:r>
          </a:p>
          <a:p>
            <a:r>
              <a:rPr lang="sl-SI" dirty="0" smtClean="0"/>
              <a:t> 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c-nasme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1500173"/>
            <a:ext cx="7758425" cy="51671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l-SI" sz="3200" b="1" dirty="0" smtClean="0"/>
              <a:t>POVEZANOST MED TEMPERAMENTOM IN SPOZNAVNIM RAZVOJEM</a:t>
            </a:r>
            <a:endParaRPr lang="sl-SI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428868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l-SI" sz="2000" b="1" dirty="0" smtClean="0"/>
              <a:t>Nekateri avtorji vključujejo značilnosti, kot so:</a:t>
            </a:r>
          </a:p>
          <a:p>
            <a:r>
              <a:rPr lang="sl-SI" sz="2000" b="1" dirty="0" smtClean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/>
              <a:t>pozornost</a:t>
            </a: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/>
              <a:t>vztrajnost</a:t>
            </a: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/>
              <a:t>odkrenljivost</a:t>
            </a:r>
          </a:p>
          <a:p>
            <a:r>
              <a:rPr lang="sl-SI" sz="2000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sl-SI" sz="2000" b="1" dirty="0" smtClean="0"/>
              <a:t>Določene otrokove temperamentne poteze se povezujejo z:</a:t>
            </a:r>
          </a:p>
          <a:p>
            <a:r>
              <a:rPr lang="sl-SI" sz="2000" b="1" dirty="0" smtClean="0"/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/>
              <a:t>njegovim splošnim spoznavnim delovanjem</a:t>
            </a:r>
          </a:p>
          <a:p>
            <a:pPr lvl="0">
              <a:buFont typeface="Arial" pitchFamily="34" charset="0"/>
              <a:buChar char="•"/>
            </a:pPr>
            <a:r>
              <a:rPr lang="sl-SI" sz="2000" b="1" dirty="0" smtClean="0"/>
              <a:t>razvojem govora že v 2. letu otrokove starosti</a:t>
            </a:r>
          </a:p>
          <a:p>
            <a:r>
              <a:rPr lang="sl-SI" dirty="0" smtClean="0"/>
              <a:t> 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solutely-innocent-princess-baby-gir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46" y="2214554"/>
            <a:ext cx="5929354" cy="44626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7404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Nedružabni otroci - družabni vrstniki</a:t>
            </a:r>
          </a:p>
          <a:p>
            <a:pPr>
              <a:buFont typeface="Arial" pitchFamily="34" charset="0"/>
              <a:buChar char="•"/>
            </a:pP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Mentalne sposobnosti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pozitivno in zmerno visoko </a:t>
            </a: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povezane z:</a:t>
            </a: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pozitivnim razpoloženjem</a:t>
            </a:r>
          </a:p>
          <a:p>
            <a:pPr lvl="1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pozornostjo</a:t>
            </a:r>
          </a:p>
          <a:p>
            <a:pPr lvl="1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vztrajnostjo</a:t>
            </a:r>
          </a:p>
          <a:p>
            <a:pPr lvl="1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prilagodljivostjo na spremembe</a:t>
            </a:r>
          </a:p>
          <a:p>
            <a:pPr lvl="1"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Približevanjem</a:t>
            </a:r>
            <a:b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l-S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Bolj dejavni malčki– manj dejavni vrstniki</a:t>
            </a:r>
            <a:endParaRPr lang="sl-SI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bba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642918"/>
            <a:ext cx="7000924" cy="60418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99032"/>
          </a:xfrm>
        </p:spPr>
        <p:txBody>
          <a:bodyPr>
            <a:normAutofit fontScale="90000"/>
          </a:bodyPr>
          <a:lstStyle/>
          <a:p>
            <a:pPr lvl="0"/>
            <a:r>
              <a:rPr lang="sl-SI" sz="3600" b="1" dirty="0" smtClean="0"/>
              <a:t>RAZVOJ OSEBNOSTNIH ZNAČILNOSTI V OBDOBJU ZGODNJEGA OTROŠTVA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2607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l-SI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Dimenzija ekstravertnosti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kaže na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zvezo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temperamentno značilnostjo:</a:t>
            </a:r>
          </a:p>
          <a:p>
            <a:pPr>
              <a:buNone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približevanja</a:t>
            </a:r>
          </a:p>
          <a:p>
            <a:pPr lvl="1"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pozitivnega čustvovanja</a:t>
            </a:r>
          </a:p>
          <a:p>
            <a:pPr lvl="1"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sociabilnosti</a:t>
            </a:r>
          </a:p>
          <a:p>
            <a:pPr lvl="1">
              <a:buFont typeface="Arial" pitchFamily="34" charset="0"/>
              <a:buChar char="•"/>
            </a:pP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ravnjo </a:t>
            </a:r>
            <a:r>
              <a:rPr lang="sl-SI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dejavnosti</a:t>
            </a:r>
          </a:p>
          <a:p>
            <a:pPr lvl="1">
              <a:buFont typeface="Arial" pitchFamily="34" charset="0"/>
              <a:buChar char="•"/>
            </a:pPr>
            <a:endParaRPr lang="sl-SI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sl-SI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Čustvena stabilnost</a:t>
            </a: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sl-SI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negativno</a:t>
            </a: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povezuje s pokazatelji negativnega čustvovanja, to je z:</a:t>
            </a:r>
          </a:p>
          <a:p>
            <a:pPr>
              <a:buNone/>
            </a:pPr>
            <a:endParaRPr lang="sl-SI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anksioznostjo</a:t>
            </a: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strahom</a:t>
            </a: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čustveno dezorganizacijo v stresnih situacijah</a:t>
            </a: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sramom</a:t>
            </a: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krivdo</a:t>
            </a:r>
          </a:p>
          <a:p>
            <a:pPr lvl="0">
              <a:buFont typeface="Arial" pitchFamily="34" charset="0"/>
              <a:buChar char="•"/>
            </a:pPr>
            <a:r>
              <a:rPr lang="sl-SI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razdražljivostjo</a:t>
            </a:r>
          </a:p>
          <a:p>
            <a:pPr>
              <a:buFont typeface="Arial" pitchFamily="34" charset="0"/>
              <a:buChar char="•"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737_1206392921514_1279389306_30572784_366615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214422"/>
            <a:ext cx="3857652" cy="5217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399032"/>
          </a:xfrm>
        </p:spPr>
        <p:txBody>
          <a:bodyPr>
            <a:noAutofit/>
          </a:bodyPr>
          <a:lstStyle/>
          <a:p>
            <a:pPr lvl="0" algn="ctr"/>
            <a:r>
              <a:rPr lang="sl-SI" sz="3600" b="1" dirty="0" smtClean="0"/>
              <a:t>PROSTI OPISI OTROKOVE OSEBNOSTI</a:t>
            </a:r>
            <a:r>
              <a:rPr lang="sl-SI" sz="3600" dirty="0" smtClean="0"/>
              <a:t/>
            </a:r>
            <a:br>
              <a:rPr lang="sl-SI" sz="3600" dirty="0" smtClean="0"/>
            </a:b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opisi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staršev in vzgojiteljic predšolskih otrok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:5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faktorska taksonomska shema</a:t>
            </a:r>
          </a:p>
          <a:p>
            <a:endParaRPr lang="sl-SI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opisi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staršev otrok v 7 – ih različnih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državah: </a:t>
            </a:r>
            <a:r>
              <a:rPr lang="sl-SI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ekstravertnost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l-SI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sprejemljivost</a:t>
            </a:r>
          </a:p>
          <a:p>
            <a:pPr>
              <a:buNone/>
            </a:pPr>
            <a:endParaRPr lang="sl-SI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Belgijske vzgojiteljice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opisovale 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značilnostmi, ki sodijo v kategorijo </a:t>
            </a:r>
            <a:r>
              <a:rPr lang="sl-SI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sprejemljivosti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najmanj opisov pa je sodilo v dimenziji </a:t>
            </a:r>
            <a:r>
              <a:rPr lang="sl-SI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odprtost/intelekt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l-SI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vestnost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>
              <a:buNone/>
            </a:pP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sl-SI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Podobno tudi slovenske otroke</a:t>
            </a:r>
            <a:endParaRPr lang="sl-SI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sz="2000" dirty="0" smtClean="0"/>
          </a:p>
          <a:p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156</TotalTime>
  <Words>406</Words>
  <Application>Microsoft Office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 TEMPERAMENT IN OSEBNOST V ZGODNJEM OTROŠTVU</vt:lpstr>
      <vt:lpstr>RAZVOJ TEMPERAMENTNIH ZNAČILNOSTI V OBDOBJU ZGODNJEGA OTROŠTVA</vt:lpstr>
      <vt:lpstr>A.Caspi: 5 homogenih temperamentnih tipov </vt:lpstr>
      <vt:lpstr>GENETSKI IN OKOLJSKI VPLIVI NA TEMPERAMENT </vt:lpstr>
      <vt:lpstr>VLOGA TEMPERAMENTA V ČUSTVENO SOCIALNEM PRILAGAJANJU </vt:lpstr>
      <vt:lpstr>POVEZANOST MED TEMPERAMENTOM IN SPOZNAVNIM RAZVOJEM</vt:lpstr>
      <vt:lpstr>Slide 7</vt:lpstr>
      <vt:lpstr>RAZVOJ OSEBNOSTNIH ZNAČILNOSTI V OBDOBJU ZGODNJEGA OTROŠTVA </vt:lpstr>
      <vt:lpstr>PROSTI OPISI OTROKOVE OSEBNOSTI </vt:lpstr>
      <vt:lpstr>FAKTORSKA STRUKTURA OTROKOVE OSEBNOSTI</vt:lpstr>
      <vt:lpstr>Hvala za pozornost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saryka</dc:creator>
  <cp:lastModifiedBy>saryka</cp:lastModifiedBy>
  <cp:revision>15</cp:revision>
  <dcterms:created xsi:type="dcterms:W3CDTF">2010-01-04T18:05:43Z</dcterms:created>
  <dcterms:modified xsi:type="dcterms:W3CDTF">2010-01-05T10:54:56Z</dcterms:modified>
</cp:coreProperties>
</file>