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7CDD"/>
    <a:srgbClr val="FF0000"/>
    <a:srgbClr val="F765D8"/>
    <a:srgbClr val="0000FF"/>
    <a:srgbClr val="0066FF"/>
    <a:srgbClr val="000000"/>
    <a:srgbClr val="000068"/>
    <a:srgbClr val="00003E"/>
    <a:srgbClr val="004FC4"/>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14" name="Naslov 13"/>
          <p:cNvSpPr>
            <a:spLocks noGrp="1"/>
          </p:cNvSpPr>
          <p:nvPr>
            <p:ph type="ctrTitle"/>
          </p:nvPr>
        </p:nvSpPr>
        <p:spPr>
          <a:xfrm>
            <a:off x="1432560" y="359898"/>
            <a:ext cx="7406640" cy="1472184"/>
          </a:xfrm>
        </p:spPr>
        <p:txBody>
          <a:bodyPr anchor="b"/>
          <a:lstStyle>
            <a:lvl1pPr algn="l">
              <a:defRPr/>
            </a:lvl1pPr>
            <a:extLst/>
          </a:lstStyle>
          <a:p>
            <a:r>
              <a:rPr kumimoji="0" lang="sl-SI" smtClean="0"/>
              <a:t>Kliknite, če želite urediti slog naslova matrice</a:t>
            </a:r>
            <a:endParaRPr kumimoji="0" lang="en-US"/>
          </a:p>
        </p:txBody>
      </p:sp>
      <p:sp>
        <p:nvSpPr>
          <p:cNvPr id="22" name="Podnaslov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l-SI" smtClean="0"/>
              <a:t>Kliknite, če želite urediti slog podnaslova matrice</a:t>
            </a:r>
            <a:endParaRPr kumimoji="0" lang="en-US"/>
          </a:p>
        </p:txBody>
      </p:sp>
      <p:sp>
        <p:nvSpPr>
          <p:cNvPr id="7" name="Ograda datuma 6"/>
          <p:cNvSpPr>
            <a:spLocks noGrp="1"/>
          </p:cNvSpPr>
          <p:nvPr>
            <p:ph type="dt" sz="half" idx="10"/>
          </p:nvPr>
        </p:nvSpPr>
        <p:spPr/>
        <p:txBody>
          <a:bodyPr/>
          <a:lstStyle>
            <a:extLst/>
          </a:lstStyle>
          <a:p>
            <a:fld id="{E7F8FFB3-824A-42F9-B951-903E61BE7540}" type="datetimeFigureOut">
              <a:rPr lang="sl-SI" smtClean="0"/>
              <a:pPr/>
              <a:t>17.1.2016</a:t>
            </a:fld>
            <a:endParaRPr lang="sl-SI"/>
          </a:p>
        </p:txBody>
      </p:sp>
      <p:sp>
        <p:nvSpPr>
          <p:cNvPr id="20" name="Ograda noge 19"/>
          <p:cNvSpPr>
            <a:spLocks noGrp="1"/>
          </p:cNvSpPr>
          <p:nvPr>
            <p:ph type="ftr" sz="quarter" idx="11"/>
          </p:nvPr>
        </p:nvSpPr>
        <p:spPr/>
        <p:txBody>
          <a:bodyPr/>
          <a:lstStyle>
            <a:extLst/>
          </a:lstStyle>
          <a:p>
            <a:endParaRPr lang="sl-SI"/>
          </a:p>
        </p:txBody>
      </p:sp>
      <p:sp>
        <p:nvSpPr>
          <p:cNvPr id="10" name="Ograda številke diapozitiva 9"/>
          <p:cNvSpPr>
            <a:spLocks noGrp="1"/>
          </p:cNvSpPr>
          <p:nvPr>
            <p:ph type="sldNum" sz="quarter" idx="12"/>
          </p:nvPr>
        </p:nvSpPr>
        <p:spPr/>
        <p:txBody>
          <a:bodyPr/>
          <a:lstStyle>
            <a:extLst/>
          </a:lstStyle>
          <a:p>
            <a:fld id="{E860B952-3ACD-4BAF-9EF6-13A697E355C7}" type="slidenum">
              <a:rPr lang="sl-SI" smtClean="0"/>
              <a:pPr/>
              <a:t>‹#›</a:t>
            </a:fld>
            <a:endParaRPr lang="sl-SI"/>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E7F8FFB3-824A-42F9-B951-903E61BE7540}" type="datetimeFigureOut">
              <a:rPr lang="sl-SI" smtClean="0"/>
              <a:pPr/>
              <a:t>17.1.2016</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E860B952-3ACD-4BAF-9EF6-13A697E355C7}"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58000" y="274639"/>
            <a:ext cx="1828800" cy="5851525"/>
          </a:xfrm>
        </p:spPr>
        <p:txBody>
          <a:bodyPr vert="eaVert"/>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1143000" y="274640"/>
            <a:ext cx="5562600" cy="5851525"/>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E7F8FFB3-824A-42F9-B951-903E61BE7540}" type="datetimeFigureOut">
              <a:rPr lang="sl-SI" smtClean="0"/>
              <a:pPr/>
              <a:t>17.1.2016</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E860B952-3ACD-4BAF-9EF6-13A697E355C7}"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E7F8FFB3-824A-42F9-B951-903E61BE7540}" type="datetimeFigureOut">
              <a:rPr lang="sl-SI" smtClean="0"/>
              <a:pPr/>
              <a:t>17.1.2016</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E860B952-3ACD-4BAF-9EF6-13A697E355C7}"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7" name="Pravokotni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extLst/>
          </a:lstStyle>
          <a:p>
            <a:fld id="{E7F8FFB3-824A-42F9-B951-903E61BE7540}" type="datetimeFigureOut">
              <a:rPr lang="sl-SI" smtClean="0"/>
              <a:pPr/>
              <a:t>17.1.2016</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E860B952-3ACD-4BAF-9EF6-13A697E355C7}" type="slidenum">
              <a:rPr lang="sl-SI" smtClean="0"/>
              <a:pPr/>
              <a:t>‹#›</a:t>
            </a:fld>
            <a:endParaRPr lang="sl-SI"/>
          </a:p>
        </p:txBody>
      </p:sp>
      <p:sp>
        <p:nvSpPr>
          <p:cNvPr id="10" name="Pravokotni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E7F8FFB3-824A-42F9-B951-903E61BE7540}" type="datetimeFigureOut">
              <a:rPr lang="sl-SI" smtClean="0"/>
              <a:pPr/>
              <a:t>17.1.2016</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E860B952-3ACD-4BAF-9EF6-13A697E355C7}"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5" name="Ograda vsebine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extLst/>
          </a:lstStyle>
          <a:p>
            <a:fld id="{E7F8FFB3-824A-42F9-B951-903E61BE7540}" type="datetimeFigureOut">
              <a:rPr lang="sl-SI" smtClean="0"/>
              <a:pPr/>
              <a:t>17.1.2016</a:t>
            </a:fld>
            <a:endParaRPr lang="sl-SI"/>
          </a:p>
        </p:txBody>
      </p:sp>
      <p:sp>
        <p:nvSpPr>
          <p:cNvPr id="8" name="Ograda noge 7"/>
          <p:cNvSpPr>
            <a:spLocks noGrp="1"/>
          </p:cNvSpPr>
          <p:nvPr>
            <p:ph type="ftr" sz="quarter" idx="11"/>
          </p:nvPr>
        </p:nvSpPr>
        <p:spPr/>
        <p:txBody>
          <a:bodyPr/>
          <a:lstStyle>
            <a:extLst/>
          </a:lstStyle>
          <a:p>
            <a:endParaRPr lang="sl-SI"/>
          </a:p>
        </p:txBody>
      </p:sp>
      <p:sp>
        <p:nvSpPr>
          <p:cNvPr id="9" name="Ograda številke diapozitiva 8"/>
          <p:cNvSpPr>
            <a:spLocks noGrp="1"/>
          </p:cNvSpPr>
          <p:nvPr>
            <p:ph type="sldNum" sz="quarter" idx="12"/>
          </p:nvPr>
        </p:nvSpPr>
        <p:spPr/>
        <p:txBody>
          <a:bodyPr/>
          <a:lstStyle>
            <a:extLst/>
          </a:lstStyle>
          <a:p>
            <a:fld id="{E860B952-3ACD-4BAF-9EF6-13A697E355C7}"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nchor="ctr"/>
          <a:lstStyle>
            <a:extLst/>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extLst/>
          </a:lstStyle>
          <a:p>
            <a:fld id="{E7F8FFB3-824A-42F9-B951-903E61BE7540}" type="datetimeFigureOut">
              <a:rPr lang="sl-SI" smtClean="0"/>
              <a:pPr/>
              <a:t>17.1.2016</a:t>
            </a:fld>
            <a:endParaRPr lang="sl-SI"/>
          </a:p>
        </p:txBody>
      </p:sp>
      <p:sp>
        <p:nvSpPr>
          <p:cNvPr id="4" name="Ograda noge 3"/>
          <p:cNvSpPr>
            <a:spLocks noGrp="1"/>
          </p:cNvSpPr>
          <p:nvPr>
            <p:ph type="ftr" sz="quarter" idx="11"/>
          </p:nvPr>
        </p:nvSpPr>
        <p:spPr/>
        <p:txBody>
          <a:bodyPr/>
          <a:lstStyle>
            <a:extLst/>
          </a:lstStyle>
          <a:p>
            <a:endParaRPr lang="sl-SI"/>
          </a:p>
        </p:txBody>
      </p:sp>
      <p:sp>
        <p:nvSpPr>
          <p:cNvPr id="5" name="Ograda številke diapozitiva 4"/>
          <p:cNvSpPr>
            <a:spLocks noGrp="1"/>
          </p:cNvSpPr>
          <p:nvPr>
            <p:ph type="sldNum" sz="quarter" idx="12"/>
          </p:nvPr>
        </p:nvSpPr>
        <p:spPr/>
        <p:txBody>
          <a:bodyPr/>
          <a:lstStyle>
            <a:extLst/>
          </a:lstStyle>
          <a:p>
            <a:fld id="{E860B952-3ACD-4BAF-9EF6-13A697E355C7}"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Pravokotni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Ograda datuma 1"/>
          <p:cNvSpPr>
            <a:spLocks noGrp="1"/>
          </p:cNvSpPr>
          <p:nvPr>
            <p:ph type="dt" sz="half" idx="10"/>
          </p:nvPr>
        </p:nvSpPr>
        <p:spPr/>
        <p:txBody>
          <a:bodyPr/>
          <a:lstStyle>
            <a:extLst/>
          </a:lstStyle>
          <a:p>
            <a:fld id="{E7F8FFB3-824A-42F9-B951-903E61BE7540}" type="datetimeFigureOut">
              <a:rPr lang="sl-SI" smtClean="0"/>
              <a:pPr/>
              <a:t>17.1.2016</a:t>
            </a:fld>
            <a:endParaRPr lang="sl-SI"/>
          </a:p>
        </p:txBody>
      </p:sp>
      <p:sp>
        <p:nvSpPr>
          <p:cNvPr id="3" name="Ograda noge 2"/>
          <p:cNvSpPr>
            <a:spLocks noGrp="1"/>
          </p:cNvSpPr>
          <p:nvPr>
            <p:ph type="ftr" sz="quarter" idx="11"/>
          </p:nvPr>
        </p:nvSpPr>
        <p:spPr/>
        <p:txBody>
          <a:bodyPr/>
          <a:lstStyle>
            <a:extLst/>
          </a:lstStyle>
          <a:p>
            <a:endParaRPr lang="sl-SI"/>
          </a:p>
        </p:txBody>
      </p:sp>
      <p:sp>
        <p:nvSpPr>
          <p:cNvPr id="4" name="Ograda številke diapozitiva 3"/>
          <p:cNvSpPr>
            <a:spLocks noGrp="1"/>
          </p:cNvSpPr>
          <p:nvPr>
            <p:ph type="sldNum" sz="quarter" idx="12"/>
          </p:nvPr>
        </p:nvSpPr>
        <p:spPr/>
        <p:txBody>
          <a:bodyPr/>
          <a:lstStyle>
            <a:extLst/>
          </a:lstStyle>
          <a:p>
            <a:fld id="{E860B952-3ACD-4BAF-9EF6-13A697E355C7}" type="slidenum">
              <a:rPr lang="sl-SI" smtClean="0"/>
              <a:pPr/>
              <a:t>‹#›</a:t>
            </a:fld>
            <a:endParaRPr lang="sl-SI"/>
          </a:p>
        </p:txBody>
      </p:sp>
      <p:sp>
        <p:nvSpPr>
          <p:cNvPr id="6" name="Pravokotni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l-SI" smtClean="0"/>
              <a:t>Kliknite, če želite urediti sloge besedila matrice</a:t>
            </a:r>
          </a:p>
        </p:txBody>
      </p:sp>
      <p:sp>
        <p:nvSpPr>
          <p:cNvPr id="4" name="Ograda vsebine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E7F8FFB3-824A-42F9-B951-903E61BE7540}" type="datetimeFigureOut">
              <a:rPr lang="sl-SI" smtClean="0"/>
              <a:pPr/>
              <a:t>17.1.2016</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E860B952-3ACD-4BAF-9EF6-13A697E355C7}"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sl-SI" smtClean="0"/>
              <a:t>Kliknite, če želite urediti slog naslova matrice</a:t>
            </a:r>
            <a:endParaRPr kumimoji="0" lang="en-US"/>
          </a:p>
        </p:txBody>
      </p:sp>
      <p:sp>
        <p:nvSpPr>
          <p:cNvPr id="5" name="Ograda datuma 4"/>
          <p:cNvSpPr>
            <a:spLocks noGrp="1"/>
          </p:cNvSpPr>
          <p:nvPr>
            <p:ph type="dt" sz="half" idx="10"/>
          </p:nvPr>
        </p:nvSpPr>
        <p:spPr/>
        <p:txBody>
          <a:bodyPr/>
          <a:lstStyle>
            <a:extLst/>
          </a:lstStyle>
          <a:p>
            <a:fld id="{E7F8FFB3-824A-42F9-B951-903E61BE7540}" type="datetimeFigureOut">
              <a:rPr lang="sl-SI" smtClean="0"/>
              <a:pPr/>
              <a:t>17.1.2016</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E860B952-3ACD-4BAF-9EF6-13A697E355C7}" type="slidenum">
              <a:rPr lang="sl-SI" smtClean="0"/>
              <a:pPr/>
              <a:t>‹#›</a:t>
            </a:fld>
            <a:endParaRPr lang="sl-SI"/>
          </a:p>
        </p:txBody>
      </p:sp>
      <p:sp>
        <p:nvSpPr>
          <p:cNvPr id="8" name="Pravokotni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Ograda slik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sl-SI" smtClean="0"/>
              <a:t>Kliknite ikono, če želite dodati sliko</a:t>
            </a:r>
            <a:endParaRPr kumimoji="0" lang="en-US" dirty="0"/>
          </a:p>
        </p:txBody>
      </p:sp>
      <p:sp>
        <p:nvSpPr>
          <p:cNvPr id="9" name="Diagram poteka: postopek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Diagram poteka: postopek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Ograda besedila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sl-SI" smtClean="0"/>
              <a:t>Kliknite, če želite urediti sloge besedila matrice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Krof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avokotni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Ograda naslova 4"/>
          <p:cNvSpPr>
            <a:spLocks noGrp="1"/>
          </p:cNvSpPr>
          <p:nvPr>
            <p:ph type="title"/>
          </p:nvPr>
        </p:nvSpPr>
        <p:spPr>
          <a:xfrm>
            <a:off x="1435608" y="274638"/>
            <a:ext cx="7498080" cy="1143000"/>
          </a:xfrm>
          <a:prstGeom prst="rect">
            <a:avLst/>
          </a:prstGeom>
        </p:spPr>
        <p:txBody>
          <a:bodyPr anchor="ctr">
            <a:normAutofit/>
          </a:bodyPr>
          <a:lstStyle>
            <a:extLst/>
          </a:lstStyle>
          <a:p>
            <a:r>
              <a:rPr kumimoji="0" lang="sl-SI" smtClean="0"/>
              <a:t>Kliknite, če želite urediti slog naslova matrice</a:t>
            </a:r>
            <a:endParaRPr kumimoji="0" lang="en-US"/>
          </a:p>
        </p:txBody>
      </p:sp>
      <p:sp>
        <p:nvSpPr>
          <p:cNvPr id="9" name="Ograda besedila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24" name="Ograda datum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7F8FFB3-824A-42F9-B951-903E61BE7540}" type="datetimeFigureOut">
              <a:rPr lang="sl-SI" smtClean="0"/>
              <a:pPr/>
              <a:t>17.1.2016</a:t>
            </a:fld>
            <a:endParaRPr lang="sl-SI"/>
          </a:p>
        </p:txBody>
      </p:sp>
      <p:sp>
        <p:nvSpPr>
          <p:cNvPr id="10" name="Ograda no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sl-SI"/>
          </a:p>
        </p:txBody>
      </p:sp>
      <p:sp>
        <p:nvSpPr>
          <p:cNvPr id="22" name="Ograda številke diapoz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860B952-3ACD-4BAF-9EF6-13A697E355C7}" type="slidenum">
              <a:rPr lang="sl-SI" smtClean="0"/>
              <a:pPr/>
              <a:t>‹#›</a:t>
            </a:fld>
            <a:endParaRPr lang="sl-SI"/>
          </a:p>
        </p:txBody>
      </p:sp>
      <p:sp>
        <p:nvSpPr>
          <p:cNvPr id="15" name="Pravokotni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ctrTitle"/>
          </p:nvPr>
        </p:nvSpPr>
        <p:spPr>
          <a:xfrm>
            <a:off x="1331640" y="836712"/>
            <a:ext cx="7478648" cy="1760216"/>
          </a:xfrm>
        </p:spPr>
        <p:txBody>
          <a:bodyPr>
            <a:normAutofit/>
          </a:bodyPr>
          <a:lstStyle/>
          <a:p>
            <a:pPr algn="ctr"/>
            <a:r>
              <a:rPr lang="sl-SI" sz="4800" dirty="0" smtClean="0"/>
              <a:t>ČUSTVENE IN VEDENJSKE TEŽAVE</a:t>
            </a:r>
            <a:endParaRPr lang="sl-SI" sz="4800" dirty="0"/>
          </a:p>
        </p:txBody>
      </p:sp>
      <p:sp>
        <p:nvSpPr>
          <p:cNvPr id="7" name="Podnaslov 6"/>
          <p:cNvSpPr>
            <a:spLocks noGrp="1"/>
          </p:cNvSpPr>
          <p:nvPr>
            <p:ph type="subTitle" idx="1"/>
          </p:nvPr>
        </p:nvSpPr>
        <p:spPr>
          <a:xfrm>
            <a:off x="4788024" y="6021288"/>
            <a:ext cx="4104456" cy="648072"/>
          </a:xfrm>
        </p:spPr>
        <p:txBody>
          <a:bodyPr/>
          <a:lstStyle/>
          <a:p>
            <a:r>
              <a:rPr lang="sl-SI" dirty="0" smtClean="0"/>
              <a:t>T. Č., P. </a:t>
            </a:r>
            <a:r>
              <a:rPr lang="sl-SI" smtClean="0"/>
              <a:t>B.</a:t>
            </a:r>
            <a:endParaRPr lang="sl-SI" dirty="0"/>
          </a:p>
        </p:txBody>
      </p:sp>
      <p:pic>
        <p:nvPicPr>
          <p:cNvPr id="4" name="Slika 3" descr="vdsvdsa.jpg"/>
          <p:cNvPicPr>
            <a:picLocks noChangeAspect="1"/>
          </p:cNvPicPr>
          <p:nvPr/>
        </p:nvPicPr>
        <p:blipFill>
          <a:blip r:embed="rId2" cstate="print"/>
          <a:stretch>
            <a:fillRect/>
          </a:stretch>
        </p:blipFill>
        <p:spPr>
          <a:xfrm>
            <a:off x="3851920" y="2857922"/>
            <a:ext cx="2592288" cy="25922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608" y="836712"/>
            <a:ext cx="7498080" cy="936104"/>
          </a:xfrm>
        </p:spPr>
        <p:txBody>
          <a:bodyPr>
            <a:noAutofit/>
          </a:bodyPr>
          <a:lstStyle/>
          <a:p>
            <a:pPr algn="ctr"/>
            <a:r>
              <a:rPr lang="sl-SI" sz="3200" cap="all" dirty="0" smtClean="0"/>
              <a:t>PRIPOROČILA IN NAVODILA ZA DELO Z UČENCI S ČVT</a:t>
            </a:r>
            <a:r>
              <a:rPr lang="sl-SI" sz="4000" b="1" cap="all" dirty="0" smtClean="0"/>
              <a:t/>
            </a:r>
            <a:br>
              <a:rPr lang="sl-SI" sz="4000" b="1" cap="all" dirty="0" smtClean="0"/>
            </a:br>
            <a:endParaRPr lang="sl-SI" sz="4000" dirty="0"/>
          </a:p>
        </p:txBody>
      </p:sp>
      <p:sp>
        <p:nvSpPr>
          <p:cNvPr id="3" name="Ograda vsebine 2"/>
          <p:cNvSpPr>
            <a:spLocks noGrp="1"/>
          </p:cNvSpPr>
          <p:nvPr>
            <p:ph idx="1"/>
          </p:nvPr>
        </p:nvSpPr>
        <p:spPr>
          <a:xfrm>
            <a:off x="1115616" y="2132856"/>
            <a:ext cx="7200800" cy="4536504"/>
          </a:xfrm>
        </p:spPr>
        <p:txBody>
          <a:bodyPr/>
          <a:lstStyle/>
          <a:p>
            <a:r>
              <a:rPr lang="sl-SI" sz="2800" dirty="0" smtClean="0">
                <a:effectLst>
                  <a:outerShdw blurRad="38100" dist="38100" dir="2700000" algn="tl">
                    <a:srgbClr val="000000">
                      <a:alpha val="43137"/>
                    </a:srgbClr>
                  </a:outerShdw>
                </a:effectLst>
                <a:latin typeface="Calibri" pitchFamily="34" charset="0"/>
                <a:cs typeface="Calibri" pitchFamily="34" charset="0"/>
              </a:rPr>
              <a:t>Organizacija pouka</a:t>
            </a:r>
          </a:p>
          <a:p>
            <a:pPr lvl="2"/>
            <a:r>
              <a:rPr lang="sl-SI" dirty="0" smtClean="0">
                <a:latin typeface="Calibri" pitchFamily="34" charset="0"/>
                <a:cs typeface="Calibri" pitchFamily="34" charset="0"/>
              </a:rPr>
              <a:t>organizacija prostora</a:t>
            </a:r>
          </a:p>
          <a:p>
            <a:pPr lvl="2"/>
            <a:r>
              <a:rPr lang="sl-SI" dirty="0" smtClean="0">
                <a:latin typeface="Calibri" pitchFamily="34" charset="0"/>
                <a:cs typeface="Calibri" pitchFamily="34" charset="0"/>
              </a:rPr>
              <a:t>sedežni red</a:t>
            </a:r>
          </a:p>
          <a:p>
            <a:pPr lvl="2"/>
            <a:r>
              <a:rPr lang="sl-SI" dirty="0" smtClean="0">
                <a:latin typeface="Calibri" pitchFamily="34" charset="0"/>
                <a:cs typeface="Calibri" pitchFamily="34" charset="0"/>
              </a:rPr>
              <a:t>druge posebnosti</a:t>
            </a:r>
          </a:p>
          <a:p>
            <a:pPr lvl="2"/>
            <a:endParaRPr lang="sl-SI" dirty="0" smtClean="0">
              <a:latin typeface="Calibri" pitchFamily="34" charset="0"/>
              <a:cs typeface="Calibri" pitchFamily="34" charset="0"/>
            </a:endParaRPr>
          </a:p>
          <a:p>
            <a:r>
              <a:rPr lang="sl-SI" sz="2800" dirty="0" smtClean="0">
                <a:effectLst>
                  <a:outerShdw blurRad="38100" dist="38100" dir="2700000" algn="tl">
                    <a:srgbClr val="000000">
                      <a:alpha val="43137"/>
                    </a:srgbClr>
                  </a:outerShdw>
                </a:effectLst>
                <a:latin typeface="Calibri" pitchFamily="34" charset="0"/>
                <a:cs typeface="Calibri" pitchFamily="34" charset="0"/>
              </a:rPr>
              <a:t>Strokovni sodelavci</a:t>
            </a:r>
          </a:p>
          <a:p>
            <a:pPr lvl="2"/>
            <a:r>
              <a:rPr lang="sl-SI" dirty="0" smtClean="0">
                <a:latin typeface="Calibri" pitchFamily="34" charset="0"/>
                <a:cs typeface="Calibri" pitchFamily="34" charset="0"/>
              </a:rPr>
              <a:t>izvajalec dodatne strokovne pomoči</a:t>
            </a:r>
          </a:p>
          <a:p>
            <a:pPr lvl="2"/>
            <a:r>
              <a:rPr lang="sl-SI" dirty="0" smtClean="0">
                <a:latin typeface="Calibri" pitchFamily="34" charset="0"/>
                <a:cs typeface="Calibri" pitchFamily="34" charset="0"/>
              </a:rPr>
              <a:t>svetovalni delavec</a:t>
            </a:r>
          </a:p>
          <a:p>
            <a:pPr lvl="2"/>
            <a:r>
              <a:rPr lang="sl-SI" dirty="0" smtClean="0">
                <a:latin typeface="Calibri" pitchFamily="34" charset="0"/>
                <a:cs typeface="Calibri" pitchFamily="34" charset="0"/>
              </a:rPr>
              <a:t>ravnatelj</a:t>
            </a:r>
            <a:endParaRPr lang="sl-SI" b="1" dirty="0" smtClean="0">
              <a:latin typeface="Calibri" pitchFamily="34" charset="0"/>
              <a:cs typeface="Calibri" pitchFamily="34" charset="0"/>
            </a:endParaRPr>
          </a:p>
          <a:p>
            <a:endParaRPr lang="sl-SI" dirty="0">
              <a:latin typeface="Calibri" pitchFamily="34" charset="0"/>
              <a:cs typeface="Calibri" pitchFamily="34" charset="0"/>
            </a:endParaRPr>
          </a:p>
        </p:txBody>
      </p:sp>
      <p:pic>
        <p:nvPicPr>
          <p:cNvPr id="4" name="Slika 3" descr="cutcaster-photo-100235690-Sitting-in-the-classroom.jpg"/>
          <p:cNvPicPr>
            <a:picLocks noChangeAspect="1"/>
          </p:cNvPicPr>
          <p:nvPr/>
        </p:nvPicPr>
        <p:blipFill>
          <a:blip r:embed="rId2" cstate="print"/>
          <a:stretch>
            <a:fillRect/>
          </a:stretch>
        </p:blipFill>
        <p:spPr>
          <a:xfrm>
            <a:off x="5328084" y="2276872"/>
            <a:ext cx="3118656" cy="207910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75656" y="0"/>
            <a:ext cx="7498080" cy="940966"/>
          </a:xfrm>
        </p:spPr>
        <p:txBody>
          <a:bodyPr>
            <a:normAutofit/>
          </a:bodyPr>
          <a:lstStyle/>
          <a:p>
            <a:pPr algn="ctr"/>
            <a:r>
              <a:rPr lang="sl-SI" sz="2000" cap="all" dirty="0" smtClean="0"/>
              <a:t>PRIPOROČILA IN NAVODILA ZA DELO Z UČENCI ČVT</a:t>
            </a:r>
            <a:endParaRPr lang="sl-SI" sz="2000" dirty="0"/>
          </a:p>
        </p:txBody>
      </p:sp>
      <p:sp>
        <p:nvSpPr>
          <p:cNvPr id="3" name="Ograda vsebine 2"/>
          <p:cNvSpPr>
            <a:spLocks noGrp="1"/>
          </p:cNvSpPr>
          <p:nvPr>
            <p:ph idx="1"/>
          </p:nvPr>
        </p:nvSpPr>
        <p:spPr>
          <a:xfrm>
            <a:off x="1043608" y="1124744"/>
            <a:ext cx="7920880" cy="5400600"/>
          </a:xfrm>
        </p:spPr>
        <p:txBody>
          <a:bodyPr/>
          <a:lstStyle/>
          <a:p>
            <a:r>
              <a:rPr lang="sl-SI" sz="2800" dirty="0" smtClean="0">
                <a:effectLst>
                  <a:outerShdw blurRad="38100" dist="38100" dir="2700000" algn="tl">
                    <a:srgbClr val="000000">
                      <a:alpha val="43137"/>
                    </a:srgbClr>
                  </a:outerShdw>
                </a:effectLst>
                <a:latin typeface="Calibri" pitchFamily="34" charset="0"/>
                <a:cs typeface="Calibri" pitchFamily="34" charset="0"/>
              </a:rPr>
              <a:t>Organizacija časa</a:t>
            </a:r>
          </a:p>
          <a:p>
            <a:endParaRPr lang="sl-SI" sz="2800" b="1" dirty="0" smtClean="0">
              <a:latin typeface="Calibri" pitchFamily="34" charset="0"/>
              <a:cs typeface="Calibri" pitchFamily="34" charset="0"/>
            </a:endParaRPr>
          </a:p>
          <a:p>
            <a:r>
              <a:rPr lang="sl-SI" sz="2800" dirty="0" smtClean="0">
                <a:effectLst>
                  <a:outerShdw blurRad="38100" dist="38100" dir="2700000" algn="tl">
                    <a:srgbClr val="000000">
                      <a:alpha val="43137"/>
                    </a:srgbClr>
                  </a:outerShdw>
                </a:effectLst>
                <a:latin typeface="Calibri" pitchFamily="34" charset="0"/>
                <a:cs typeface="Calibri" pitchFamily="34" charset="0"/>
              </a:rPr>
              <a:t>Didaktični pripomočki in oprema</a:t>
            </a:r>
          </a:p>
          <a:p>
            <a:pPr>
              <a:buNone/>
            </a:pPr>
            <a:endParaRPr lang="sl-SI" sz="2800" b="1" dirty="0" smtClean="0">
              <a:latin typeface="Calibri" pitchFamily="34" charset="0"/>
              <a:cs typeface="Calibri" pitchFamily="34" charset="0"/>
            </a:endParaRPr>
          </a:p>
          <a:p>
            <a:r>
              <a:rPr lang="sl-SI" sz="2800" dirty="0" smtClean="0">
                <a:effectLst>
                  <a:outerShdw blurRad="38100" dist="38100" dir="2700000" algn="tl">
                    <a:srgbClr val="000000">
                      <a:alpha val="43137"/>
                    </a:srgbClr>
                  </a:outerShdw>
                </a:effectLst>
                <a:latin typeface="Calibri" pitchFamily="34" charset="0"/>
                <a:cs typeface="Calibri" pitchFamily="34" charset="0"/>
              </a:rPr>
              <a:t>Izvajanje pouka</a:t>
            </a:r>
          </a:p>
          <a:p>
            <a:pPr>
              <a:buNone/>
            </a:pPr>
            <a:endParaRPr lang="sl-SI" sz="2800" b="1" dirty="0" smtClean="0">
              <a:latin typeface="Calibri" pitchFamily="34" charset="0"/>
              <a:cs typeface="Calibri" pitchFamily="34" charset="0"/>
            </a:endParaRPr>
          </a:p>
          <a:p>
            <a:pPr lvl="2"/>
            <a:r>
              <a:rPr lang="sl-SI" dirty="0" smtClean="0">
                <a:latin typeface="Calibri" pitchFamily="34" charset="0"/>
                <a:cs typeface="Calibri" pitchFamily="34" charset="0"/>
              </a:rPr>
              <a:t>poučevanje in učenje</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preverjanje in ocenjevanje znanja</a:t>
            </a:r>
          </a:p>
          <a:p>
            <a:pPr lvl="2"/>
            <a:endParaRPr lang="sl-SI" dirty="0" smtClean="0"/>
          </a:p>
        </p:txBody>
      </p:sp>
      <p:pic>
        <p:nvPicPr>
          <p:cNvPr id="4" name="Slika 3" descr="how-to-support-child-in-order-to-success-in-faced-the-exams-final-exams.jpg"/>
          <p:cNvPicPr>
            <a:picLocks noChangeAspect="1"/>
          </p:cNvPicPr>
          <p:nvPr/>
        </p:nvPicPr>
        <p:blipFill>
          <a:blip r:embed="rId2" cstate="print"/>
          <a:stretch>
            <a:fillRect/>
          </a:stretch>
        </p:blipFill>
        <p:spPr>
          <a:xfrm>
            <a:off x="6300192" y="2204864"/>
            <a:ext cx="2628292" cy="274256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1043608" y="1628800"/>
            <a:ext cx="7920880" cy="5229200"/>
          </a:xfrm>
        </p:spPr>
        <p:txBody>
          <a:bodyPr/>
          <a:lstStyle/>
          <a:p>
            <a:r>
              <a:rPr lang="sl-SI" sz="2800" dirty="0" smtClean="0">
                <a:latin typeface="Calibri" pitchFamily="34" charset="0"/>
                <a:cs typeface="Calibri" pitchFamily="34" charset="0"/>
              </a:rPr>
              <a:t>osebni odnos</a:t>
            </a:r>
          </a:p>
          <a:p>
            <a:endParaRPr lang="sl-SI" sz="2800" dirty="0" smtClean="0">
              <a:latin typeface="Calibri" pitchFamily="34" charset="0"/>
              <a:cs typeface="Calibri" pitchFamily="34" charset="0"/>
            </a:endParaRPr>
          </a:p>
          <a:p>
            <a:r>
              <a:rPr lang="sl-SI" sz="2800" dirty="0" smtClean="0">
                <a:latin typeface="Calibri" pitchFamily="34" charset="0"/>
                <a:cs typeface="Calibri" pitchFamily="34" charset="0"/>
              </a:rPr>
              <a:t>didaktično-metodične prilagoditve</a:t>
            </a:r>
          </a:p>
          <a:p>
            <a:pPr>
              <a:buNone/>
            </a:pPr>
            <a:r>
              <a:rPr lang="sl-SI" sz="2800" dirty="0" smtClean="0">
                <a:latin typeface="Calibri" pitchFamily="34" charset="0"/>
                <a:cs typeface="Calibri" pitchFamily="34" charset="0"/>
              </a:rPr>
              <a:t>    (socialno pedagoški pristop)</a:t>
            </a:r>
          </a:p>
          <a:p>
            <a:endParaRPr lang="sl-SI" sz="2800" dirty="0" smtClean="0">
              <a:latin typeface="Calibri" pitchFamily="34" charset="0"/>
              <a:cs typeface="Calibri" pitchFamily="34" charset="0"/>
            </a:endParaRPr>
          </a:p>
          <a:p>
            <a:r>
              <a:rPr lang="sl-SI" sz="2800" dirty="0" smtClean="0">
                <a:latin typeface="Calibri" pitchFamily="34" charset="0"/>
                <a:cs typeface="Calibri" pitchFamily="34" charset="0"/>
              </a:rPr>
              <a:t>skrb za učenčev socialno ugoden položaj v razredu</a:t>
            </a:r>
          </a:p>
          <a:p>
            <a:pPr>
              <a:buNone/>
            </a:pPr>
            <a:endParaRPr lang="sl-SI" sz="2800" dirty="0" smtClean="0">
              <a:latin typeface="Calibri" pitchFamily="34" charset="0"/>
              <a:cs typeface="Calibri" pitchFamily="34" charset="0"/>
            </a:endParaRPr>
          </a:p>
          <a:p>
            <a:r>
              <a:rPr lang="sl-SI" sz="2800" dirty="0" smtClean="0">
                <a:latin typeface="Calibri" pitchFamily="34" charset="0"/>
                <a:cs typeface="Calibri" pitchFamily="34" charset="0"/>
              </a:rPr>
              <a:t>skrb za učenčevo samopodobo</a:t>
            </a:r>
          </a:p>
          <a:p>
            <a:endParaRPr lang="sl-SI" sz="2800" b="1" dirty="0" smtClean="0">
              <a:latin typeface="Calibri" pitchFamily="34" charset="0"/>
              <a:cs typeface="Calibri" pitchFamily="34" charset="0"/>
            </a:endParaRPr>
          </a:p>
          <a:p>
            <a:r>
              <a:rPr lang="sl-SI" sz="2800" dirty="0" smtClean="0">
                <a:latin typeface="Calibri" pitchFamily="34" charset="0"/>
                <a:cs typeface="Calibri" pitchFamily="34" charset="0"/>
              </a:rPr>
              <a:t>timski način in spremljanje učenčevega razvoja</a:t>
            </a:r>
            <a:endParaRPr lang="sl-SI" sz="2800" b="1" dirty="0" smtClean="0">
              <a:latin typeface="Calibri" pitchFamily="34" charset="0"/>
              <a:cs typeface="Calibri" pitchFamily="34" charset="0"/>
            </a:endParaRPr>
          </a:p>
          <a:p>
            <a:pPr>
              <a:buNone/>
            </a:pPr>
            <a:endParaRPr lang="sl-SI" dirty="0"/>
          </a:p>
        </p:txBody>
      </p:sp>
      <p:sp>
        <p:nvSpPr>
          <p:cNvPr id="4" name="Naslov 3"/>
          <p:cNvSpPr>
            <a:spLocks noGrp="1"/>
          </p:cNvSpPr>
          <p:nvPr>
            <p:ph type="title"/>
          </p:nvPr>
        </p:nvSpPr>
        <p:spPr/>
        <p:txBody>
          <a:bodyPr>
            <a:noAutofit/>
          </a:bodyPr>
          <a:lstStyle/>
          <a:p>
            <a:pPr algn="ctr"/>
            <a:r>
              <a:rPr lang="sl-SI" sz="3200" cap="all" dirty="0" smtClean="0"/>
              <a:t>PRILAGODITVE ZA OTROKE S ČVT V OSNOVNI ŠOLI</a:t>
            </a:r>
            <a:endParaRPr lang="sl-SI" sz="3200" dirty="0"/>
          </a:p>
        </p:txBody>
      </p:sp>
      <p:pic>
        <p:nvPicPr>
          <p:cNvPr id="5" name="Slika 4" descr="istock_iofoto-6-elementary-age-boy-with-teacher-in-classroom-c.jpg"/>
          <p:cNvPicPr>
            <a:picLocks noChangeAspect="1"/>
          </p:cNvPicPr>
          <p:nvPr/>
        </p:nvPicPr>
        <p:blipFill>
          <a:blip r:embed="rId2" cstate="print"/>
          <a:stretch>
            <a:fillRect/>
          </a:stretch>
        </p:blipFill>
        <p:spPr>
          <a:xfrm>
            <a:off x="6588224" y="1268760"/>
            <a:ext cx="2191519" cy="219151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1043608" y="1916832"/>
            <a:ext cx="7128792" cy="4752528"/>
          </a:xfrm>
        </p:spPr>
        <p:txBody>
          <a:bodyPr/>
          <a:lstStyle/>
          <a:p>
            <a:r>
              <a:rPr lang="sl-SI" sz="2800" dirty="0" smtClean="0">
                <a:effectLst>
                  <a:outerShdw blurRad="38100" dist="38100" dir="2700000" algn="tl">
                    <a:srgbClr val="000000">
                      <a:alpha val="43137"/>
                    </a:srgbClr>
                  </a:outerShdw>
                </a:effectLst>
                <a:latin typeface="Calibri" pitchFamily="34" charset="0"/>
                <a:cs typeface="Calibri" pitchFamily="34" charset="0"/>
              </a:rPr>
              <a:t>Različni pristopi k obravnavi ČVT:</a:t>
            </a:r>
          </a:p>
          <a:p>
            <a:endParaRPr lang="sl-SI" sz="2800" dirty="0" smtClean="0">
              <a:effectLst>
                <a:outerShdw blurRad="38100" dist="38100" dir="2700000" algn="tl">
                  <a:srgbClr val="000000">
                    <a:alpha val="43137"/>
                  </a:srgbClr>
                </a:outerShdw>
              </a:effectLst>
              <a:latin typeface="Calibri" pitchFamily="34" charset="0"/>
              <a:cs typeface="Calibri" pitchFamily="34" charset="0"/>
            </a:endParaRPr>
          </a:p>
          <a:p>
            <a:pPr lvl="2"/>
            <a:r>
              <a:rPr lang="sl-SI" dirty="0" smtClean="0">
                <a:latin typeface="Calibri" pitchFamily="34" charset="0"/>
                <a:cs typeface="Calibri" pitchFamily="34" charset="0"/>
              </a:rPr>
              <a:t>SOCIALNOVEDENJSKI PRISTOP</a:t>
            </a:r>
          </a:p>
          <a:p>
            <a:pPr lvl="2"/>
            <a:endParaRPr lang="sl-SI" dirty="0" smtClean="0">
              <a:effectLst>
                <a:outerShdw blurRad="38100" dist="38100" dir="2700000" algn="tl">
                  <a:srgbClr val="000000">
                    <a:alpha val="43137"/>
                  </a:srgbClr>
                </a:outerShdw>
              </a:effectLst>
              <a:latin typeface="Calibri" pitchFamily="34" charset="0"/>
              <a:cs typeface="Calibri" pitchFamily="34" charset="0"/>
            </a:endParaRPr>
          </a:p>
          <a:p>
            <a:pPr lvl="2"/>
            <a:r>
              <a:rPr lang="sl-SI" dirty="0" smtClean="0">
                <a:latin typeface="Calibri" pitchFamily="34" charset="0"/>
                <a:cs typeface="Calibri" pitchFamily="34" charset="0"/>
              </a:rPr>
              <a:t>SOCIALNOKOGNITIVNI PRISTOP</a:t>
            </a:r>
          </a:p>
          <a:p>
            <a:pPr lvl="2"/>
            <a:endParaRPr lang="sl-SI" dirty="0" smtClean="0">
              <a:effectLst>
                <a:outerShdw blurRad="38100" dist="38100" dir="2700000" algn="tl">
                  <a:srgbClr val="000000">
                    <a:alpha val="43137"/>
                  </a:srgbClr>
                </a:outerShdw>
              </a:effectLst>
              <a:latin typeface="Calibri" pitchFamily="34" charset="0"/>
              <a:cs typeface="Calibri" pitchFamily="34" charset="0"/>
            </a:endParaRPr>
          </a:p>
          <a:p>
            <a:pPr lvl="2"/>
            <a:r>
              <a:rPr lang="sl-SI" dirty="0" smtClean="0">
                <a:latin typeface="Calibri" pitchFamily="34" charset="0"/>
                <a:cs typeface="Calibri" pitchFamily="34" charset="0"/>
              </a:rPr>
              <a:t>SOCIALNOODNOSNI PRISTOP</a:t>
            </a:r>
            <a:endParaRPr lang="sl-SI" dirty="0" smtClean="0">
              <a:effectLst>
                <a:outerShdw blurRad="38100" dist="38100" dir="2700000" algn="tl">
                  <a:srgbClr val="000000">
                    <a:alpha val="43137"/>
                  </a:srgbClr>
                </a:outerShdw>
              </a:effectLst>
              <a:latin typeface="Calibri" pitchFamily="34" charset="0"/>
              <a:cs typeface="Calibri" pitchFamily="34" charset="0"/>
            </a:endParaRPr>
          </a:p>
          <a:p>
            <a:endParaRPr lang="sl-SI" dirty="0"/>
          </a:p>
        </p:txBody>
      </p:sp>
      <p:sp>
        <p:nvSpPr>
          <p:cNvPr id="4" name="Naslov 3"/>
          <p:cNvSpPr>
            <a:spLocks noGrp="1"/>
          </p:cNvSpPr>
          <p:nvPr>
            <p:ph type="title"/>
          </p:nvPr>
        </p:nvSpPr>
        <p:spPr/>
        <p:txBody>
          <a:bodyPr>
            <a:noAutofit/>
          </a:bodyPr>
          <a:lstStyle/>
          <a:p>
            <a:pPr algn="ctr"/>
            <a:r>
              <a:rPr lang="sl-SI" sz="3200" cap="all" dirty="0" smtClean="0"/>
              <a:t>Soočanje s ČVT in zmanjševanje njihove moči</a:t>
            </a:r>
            <a:endParaRPr lang="sl-SI"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31640" y="0"/>
            <a:ext cx="7498080" cy="922114"/>
          </a:xfrm>
        </p:spPr>
        <p:txBody>
          <a:bodyPr>
            <a:noAutofit/>
          </a:bodyPr>
          <a:lstStyle/>
          <a:p>
            <a:pPr algn="ctr"/>
            <a:r>
              <a:rPr lang="sl-SI" sz="2000" cap="all" dirty="0" smtClean="0"/>
              <a:t>Soočanje s ČVT in zmanjševanje njihove moči</a:t>
            </a:r>
            <a:endParaRPr lang="sl-SI" sz="2000" dirty="0"/>
          </a:p>
        </p:txBody>
      </p:sp>
      <p:sp>
        <p:nvSpPr>
          <p:cNvPr id="3" name="Ograda vsebine 2"/>
          <p:cNvSpPr>
            <a:spLocks noGrp="1"/>
          </p:cNvSpPr>
          <p:nvPr>
            <p:ph idx="1"/>
          </p:nvPr>
        </p:nvSpPr>
        <p:spPr>
          <a:xfrm>
            <a:off x="899592" y="980728"/>
            <a:ext cx="8100392" cy="5877272"/>
          </a:xfrm>
        </p:spPr>
        <p:txBody>
          <a:bodyPr/>
          <a:lstStyle/>
          <a:p>
            <a:r>
              <a:rPr lang="sl-SI" sz="2800" dirty="0" smtClean="0">
                <a:effectLst>
                  <a:outerShdw blurRad="38100" dist="38100" dir="2700000" algn="tl">
                    <a:srgbClr val="000000">
                      <a:alpha val="43137"/>
                    </a:srgbClr>
                  </a:outerShdw>
                </a:effectLst>
                <a:latin typeface="Calibri" pitchFamily="34" charset="0"/>
                <a:cs typeface="Calibri" pitchFamily="34" charset="0"/>
              </a:rPr>
              <a:t>Nabor možnih strategij za soočanje s ČVT in zmanjševanje njihovih moči:</a:t>
            </a:r>
          </a:p>
          <a:p>
            <a:endParaRPr lang="sl-SI" sz="2800" dirty="0" smtClean="0">
              <a:effectLst>
                <a:outerShdw blurRad="38100" dist="38100" dir="2700000" algn="tl">
                  <a:srgbClr val="000000">
                    <a:alpha val="43137"/>
                  </a:srgbClr>
                </a:outerShdw>
              </a:effectLst>
              <a:latin typeface="Calibri" pitchFamily="34" charset="0"/>
              <a:cs typeface="Calibri" pitchFamily="34" charset="0"/>
            </a:endParaRPr>
          </a:p>
          <a:p>
            <a:pPr lvl="2"/>
            <a:r>
              <a:rPr lang="sl-SI" dirty="0" smtClean="0">
                <a:latin typeface="Calibri" pitchFamily="34" charset="0"/>
                <a:cs typeface="Calibri" pitchFamily="34" charset="0"/>
              </a:rPr>
              <a:t>Strategije usmerjene v razredno skupnost</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Strategije, usmerjene k posamezniku znotraj razreda</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Strategije, usmerjene v posameznika zunaj razreda</a:t>
            </a:r>
          </a:p>
          <a:p>
            <a:pPr lvl="2"/>
            <a:endParaRPr lang="sl-SI" dirty="0" smtClean="0">
              <a:latin typeface="Calibri" pitchFamily="34" charset="0"/>
              <a:cs typeface="Calibri" pitchFamily="34" charset="0"/>
            </a:endParaRPr>
          </a:p>
          <a:p>
            <a:pPr lvl="2"/>
            <a:r>
              <a:rPr lang="en-US" dirty="0" err="1" smtClean="0">
                <a:latin typeface="Calibri" pitchFamily="34" charset="0"/>
                <a:cs typeface="Calibri" pitchFamily="34" charset="0"/>
              </a:rPr>
              <a:t>Podpora</a:t>
            </a:r>
            <a:r>
              <a:rPr lang="en-US" dirty="0" smtClean="0">
                <a:latin typeface="Calibri" pitchFamily="34" charset="0"/>
                <a:cs typeface="Calibri" pitchFamily="34" charset="0"/>
              </a:rPr>
              <a:t> </a:t>
            </a:r>
            <a:r>
              <a:rPr lang="en-US" dirty="0" err="1" smtClean="0">
                <a:latin typeface="Calibri" pitchFamily="34" charset="0"/>
                <a:cs typeface="Calibri" pitchFamily="34" charset="0"/>
              </a:rPr>
              <a:t>učitelju</a:t>
            </a:r>
            <a:endParaRPr lang="sl-SI" dirty="0" smtClean="0">
              <a:latin typeface="Calibri" pitchFamily="34" charset="0"/>
              <a:cs typeface="Calibri" pitchFamily="34" charset="0"/>
            </a:endParaRP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Podpora staršem</a:t>
            </a:r>
          </a:p>
          <a:p>
            <a:pPr lvl="2"/>
            <a:endParaRPr lang="sl-SI" sz="2000" dirty="0" smtClean="0">
              <a:effectLst>
                <a:outerShdw blurRad="38100" dist="38100" dir="2700000" algn="tl">
                  <a:srgbClr val="000000">
                    <a:alpha val="43137"/>
                  </a:srgbClr>
                </a:outerShdw>
              </a:effectLst>
              <a:latin typeface="Calibri" pitchFamily="34" charset="0"/>
              <a:cs typeface="Calibri" pitchFamily="34" charset="0"/>
            </a:endParaRPr>
          </a:p>
          <a:p>
            <a:endParaRPr lang="sl-SI" dirty="0"/>
          </a:p>
        </p:txBody>
      </p:sp>
      <p:pic>
        <p:nvPicPr>
          <p:cNvPr id="4" name="Slika 3" descr="Teacher.jpg"/>
          <p:cNvPicPr>
            <a:picLocks noChangeAspect="1"/>
          </p:cNvPicPr>
          <p:nvPr/>
        </p:nvPicPr>
        <p:blipFill>
          <a:blip r:embed="rId2" cstate="print"/>
          <a:stretch>
            <a:fillRect/>
          </a:stretch>
        </p:blipFill>
        <p:spPr>
          <a:xfrm>
            <a:off x="5364088" y="4653136"/>
            <a:ext cx="2060848" cy="206084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75656" y="0"/>
            <a:ext cx="7498080" cy="940966"/>
          </a:xfrm>
        </p:spPr>
        <p:txBody>
          <a:bodyPr>
            <a:normAutofit/>
          </a:bodyPr>
          <a:lstStyle/>
          <a:p>
            <a:pPr algn="ctr"/>
            <a:r>
              <a:rPr lang="sl-SI" sz="3600" dirty="0" smtClean="0"/>
              <a:t>USTANOVE</a:t>
            </a:r>
            <a:endParaRPr lang="sl-SI" sz="3600" dirty="0"/>
          </a:p>
        </p:txBody>
      </p:sp>
      <p:sp>
        <p:nvSpPr>
          <p:cNvPr id="3" name="Ograda vsebine 2"/>
          <p:cNvSpPr>
            <a:spLocks noGrp="1"/>
          </p:cNvSpPr>
          <p:nvPr>
            <p:ph idx="1"/>
          </p:nvPr>
        </p:nvSpPr>
        <p:spPr>
          <a:xfrm>
            <a:off x="1043608" y="1052736"/>
            <a:ext cx="8100392" cy="5661248"/>
          </a:xfrm>
        </p:spPr>
        <p:txBody>
          <a:bodyPr/>
          <a:lstStyle/>
          <a:p>
            <a:r>
              <a:rPr lang="sl-SI" sz="2400" dirty="0" smtClean="0">
                <a:latin typeface="Calibri" pitchFamily="34" charset="0"/>
                <a:cs typeface="Calibri" pitchFamily="34" charset="0"/>
              </a:rPr>
              <a:t>Zveza Sožitje - zveze društev za pomoč osebam z motnjami v duševnem razvoju Slovenije </a:t>
            </a:r>
          </a:p>
          <a:p>
            <a:endParaRPr lang="sl-SI" sz="2400" dirty="0" smtClean="0">
              <a:latin typeface="Calibri" pitchFamily="34" charset="0"/>
              <a:cs typeface="Calibri" pitchFamily="34" charset="0"/>
            </a:endParaRPr>
          </a:p>
          <a:p>
            <a:r>
              <a:rPr lang="sl-SI" sz="2400" dirty="0" smtClean="0"/>
              <a:t>SANA VITA zavod, Ljubljana</a:t>
            </a:r>
          </a:p>
          <a:p>
            <a:endParaRPr lang="en-US" sz="2400" dirty="0" smtClean="0"/>
          </a:p>
          <a:p>
            <a:r>
              <a:rPr lang="sl-SI" sz="2400" dirty="0" smtClean="0"/>
              <a:t>Javni zdravstveni zavod - Mladinsko klimatsko zdravilišče Rakitna </a:t>
            </a:r>
          </a:p>
          <a:p>
            <a:endParaRPr lang="sl-SI" sz="2400" dirty="0" smtClean="0"/>
          </a:p>
          <a:p>
            <a:r>
              <a:rPr lang="sl-SI" sz="2400" dirty="0" smtClean="0"/>
              <a:t>Mladinski dom Malči Beličeve </a:t>
            </a:r>
          </a:p>
          <a:p>
            <a:endParaRPr lang="en-US" sz="2400" dirty="0" smtClean="0"/>
          </a:p>
          <a:p>
            <a:r>
              <a:rPr lang="sl-SI" sz="2400" dirty="0" smtClean="0"/>
              <a:t>Svetovalni center za otroke, mladostnike in starše Maribor</a:t>
            </a:r>
          </a:p>
          <a:p>
            <a:pPr>
              <a:buNone/>
            </a:pPr>
            <a:endParaRPr lang="en-US" sz="2400" dirty="0" smtClean="0"/>
          </a:p>
          <a:p>
            <a:r>
              <a:rPr lang="en-US" sz="2400" dirty="0" smtClean="0"/>
              <a:t>VZGOJNO-IZOBRAŽEVALNI ZAVOD VIŠNJA GORA</a:t>
            </a:r>
          </a:p>
          <a:p>
            <a:endParaRPr lang="sl-SI" sz="2400" dirty="0" smtClean="0">
              <a:latin typeface="Calibri" pitchFamily="34" charset="0"/>
              <a:cs typeface="Calibri" pitchFamily="34" charset="0"/>
            </a:endParaRPr>
          </a:p>
          <a:p>
            <a:endParaRPr lang="sl-SI" sz="2400" dirty="0" smtClean="0">
              <a:latin typeface="Calibri" pitchFamily="34" charset="0"/>
              <a:cs typeface="Calibri" pitchFamily="34" charset="0"/>
            </a:endParaRPr>
          </a:p>
          <a:p>
            <a:endParaRPr lang="en-US" sz="2400" dirty="0" smtClean="0">
              <a:latin typeface="Calibri" pitchFamily="34" charset="0"/>
              <a:cs typeface="Calibri" pitchFamily="34" charset="0"/>
            </a:endParaRPr>
          </a:p>
          <a:p>
            <a:endParaRPr lang="sl-SI" dirty="0"/>
          </a:p>
        </p:txBody>
      </p:sp>
      <p:pic>
        <p:nvPicPr>
          <p:cNvPr id="4" name="Slika 3"/>
          <p:cNvPicPr/>
          <p:nvPr/>
        </p:nvPicPr>
        <p:blipFill>
          <a:blip r:embed="rId2" cstate="print"/>
          <a:srcRect/>
          <a:stretch>
            <a:fillRect/>
          </a:stretch>
        </p:blipFill>
        <p:spPr bwMode="auto">
          <a:xfrm>
            <a:off x="7020272" y="1412776"/>
            <a:ext cx="1692878" cy="1545878"/>
          </a:xfrm>
          <a:prstGeom prst="rect">
            <a:avLst/>
          </a:prstGeom>
          <a:noFill/>
          <a:ln w="9525">
            <a:noFill/>
            <a:miter lim="800000"/>
            <a:headEnd/>
            <a:tailEnd/>
          </a:ln>
        </p:spPr>
      </p:pic>
      <p:pic>
        <p:nvPicPr>
          <p:cNvPr id="5" name="Slika 4"/>
          <p:cNvPicPr/>
          <p:nvPr/>
        </p:nvPicPr>
        <p:blipFill>
          <a:blip r:embed="rId3" cstate="print"/>
          <a:srcRect/>
          <a:stretch>
            <a:fillRect/>
          </a:stretch>
        </p:blipFill>
        <p:spPr bwMode="auto">
          <a:xfrm>
            <a:off x="5364088" y="3861048"/>
            <a:ext cx="1224136" cy="915197"/>
          </a:xfrm>
          <a:prstGeom prst="rect">
            <a:avLst/>
          </a:prstGeom>
          <a:noFill/>
          <a:ln w="9525">
            <a:noFill/>
            <a:miter lim="800000"/>
            <a:headEnd/>
            <a:tailEnd/>
          </a:ln>
        </p:spPr>
      </p:pic>
      <p:pic>
        <p:nvPicPr>
          <p:cNvPr id="6" name="Slika 5"/>
          <p:cNvPicPr/>
          <p:nvPr/>
        </p:nvPicPr>
        <p:blipFill>
          <a:blip r:embed="rId4" cstate="print"/>
          <a:srcRect/>
          <a:stretch>
            <a:fillRect/>
          </a:stretch>
        </p:blipFill>
        <p:spPr bwMode="auto">
          <a:xfrm>
            <a:off x="8100392" y="4653136"/>
            <a:ext cx="675013" cy="7491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9632" y="2564904"/>
            <a:ext cx="7498080" cy="1143000"/>
          </a:xfrm>
        </p:spPr>
        <p:txBody>
          <a:bodyPr>
            <a:noAutofit/>
          </a:bodyPr>
          <a:lstStyle/>
          <a:p>
            <a:pPr algn="ctr"/>
            <a:r>
              <a:rPr lang="sl-SI" sz="4800" dirty="0" smtClean="0"/>
              <a:t>HVALA ZA POZORNOST</a:t>
            </a:r>
            <a:endParaRPr lang="sl-SI"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3600" dirty="0" smtClean="0"/>
              <a:t>OPREDELITEV ČVT</a:t>
            </a:r>
            <a:endParaRPr lang="sl-SI" sz="3600" dirty="0"/>
          </a:p>
        </p:txBody>
      </p:sp>
      <p:sp>
        <p:nvSpPr>
          <p:cNvPr id="3" name="Ograda vsebine 2"/>
          <p:cNvSpPr>
            <a:spLocks noGrp="1"/>
          </p:cNvSpPr>
          <p:nvPr>
            <p:ph idx="1"/>
          </p:nvPr>
        </p:nvSpPr>
        <p:spPr>
          <a:xfrm>
            <a:off x="971600" y="1196752"/>
            <a:ext cx="7992888" cy="5661248"/>
          </a:xfrm>
        </p:spPr>
        <p:txBody>
          <a:bodyPr>
            <a:normAutofit fontScale="92500"/>
          </a:bodyPr>
          <a:lstStyle/>
          <a:p>
            <a:r>
              <a:rPr lang="sl-SI" sz="2800" dirty="0" smtClean="0">
                <a:effectLst>
                  <a:outerShdw blurRad="38100" dist="38100" dir="2700000" algn="tl">
                    <a:srgbClr val="000000">
                      <a:alpha val="43137"/>
                    </a:srgbClr>
                  </a:outerShdw>
                </a:effectLst>
                <a:latin typeface="Calibri" pitchFamily="34" charset="0"/>
                <a:cs typeface="Calibri" pitchFamily="34" charset="0"/>
              </a:rPr>
              <a:t>ČVT</a:t>
            </a:r>
            <a:r>
              <a:rPr lang="sl-SI" sz="2800" dirty="0" smtClean="0">
                <a:latin typeface="Calibri" pitchFamily="34" charset="0"/>
                <a:cs typeface="Calibri" pitchFamily="34" charset="0"/>
              </a:rPr>
              <a:t> – čustvene in vedenjske težave</a:t>
            </a:r>
          </a:p>
          <a:p>
            <a:endParaRPr lang="sl-SI" sz="2800" dirty="0" smtClean="0">
              <a:latin typeface="Calibri" pitchFamily="34" charset="0"/>
              <a:cs typeface="Calibri" pitchFamily="34" charset="0"/>
            </a:endParaRPr>
          </a:p>
          <a:p>
            <a:r>
              <a:rPr lang="sl-SI" sz="2800" dirty="0" smtClean="0">
                <a:effectLst>
                  <a:outerShdw blurRad="38100" dist="38100" dir="2700000" algn="tl">
                    <a:srgbClr val="000000">
                      <a:alpha val="43137"/>
                    </a:srgbClr>
                  </a:outerShdw>
                </a:effectLst>
                <a:latin typeface="Calibri" pitchFamily="34" charset="0"/>
                <a:cs typeface="Calibri" pitchFamily="34" charset="0"/>
              </a:rPr>
              <a:t>POENOSTAVLJENO:</a:t>
            </a:r>
          </a:p>
          <a:p>
            <a:pPr>
              <a:buNone/>
            </a:pPr>
            <a:endParaRPr lang="sl-SI" sz="2800" dirty="0" smtClean="0">
              <a:latin typeface="Calibri" pitchFamily="34" charset="0"/>
              <a:cs typeface="Calibri" pitchFamily="34" charset="0"/>
            </a:endParaRPr>
          </a:p>
          <a:p>
            <a:pPr lvl="2"/>
            <a:r>
              <a:rPr lang="sl-SI" dirty="0" smtClean="0">
                <a:latin typeface="Calibri" pitchFamily="34" charset="0"/>
                <a:cs typeface="Calibri" pitchFamily="34" charset="0"/>
              </a:rPr>
              <a:t>ČVT so individualni odziv na preplet bioloških dejavnikov, </a:t>
            </a:r>
          </a:p>
          <a:p>
            <a:pPr lvl="2"/>
            <a:r>
              <a:rPr lang="sl-SI" dirty="0" smtClean="0">
                <a:latin typeface="Calibri" pitchFamily="34" charset="0"/>
                <a:cs typeface="Calibri" pitchFamily="34" charset="0"/>
              </a:rPr>
              <a:t>dejavnikov razvoja, </a:t>
            </a:r>
          </a:p>
          <a:p>
            <a:pPr lvl="2"/>
            <a:r>
              <a:rPr lang="sl-SI" dirty="0" smtClean="0">
                <a:latin typeface="Calibri" pitchFamily="34" charset="0"/>
                <a:cs typeface="Calibri" pitchFamily="34" charset="0"/>
              </a:rPr>
              <a:t>vplive socialne </a:t>
            </a:r>
            <a:r>
              <a:rPr lang="sl-SI" dirty="0" err="1" smtClean="0">
                <a:latin typeface="Calibri" pitchFamily="34" charset="0"/>
                <a:cs typeface="Calibri" pitchFamily="34" charset="0"/>
              </a:rPr>
              <a:t>deprivacije</a:t>
            </a:r>
            <a:r>
              <a:rPr lang="sl-SI" dirty="0" smtClean="0">
                <a:latin typeface="Calibri" pitchFamily="34" charset="0"/>
                <a:cs typeface="Calibri" pitchFamily="34" charset="0"/>
              </a:rPr>
              <a:t> (izgube, nezadovoljene potrebe in strese)</a:t>
            </a:r>
          </a:p>
          <a:p>
            <a:pPr lvl="2"/>
            <a:r>
              <a:rPr lang="sl-SI" dirty="0" smtClean="0">
                <a:latin typeface="Calibri" pitchFamily="34" charset="0"/>
                <a:cs typeface="Calibri" pitchFamily="34" charset="0"/>
              </a:rPr>
              <a:t>ter interaktivne dejavnike socialnega/življenjskega okolja, v katerem predvsem domače in tudi šolsko okolje pomenita dva ključna vira – bodisi podpore in s tem preprečevanja nastajanja in vzdrževanja ali pa prispevata k nastajanju čustvenih stisk in izstopajočih vedenjskih odzivov.</a:t>
            </a:r>
          </a:p>
          <a:p>
            <a:pPr lvl="2"/>
            <a:endParaRPr lang="sl-SI" sz="2000" dirty="0" smtClean="0"/>
          </a:p>
          <a:p>
            <a:pPr lvl="2"/>
            <a:endParaRPr lang="sl-SI" sz="2000" dirty="0" smtClean="0"/>
          </a:p>
          <a:p>
            <a:pPr lvl="2"/>
            <a:endParaRPr lang="sl-SI" sz="2000" dirty="0" smtClean="0"/>
          </a:p>
          <a:p>
            <a:endParaRPr lang="sl-S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3600" dirty="0" smtClean="0">
                <a:cs typeface="Calibri" pitchFamily="34" charset="0"/>
              </a:rPr>
              <a:t>VEDENJSKI ODZIVI</a:t>
            </a:r>
            <a:endParaRPr lang="sl-SI" sz="3600" dirty="0">
              <a:cs typeface="Calibri" pitchFamily="34" charset="0"/>
            </a:endParaRPr>
          </a:p>
        </p:txBody>
      </p:sp>
      <p:sp>
        <p:nvSpPr>
          <p:cNvPr id="6" name="PoljeZBesedilom 5"/>
          <p:cNvSpPr txBox="1"/>
          <p:nvPr/>
        </p:nvSpPr>
        <p:spPr>
          <a:xfrm>
            <a:off x="1619672" y="1556792"/>
            <a:ext cx="1728192" cy="461665"/>
          </a:xfrm>
          <a:prstGeom prst="rect">
            <a:avLst/>
          </a:prstGeom>
          <a:solidFill>
            <a:schemeClr val="bg1"/>
          </a:solidFill>
        </p:spPr>
        <p:txBody>
          <a:bodyPr wrap="square" rtlCol="0">
            <a:spAutoFit/>
          </a:bodyPr>
          <a:lstStyle/>
          <a:p>
            <a:pPr algn="ctr"/>
            <a:r>
              <a:rPr lang="sl-SI" sz="2400" dirty="0" smtClean="0">
                <a:solidFill>
                  <a:srgbClr val="006600"/>
                </a:solidFill>
                <a:latin typeface="Calibri" pitchFamily="34" charset="0"/>
                <a:cs typeface="Calibri" pitchFamily="34" charset="0"/>
              </a:rPr>
              <a:t>izolacija</a:t>
            </a:r>
            <a:endParaRPr lang="sl-SI" sz="2400" dirty="0">
              <a:solidFill>
                <a:srgbClr val="006600"/>
              </a:solidFill>
              <a:latin typeface="Calibri" pitchFamily="34" charset="0"/>
              <a:cs typeface="Calibri" pitchFamily="34" charset="0"/>
            </a:endParaRPr>
          </a:p>
        </p:txBody>
      </p:sp>
      <p:sp>
        <p:nvSpPr>
          <p:cNvPr id="8" name="PoljeZBesedilom 7"/>
          <p:cNvSpPr txBox="1"/>
          <p:nvPr/>
        </p:nvSpPr>
        <p:spPr>
          <a:xfrm>
            <a:off x="1115616" y="2348880"/>
            <a:ext cx="2088232" cy="461665"/>
          </a:xfrm>
          <a:prstGeom prst="rect">
            <a:avLst/>
          </a:prstGeom>
          <a:noFill/>
        </p:spPr>
        <p:txBody>
          <a:bodyPr wrap="square" rtlCol="0">
            <a:spAutoFit/>
          </a:bodyPr>
          <a:lstStyle/>
          <a:p>
            <a:r>
              <a:rPr lang="sl-SI" sz="2400" dirty="0" smtClean="0">
                <a:solidFill>
                  <a:schemeClr val="accent3"/>
                </a:solidFill>
                <a:latin typeface="Calibri" pitchFamily="34" charset="0"/>
                <a:cs typeface="Calibri" pitchFamily="34" charset="0"/>
              </a:rPr>
              <a:t>razdiralnost</a:t>
            </a:r>
            <a:endParaRPr lang="sl-SI" dirty="0">
              <a:solidFill>
                <a:schemeClr val="accent3"/>
              </a:solidFill>
              <a:latin typeface="Calibri" pitchFamily="34" charset="0"/>
              <a:cs typeface="Calibri" pitchFamily="34" charset="0"/>
            </a:endParaRPr>
          </a:p>
        </p:txBody>
      </p:sp>
      <p:sp>
        <p:nvSpPr>
          <p:cNvPr id="9" name="PoljeZBesedilom 8"/>
          <p:cNvSpPr txBox="1"/>
          <p:nvPr/>
        </p:nvSpPr>
        <p:spPr>
          <a:xfrm>
            <a:off x="3995936" y="2348880"/>
            <a:ext cx="2016224" cy="461665"/>
          </a:xfrm>
          <a:prstGeom prst="rect">
            <a:avLst/>
          </a:prstGeom>
          <a:noFill/>
        </p:spPr>
        <p:txBody>
          <a:bodyPr wrap="square" rtlCol="0">
            <a:spAutoFit/>
          </a:bodyPr>
          <a:lstStyle/>
          <a:p>
            <a:r>
              <a:rPr lang="sl-SI" sz="2400" dirty="0" err="1" smtClean="0">
                <a:solidFill>
                  <a:srgbClr val="FF0000"/>
                </a:solidFill>
                <a:latin typeface="Calibri" pitchFamily="34" charset="0"/>
                <a:cs typeface="Calibri" pitchFamily="34" charset="0"/>
              </a:rPr>
              <a:t>motečnost</a:t>
            </a:r>
            <a:endParaRPr lang="sl-SI" sz="2400" dirty="0">
              <a:solidFill>
                <a:srgbClr val="FF0000"/>
              </a:solidFill>
              <a:latin typeface="Calibri" pitchFamily="34" charset="0"/>
              <a:cs typeface="Calibri" pitchFamily="34" charset="0"/>
            </a:endParaRPr>
          </a:p>
        </p:txBody>
      </p:sp>
      <p:sp>
        <p:nvSpPr>
          <p:cNvPr id="10" name="PoljeZBesedilom 9"/>
          <p:cNvSpPr txBox="1"/>
          <p:nvPr/>
        </p:nvSpPr>
        <p:spPr>
          <a:xfrm>
            <a:off x="6444208" y="2564904"/>
            <a:ext cx="2304256" cy="461665"/>
          </a:xfrm>
          <a:prstGeom prst="rect">
            <a:avLst/>
          </a:prstGeom>
          <a:noFill/>
        </p:spPr>
        <p:txBody>
          <a:bodyPr wrap="square" rtlCol="0">
            <a:spAutoFit/>
          </a:bodyPr>
          <a:lstStyle/>
          <a:p>
            <a:r>
              <a:rPr lang="sl-SI" sz="2400" dirty="0" smtClean="0">
                <a:solidFill>
                  <a:srgbClr val="FF3399"/>
                </a:solidFill>
                <a:latin typeface="Calibri" pitchFamily="34" charset="0"/>
                <a:cs typeface="Calibri" pitchFamily="34" charset="0"/>
              </a:rPr>
              <a:t>hiperaktivnost</a:t>
            </a:r>
            <a:endParaRPr lang="sl-SI" dirty="0">
              <a:solidFill>
                <a:srgbClr val="FF3399"/>
              </a:solidFill>
              <a:latin typeface="Calibri" pitchFamily="34" charset="0"/>
              <a:cs typeface="Calibri" pitchFamily="34" charset="0"/>
            </a:endParaRPr>
          </a:p>
        </p:txBody>
      </p:sp>
      <p:sp>
        <p:nvSpPr>
          <p:cNvPr id="11" name="PoljeZBesedilom 10"/>
          <p:cNvSpPr txBox="1"/>
          <p:nvPr/>
        </p:nvSpPr>
        <p:spPr>
          <a:xfrm>
            <a:off x="3923928" y="3717032"/>
            <a:ext cx="3960440" cy="461665"/>
          </a:xfrm>
          <a:prstGeom prst="rect">
            <a:avLst/>
          </a:prstGeom>
          <a:noFill/>
        </p:spPr>
        <p:txBody>
          <a:bodyPr wrap="square" rtlCol="0">
            <a:spAutoFit/>
          </a:bodyPr>
          <a:lstStyle/>
          <a:p>
            <a:r>
              <a:rPr lang="sl-SI" sz="2400" dirty="0">
                <a:solidFill>
                  <a:srgbClr val="C00000"/>
                </a:solidFill>
                <a:latin typeface="Calibri" pitchFamily="34" charset="0"/>
                <a:cs typeface="Calibri" pitchFamily="34" charset="0"/>
              </a:rPr>
              <a:t>p</a:t>
            </a:r>
            <a:r>
              <a:rPr lang="sl-SI" sz="2400" dirty="0" smtClean="0">
                <a:solidFill>
                  <a:srgbClr val="C00000"/>
                </a:solidFill>
                <a:latin typeface="Calibri" pitchFamily="34" charset="0"/>
                <a:cs typeface="Calibri" pitchFamily="34" charset="0"/>
              </a:rPr>
              <a:t>omanjkanje koncentracije</a:t>
            </a:r>
            <a:endParaRPr lang="sl-SI" sz="2400" dirty="0">
              <a:solidFill>
                <a:srgbClr val="C00000"/>
              </a:solidFill>
              <a:latin typeface="Calibri" pitchFamily="34" charset="0"/>
              <a:cs typeface="Calibri" pitchFamily="34" charset="0"/>
            </a:endParaRPr>
          </a:p>
        </p:txBody>
      </p:sp>
      <p:sp>
        <p:nvSpPr>
          <p:cNvPr id="12" name="PoljeZBesedilom 11"/>
          <p:cNvSpPr txBox="1"/>
          <p:nvPr/>
        </p:nvSpPr>
        <p:spPr>
          <a:xfrm>
            <a:off x="7164288" y="3212976"/>
            <a:ext cx="1728192" cy="461665"/>
          </a:xfrm>
          <a:prstGeom prst="rect">
            <a:avLst/>
          </a:prstGeom>
          <a:noFill/>
        </p:spPr>
        <p:txBody>
          <a:bodyPr wrap="square" rtlCol="0">
            <a:spAutoFit/>
          </a:bodyPr>
          <a:lstStyle/>
          <a:p>
            <a:r>
              <a:rPr lang="sl-SI" sz="2400" dirty="0" smtClean="0">
                <a:latin typeface="Calibri" pitchFamily="34" charset="0"/>
                <a:cs typeface="Calibri" pitchFamily="34" charset="0"/>
              </a:rPr>
              <a:t>nezmožnost</a:t>
            </a:r>
            <a:endParaRPr lang="sl-SI" sz="2400" dirty="0">
              <a:latin typeface="Calibri" pitchFamily="34" charset="0"/>
              <a:cs typeface="Calibri" pitchFamily="34" charset="0"/>
            </a:endParaRPr>
          </a:p>
        </p:txBody>
      </p:sp>
      <p:sp>
        <p:nvSpPr>
          <p:cNvPr id="13" name="PoljeZBesedilom 12"/>
          <p:cNvSpPr txBox="1"/>
          <p:nvPr/>
        </p:nvSpPr>
        <p:spPr>
          <a:xfrm>
            <a:off x="3923928" y="1268760"/>
            <a:ext cx="2520280" cy="461665"/>
          </a:xfrm>
          <a:prstGeom prst="rect">
            <a:avLst/>
          </a:prstGeom>
          <a:noFill/>
        </p:spPr>
        <p:txBody>
          <a:bodyPr wrap="square" rtlCol="0">
            <a:spAutoFit/>
          </a:bodyPr>
          <a:lstStyle/>
          <a:p>
            <a:r>
              <a:rPr lang="sl-SI" sz="2400" dirty="0">
                <a:solidFill>
                  <a:srgbClr val="C00000"/>
                </a:solidFill>
                <a:latin typeface="Calibri" pitchFamily="34" charset="0"/>
                <a:cs typeface="Calibri" pitchFamily="34" charset="0"/>
              </a:rPr>
              <a:t>i</a:t>
            </a:r>
            <a:r>
              <a:rPr lang="sl-SI" sz="2400" dirty="0" smtClean="0">
                <a:solidFill>
                  <a:srgbClr val="C00000"/>
                </a:solidFill>
                <a:latin typeface="Calibri" pitchFamily="34" charset="0"/>
                <a:cs typeface="Calibri" pitchFamily="34" charset="0"/>
              </a:rPr>
              <a:t>zzivalno vedenje</a:t>
            </a:r>
            <a:endParaRPr lang="sl-SI" sz="2400" dirty="0">
              <a:solidFill>
                <a:srgbClr val="C00000"/>
              </a:solidFill>
              <a:latin typeface="Calibri" pitchFamily="34" charset="0"/>
              <a:cs typeface="Calibri" pitchFamily="34" charset="0"/>
            </a:endParaRPr>
          </a:p>
        </p:txBody>
      </p:sp>
      <p:sp>
        <p:nvSpPr>
          <p:cNvPr id="14" name="PoljeZBesedilom 13"/>
          <p:cNvSpPr txBox="1"/>
          <p:nvPr/>
        </p:nvSpPr>
        <p:spPr>
          <a:xfrm>
            <a:off x="1547664" y="5445224"/>
            <a:ext cx="2664296" cy="461665"/>
          </a:xfrm>
          <a:prstGeom prst="rect">
            <a:avLst/>
          </a:prstGeom>
          <a:noFill/>
        </p:spPr>
        <p:txBody>
          <a:bodyPr wrap="square" rtlCol="0">
            <a:spAutoFit/>
          </a:bodyPr>
          <a:lstStyle/>
          <a:p>
            <a:r>
              <a:rPr lang="sl-SI" sz="2400" dirty="0" err="1">
                <a:solidFill>
                  <a:srgbClr val="FF0000"/>
                </a:solidFill>
                <a:latin typeface="Calibri" pitchFamily="34" charset="0"/>
                <a:cs typeface="Calibri" pitchFamily="34" charset="0"/>
              </a:rPr>
              <a:t>d</a:t>
            </a:r>
            <a:r>
              <a:rPr lang="sl-SI" sz="2400" dirty="0" err="1" smtClean="0">
                <a:solidFill>
                  <a:srgbClr val="FF0000"/>
                </a:solidFill>
                <a:latin typeface="Calibri" pitchFamily="34" charset="0"/>
                <a:cs typeface="Calibri" pitchFamily="34" charset="0"/>
              </a:rPr>
              <a:t>isocialno</a:t>
            </a:r>
            <a:r>
              <a:rPr lang="sl-SI" dirty="0" smtClean="0">
                <a:solidFill>
                  <a:srgbClr val="FF0000"/>
                </a:solidFill>
                <a:latin typeface="Calibri" pitchFamily="34" charset="0"/>
                <a:cs typeface="Calibri" pitchFamily="34" charset="0"/>
              </a:rPr>
              <a:t> </a:t>
            </a:r>
            <a:r>
              <a:rPr lang="sl-SI" sz="2400" dirty="0" smtClean="0">
                <a:solidFill>
                  <a:srgbClr val="FF0000"/>
                </a:solidFill>
                <a:latin typeface="Calibri" pitchFamily="34" charset="0"/>
                <a:cs typeface="Calibri" pitchFamily="34" charset="0"/>
              </a:rPr>
              <a:t>vedenje</a:t>
            </a:r>
            <a:endParaRPr lang="sl-SI" sz="2400" dirty="0">
              <a:solidFill>
                <a:srgbClr val="FF0000"/>
              </a:solidFill>
              <a:latin typeface="Calibri" pitchFamily="34" charset="0"/>
              <a:cs typeface="Calibri" pitchFamily="34" charset="0"/>
            </a:endParaRPr>
          </a:p>
        </p:txBody>
      </p:sp>
      <p:sp>
        <p:nvSpPr>
          <p:cNvPr id="15" name="PoljeZBesedilom 14"/>
          <p:cNvSpPr txBox="1"/>
          <p:nvPr/>
        </p:nvSpPr>
        <p:spPr>
          <a:xfrm>
            <a:off x="5292080" y="1844824"/>
            <a:ext cx="2880320" cy="461665"/>
          </a:xfrm>
          <a:prstGeom prst="rect">
            <a:avLst/>
          </a:prstGeom>
          <a:noFill/>
        </p:spPr>
        <p:txBody>
          <a:bodyPr wrap="square" rtlCol="0">
            <a:spAutoFit/>
          </a:bodyPr>
          <a:lstStyle/>
          <a:p>
            <a:r>
              <a:rPr lang="sl-SI" sz="2400" dirty="0">
                <a:solidFill>
                  <a:schemeClr val="accent5">
                    <a:lumMod val="75000"/>
                  </a:schemeClr>
                </a:solidFill>
                <a:latin typeface="Calibri" pitchFamily="34" charset="0"/>
                <a:cs typeface="Calibri" pitchFamily="34" charset="0"/>
              </a:rPr>
              <a:t>d</a:t>
            </a:r>
            <a:r>
              <a:rPr lang="sl-SI" sz="2400" dirty="0" smtClean="0">
                <a:solidFill>
                  <a:schemeClr val="accent5">
                    <a:lumMod val="75000"/>
                  </a:schemeClr>
                </a:solidFill>
                <a:latin typeface="Calibri" pitchFamily="34" charset="0"/>
                <a:cs typeface="Calibri" pitchFamily="34" charset="0"/>
              </a:rPr>
              <a:t>estruktivno vedenje</a:t>
            </a:r>
            <a:endParaRPr lang="sl-SI" sz="2400" dirty="0">
              <a:solidFill>
                <a:schemeClr val="accent5">
                  <a:lumMod val="75000"/>
                </a:schemeClr>
              </a:solidFill>
              <a:latin typeface="Calibri" pitchFamily="34" charset="0"/>
              <a:cs typeface="Calibri" pitchFamily="34" charset="0"/>
            </a:endParaRPr>
          </a:p>
        </p:txBody>
      </p:sp>
      <p:sp>
        <p:nvSpPr>
          <p:cNvPr id="16" name="PoljeZBesedilom 15"/>
          <p:cNvSpPr txBox="1"/>
          <p:nvPr/>
        </p:nvSpPr>
        <p:spPr>
          <a:xfrm>
            <a:off x="2051720" y="2852936"/>
            <a:ext cx="2160240" cy="461665"/>
          </a:xfrm>
          <a:prstGeom prst="rect">
            <a:avLst/>
          </a:prstGeom>
          <a:noFill/>
        </p:spPr>
        <p:txBody>
          <a:bodyPr wrap="square" rtlCol="0">
            <a:spAutoFit/>
          </a:bodyPr>
          <a:lstStyle/>
          <a:p>
            <a:r>
              <a:rPr lang="sl-SI" sz="2400" dirty="0" smtClean="0">
                <a:solidFill>
                  <a:schemeClr val="bg1">
                    <a:lumMod val="50000"/>
                  </a:schemeClr>
                </a:solidFill>
                <a:latin typeface="Calibri" pitchFamily="34" charset="0"/>
                <a:cs typeface="Calibri" pitchFamily="34" charset="0"/>
              </a:rPr>
              <a:t>depresivnost</a:t>
            </a:r>
            <a:endParaRPr lang="sl-SI" sz="2400" dirty="0">
              <a:solidFill>
                <a:schemeClr val="bg1">
                  <a:lumMod val="50000"/>
                </a:schemeClr>
              </a:solidFill>
              <a:latin typeface="Calibri" pitchFamily="34" charset="0"/>
              <a:cs typeface="Calibri" pitchFamily="34" charset="0"/>
            </a:endParaRPr>
          </a:p>
        </p:txBody>
      </p:sp>
      <p:sp>
        <p:nvSpPr>
          <p:cNvPr id="17" name="PoljeZBesedilom 16"/>
          <p:cNvSpPr txBox="1"/>
          <p:nvPr/>
        </p:nvSpPr>
        <p:spPr>
          <a:xfrm>
            <a:off x="4355976" y="3068960"/>
            <a:ext cx="2592288" cy="461665"/>
          </a:xfrm>
          <a:prstGeom prst="rect">
            <a:avLst/>
          </a:prstGeom>
          <a:noFill/>
        </p:spPr>
        <p:txBody>
          <a:bodyPr wrap="square" rtlCol="0">
            <a:spAutoFit/>
          </a:bodyPr>
          <a:lstStyle/>
          <a:p>
            <a:r>
              <a:rPr lang="sl-SI" sz="2400" dirty="0">
                <a:solidFill>
                  <a:srgbClr val="660066"/>
                </a:solidFill>
                <a:latin typeface="Calibri" pitchFamily="34" charset="0"/>
                <a:cs typeface="Calibri" pitchFamily="34" charset="0"/>
              </a:rPr>
              <a:t>m</a:t>
            </a:r>
            <a:r>
              <a:rPr lang="sl-SI" sz="2400" dirty="0" smtClean="0">
                <a:solidFill>
                  <a:srgbClr val="660066"/>
                </a:solidFill>
                <a:latin typeface="Calibri" pitchFamily="34" charset="0"/>
                <a:cs typeface="Calibri" pitchFamily="34" charset="0"/>
              </a:rPr>
              <a:t>otnje hranjenja</a:t>
            </a:r>
            <a:endParaRPr lang="sl-SI" sz="2400" dirty="0">
              <a:solidFill>
                <a:srgbClr val="660066"/>
              </a:solidFill>
              <a:latin typeface="Calibri" pitchFamily="34" charset="0"/>
              <a:cs typeface="Calibri" pitchFamily="34" charset="0"/>
            </a:endParaRPr>
          </a:p>
        </p:txBody>
      </p:sp>
      <p:sp>
        <p:nvSpPr>
          <p:cNvPr id="18" name="PoljeZBesedilom 17"/>
          <p:cNvSpPr txBox="1"/>
          <p:nvPr/>
        </p:nvSpPr>
        <p:spPr>
          <a:xfrm>
            <a:off x="2915816" y="1988840"/>
            <a:ext cx="1440160" cy="461665"/>
          </a:xfrm>
          <a:prstGeom prst="rect">
            <a:avLst/>
          </a:prstGeom>
          <a:noFill/>
        </p:spPr>
        <p:txBody>
          <a:bodyPr wrap="square" rtlCol="0">
            <a:spAutoFit/>
          </a:bodyPr>
          <a:lstStyle/>
          <a:p>
            <a:r>
              <a:rPr lang="sl-SI" sz="2400" dirty="0" smtClean="0">
                <a:solidFill>
                  <a:srgbClr val="000068"/>
                </a:solidFill>
                <a:latin typeface="Calibri" pitchFamily="34" charset="0"/>
                <a:cs typeface="Calibri" pitchFamily="34" charset="0"/>
              </a:rPr>
              <a:t>ADHD</a:t>
            </a:r>
            <a:endParaRPr lang="sl-SI" dirty="0">
              <a:solidFill>
                <a:srgbClr val="000068"/>
              </a:solidFill>
              <a:latin typeface="Calibri" pitchFamily="34" charset="0"/>
              <a:cs typeface="Calibri" pitchFamily="34" charset="0"/>
            </a:endParaRPr>
          </a:p>
        </p:txBody>
      </p:sp>
      <p:sp>
        <p:nvSpPr>
          <p:cNvPr id="19" name="PoljeZBesedilom 18"/>
          <p:cNvSpPr txBox="1"/>
          <p:nvPr/>
        </p:nvSpPr>
        <p:spPr>
          <a:xfrm>
            <a:off x="1547664" y="3429000"/>
            <a:ext cx="1872208" cy="461665"/>
          </a:xfrm>
          <a:prstGeom prst="rect">
            <a:avLst/>
          </a:prstGeom>
          <a:noFill/>
        </p:spPr>
        <p:txBody>
          <a:bodyPr wrap="square" rtlCol="0">
            <a:spAutoFit/>
          </a:bodyPr>
          <a:lstStyle/>
          <a:p>
            <a:r>
              <a:rPr lang="sl-SI" sz="2400" dirty="0" smtClean="0">
                <a:solidFill>
                  <a:srgbClr val="008000"/>
                </a:solidFill>
                <a:latin typeface="Calibri" pitchFamily="34" charset="0"/>
                <a:cs typeface="Calibri" pitchFamily="34" charset="0"/>
              </a:rPr>
              <a:t>učne težave</a:t>
            </a:r>
            <a:endParaRPr lang="sl-SI" sz="2400" dirty="0">
              <a:solidFill>
                <a:srgbClr val="008000"/>
              </a:solidFill>
              <a:latin typeface="Calibri" pitchFamily="34" charset="0"/>
              <a:cs typeface="Calibri" pitchFamily="34" charset="0"/>
            </a:endParaRPr>
          </a:p>
        </p:txBody>
      </p:sp>
      <p:sp>
        <p:nvSpPr>
          <p:cNvPr id="20" name="PoljeZBesedilom 19"/>
          <p:cNvSpPr txBox="1"/>
          <p:nvPr/>
        </p:nvSpPr>
        <p:spPr>
          <a:xfrm>
            <a:off x="5076056" y="4365104"/>
            <a:ext cx="3744416" cy="461665"/>
          </a:xfrm>
          <a:prstGeom prst="rect">
            <a:avLst/>
          </a:prstGeom>
          <a:noFill/>
        </p:spPr>
        <p:txBody>
          <a:bodyPr wrap="square" rtlCol="0">
            <a:spAutoFit/>
          </a:bodyPr>
          <a:lstStyle/>
          <a:p>
            <a:r>
              <a:rPr lang="sl-SI" sz="2400" dirty="0">
                <a:solidFill>
                  <a:srgbClr val="996600"/>
                </a:solidFill>
                <a:latin typeface="Calibri" pitchFamily="34" charset="0"/>
                <a:cs typeface="Calibri" pitchFamily="34" charset="0"/>
              </a:rPr>
              <a:t>s</a:t>
            </a:r>
            <a:r>
              <a:rPr lang="sl-SI" sz="2400" dirty="0" smtClean="0">
                <a:solidFill>
                  <a:srgbClr val="996600"/>
                </a:solidFill>
                <a:latin typeface="Calibri" pitchFamily="34" charset="0"/>
                <a:cs typeface="Calibri" pitchFamily="34" charset="0"/>
              </a:rPr>
              <a:t>kromne socialne veščine</a:t>
            </a:r>
            <a:endParaRPr lang="sl-SI" sz="2400" dirty="0">
              <a:solidFill>
                <a:srgbClr val="996600"/>
              </a:solidFill>
              <a:latin typeface="Calibri" pitchFamily="34" charset="0"/>
              <a:cs typeface="Calibri" pitchFamily="34" charset="0"/>
            </a:endParaRPr>
          </a:p>
        </p:txBody>
      </p:sp>
      <p:sp>
        <p:nvSpPr>
          <p:cNvPr id="21" name="PoljeZBesedilom 20"/>
          <p:cNvSpPr txBox="1"/>
          <p:nvPr/>
        </p:nvSpPr>
        <p:spPr>
          <a:xfrm>
            <a:off x="2267744" y="6237312"/>
            <a:ext cx="2664296" cy="461665"/>
          </a:xfrm>
          <a:prstGeom prst="rect">
            <a:avLst/>
          </a:prstGeom>
          <a:noFill/>
        </p:spPr>
        <p:txBody>
          <a:bodyPr wrap="square" rtlCol="0">
            <a:spAutoFit/>
          </a:bodyPr>
          <a:lstStyle/>
          <a:p>
            <a:r>
              <a:rPr lang="sl-SI" sz="2400" dirty="0">
                <a:solidFill>
                  <a:srgbClr val="993300"/>
                </a:solidFill>
                <a:latin typeface="Calibri" pitchFamily="34" charset="0"/>
                <a:cs typeface="Calibri" pitchFamily="34" charset="0"/>
              </a:rPr>
              <a:t>m</a:t>
            </a:r>
            <a:r>
              <a:rPr lang="sl-SI" sz="2400" dirty="0" smtClean="0">
                <a:solidFill>
                  <a:srgbClr val="993300"/>
                </a:solidFill>
                <a:latin typeface="Calibri" pitchFamily="34" charset="0"/>
                <a:cs typeface="Calibri" pitchFamily="34" charset="0"/>
              </a:rPr>
              <a:t>anj prijateljev</a:t>
            </a:r>
            <a:endParaRPr lang="sl-SI" sz="2400" dirty="0">
              <a:solidFill>
                <a:srgbClr val="993300"/>
              </a:solidFill>
              <a:latin typeface="Calibri" pitchFamily="34" charset="0"/>
              <a:cs typeface="Calibri" pitchFamily="34" charset="0"/>
            </a:endParaRPr>
          </a:p>
        </p:txBody>
      </p:sp>
      <p:sp>
        <p:nvSpPr>
          <p:cNvPr id="22" name="PoljeZBesedilom 21"/>
          <p:cNvSpPr txBox="1"/>
          <p:nvPr/>
        </p:nvSpPr>
        <p:spPr>
          <a:xfrm>
            <a:off x="2915816" y="4869160"/>
            <a:ext cx="3240360" cy="461665"/>
          </a:xfrm>
          <a:prstGeom prst="rect">
            <a:avLst/>
          </a:prstGeom>
          <a:noFill/>
        </p:spPr>
        <p:txBody>
          <a:bodyPr wrap="square" rtlCol="0">
            <a:spAutoFit/>
          </a:bodyPr>
          <a:lstStyle/>
          <a:p>
            <a:r>
              <a:rPr lang="sl-SI" sz="2400" dirty="0">
                <a:solidFill>
                  <a:srgbClr val="0000FF"/>
                </a:solidFill>
                <a:latin typeface="Calibri" pitchFamily="34" charset="0"/>
                <a:cs typeface="Calibri" pitchFamily="34" charset="0"/>
              </a:rPr>
              <a:t>n</a:t>
            </a:r>
            <a:r>
              <a:rPr lang="sl-SI" sz="2400" dirty="0" smtClean="0">
                <a:solidFill>
                  <a:srgbClr val="0000FF"/>
                </a:solidFill>
                <a:latin typeface="Calibri" pitchFamily="34" charset="0"/>
                <a:cs typeface="Calibri" pitchFamily="34" charset="0"/>
              </a:rPr>
              <a:t>izko </a:t>
            </a:r>
            <a:r>
              <a:rPr lang="sl-SI" sz="2400" dirty="0" err="1" smtClean="0">
                <a:solidFill>
                  <a:srgbClr val="0000FF"/>
                </a:solidFill>
                <a:latin typeface="Calibri" pitchFamily="34" charset="0"/>
                <a:cs typeface="Calibri" pitchFamily="34" charset="0"/>
              </a:rPr>
              <a:t>samovrednotenje</a:t>
            </a:r>
            <a:endParaRPr lang="sl-SI" sz="2400" dirty="0">
              <a:solidFill>
                <a:srgbClr val="0000FF"/>
              </a:solidFill>
              <a:latin typeface="Calibri" pitchFamily="34" charset="0"/>
              <a:cs typeface="Calibri" pitchFamily="34" charset="0"/>
            </a:endParaRPr>
          </a:p>
        </p:txBody>
      </p:sp>
      <p:sp>
        <p:nvSpPr>
          <p:cNvPr id="23" name="PoljeZBesedilom 22"/>
          <p:cNvSpPr txBox="1"/>
          <p:nvPr/>
        </p:nvSpPr>
        <p:spPr>
          <a:xfrm>
            <a:off x="4067944" y="5733256"/>
            <a:ext cx="3240360" cy="461665"/>
          </a:xfrm>
          <a:prstGeom prst="rect">
            <a:avLst/>
          </a:prstGeom>
          <a:noFill/>
        </p:spPr>
        <p:txBody>
          <a:bodyPr wrap="square" rtlCol="0">
            <a:spAutoFit/>
          </a:bodyPr>
          <a:lstStyle/>
          <a:p>
            <a:r>
              <a:rPr lang="sl-SI" sz="2400" dirty="0">
                <a:solidFill>
                  <a:srgbClr val="297B52"/>
                </a:solidFill>
                <a:latin typeface="Calibri" pitchFamily="34" charset="0"/>
                <a:cs typeface="Calibri" pitchFamily="34" charset="0"/>
              </a:rPr>
              <a:t>č</a:t>
            </a:r>
            <a:r>
              <a:rPr lang="sl-SI" sz="2400" dirty="0" smtClean="0">
                <a:solidFill>
                  <a:srgbClr val="297B52"/>
                </a:solidFill>
                <a:latin typeface="Calibri" pitchFamily="34" charset="0"/>
                <a:cs typeface="Calibri" pitchFamily="34" charset="0"/>
              </a:rPr>
              <a:t>ustvena nestabilnost</a:t>
            </a:r>
            <a:endParaRPr lang="sl-SI" sz="2400" dirty="0">
              <a:solidFill>
                <a:srgbClr val="297B52"/>
              </a:solidFill>
              <a:latin typeface="Calibri" pitchFamily="34" charset="0"/>
              <a:cs typeface="Calibri" pitchFamily="34" charset="0"/>
            </a:endParaRPr>
          </a:p>
        </p:txBody>
      </p:sp>
      <p:sp>
        <p:nvSpPr>
          <p:cNvPr id="24" name="PoljeZBesedilom 23"/>
          <p:cNvSpPr txBox="1"/>
          <p:nvPr/>
        </p:nvSpPr>
        <p:spPr>
          <a:xfrm>
            <a:off x="6012160" y="5301208"/>
            <a:ext cx="2664296" cy="461665"/>
          </a:xfrm>
          <a:prstGeom prst="rect">
            <a:avLst/>
          </a:prstGeom>
          <a:noFill/>
        </p:spPr>
        <p:txBody>
          <a:bodyPr wrap="square" rtlCol="0">
            <a:spAutoFit/>
          </a:bodyPr>
          <a:lstStyle/>
          <a:p>
            <a:r>
              <a:rPr lang="sl-SI" sz="2400" dirty="0">
                <a:solidFill>
                  <a:srgbClr val="A50021"/>
                </a:solidFill>
                <a:latin typeface="Calibri" pitchFamily="34" charset="0"/>
                <a:cs typeface="Calibri" pitchFamily="34" charset="0"/>
              </a:rPr>
              <a:t>h</a:t>
            </a:r>
            <a:r>
              <a:rPr lang="sl-SI" sz="2400" dirty="0" smtClean="0">
                <a:solidFill>
                  <a:srgbClr val="A50021"/>
                </a:solidFill>
                <a:latin typeface="Calibri" pitchFamily="34" charset="0"/>
                <a:cs typeface="Calibri" pitchFamily="34" charset="0"/>
              </a:rPr>
              <a:t>itra prizadetost</a:t>
            </a:r>
            <a:endParaRPr lang="sl-SI" sz="2400" dirty="0">
              <a:solidFill>
                <a:srgbClr val="A50021"/>
              </a:solidFill>
              <a:latin typeface="Calibri" pitchFamily="34" charset="0"/>
              <a:cs typeface="Calibri" pitchFamily="34" charset="0"/>
            </a:endParaRPr>
          </a:p>
        </p:txBody>
      </p:sp>
      <p:sp>
        <p:nvSpPr>
          <p:cNvPr id="25" name="PoljeZBesedilom 24"/>
          <p:cNvSpPr txBox="1"/>
          <p:nvPr/>
        </p:nvSpPr>
        <p:spPr>
          <a:xfrm>
            <a:off x="6300192" y="6237312"/>
            <a:ext cx="2088232" cy="461665"/>
          </a:xfrm>
          <a:prstGeom prst="rect">
            <a:avLst/>
          </a:prstGeom>
          <a:noFill/>
        </p:spPr>
        <p:txBody>
          <a:bodyPr wrap="square" rtlCol="0">
            <a:spAutoFit/>
          </a:bodyPr>
          <a:lstStyle/>
          <a:p>
            <a:r>
              <a:rPr lang="sl-SI" sz="2400" dirty="0">
                <a:solidFill>
                  <a:srgbClr val="004FC4"/>
                </a:solidFill>
                <a:latin typeface="Calibri" pitchFamily="34" charset="0"/>
                <a:cs typeface="Calibri" pitchFamily="34" charset="0"/>
              </a:rPr>
              <a:t>m</a:t>
            </a:r>
            <a:r>
              <a:rPr lang="sl-SI" sz="2400" dirty="0" smtClean="0">
                <a:solidFill>
                  <a:srgbClr val="004FC4"/>
                </a:solidFill>
                <a:latin typeface="Calibri" pitchFamily="34" charset="0"/>
                <a:cs typeface="Calibri" pitchFamily="34" charset="0"/>
              </a:rPr>
              <a:t>otnje spanja</a:t>
            </a:r>
            <a:endParaRPr lang="sl-SI" sz="2400" dirty="0">
              <a:solidFill>
                <a:srgbClr val="004FC4"/>
              </a:solidFill>
              <a:latin typeface="Calibri" pitchFamily="34" charset="0"/>
              <a:cs typeface="Calibri" pitchFamily="34" charset="0"/>
            </a:endParaRPr>
          </a:p>
        </p:txBody>
      </p:sp>
      <p:sp>
        <p:nvSpPr>
          <p:cNvPr id="26" name="PoljeZBesedilom 25"/>
          <p:cNvSpPr txBox="1"/>
          <p:nvPr/>
        </p:nvSpPr>
        <p:spPr>
          <a:xfrm>
            <a:off x="1979712" y="4077072"/>
            <a:ext cx="2160240" cy="461665"/>
          </a:xfrm>
          <a:prstGeom prst="rect">
            <a:avLst/>
          </a:prstGeom>
          <a:noFill/>
        </p:spPr>
        <p:txBody>
          <a:bodyPr wrap="square" rtlCol="0">
            <a:spAutoFit/>
          </a:bodyPr>
          <a:lstStyle/>
          <a:p>
            <a:r>
              <a:rPr lang="sl-SI" sz="2400" dirty="0">
                <a:solidFill>
                  <a:srgbClr val="FF9900"/>
                </a:solidFill>
                <a:latin typeface="Calibri" pitchFamily="34" charset="0"/>
                <a:cs typeface="Calibri" pitchFamily="34" charset="0"/>
              </a:rPr>
              <a:t>g</a:t>
            </a:r>
            <a:r>
              <a:rPr lang="sl-SI" sz="2400" dirty="0" smtClean="0">
                <a:solidFill>
                  <a:srgbClr val="FF9900"/>
                </a:solidFill>
                <a:latin typeface="Calibri" pitchFamily="34" charset="0"/>
                <a:cs typeface="Calibri" pitchFamily="34" charset="0"/>
              </a:rPr>
              <a:t>ovorne motnje</a:t>
            </a:r>
            <a:endParaRPr lang="sl-SI" dirty="0">
              <a:solidFill>
                <a:srgbClr val="FF9900"/>
              </a:solidFill>
              <a:latin typeface="Calibri" pitchFamily="34" charset="0"/>
              <a:cs typeface="Calibri" pitchFamily="34" charset="0"/>
            </a:endParaRPr>
          </a:p>
        </p:txBody>
      </p:sp>
      <p:sp>
        <p:nvSpPr>
          <p:cNvPr id="27" name="PoljeZBesedilom 26"/>
          <p:cNvSpPr txBox="1"/>
          <p:nvPr/>
        </p:nvSpPr>
        <p:spPr>
          <a:xfrm>
            <a:off x="1403648" y="4653136"/>
            <a:ext cx="1152128" cy="461665"/>
          </a:xfrm>
          <a:prstGeom prst="rect">
            <a:avLst/>
          </a:prstGeom>
          <a:noFill/>
        </p:spPr>
        <p:txBody>
          <a:bodyPr wrap="square" rtlCol="0">
            <a:spAutoFit/>
          </a:bodyPr>
          <a:lstStyle/>
          <a:p>
            <a:r>
              <a:rPr lang="sl-SI" sz="2400" dirty="0" smtClean="0">
                <a:latin typeface="Calibri" pitchFamily="34" charset="0"/>
                <a:cs typeface="Calibri" pitchFamily="34" charset="0"/>
              </a:rPr>
              <a:t>fobije</a:t>
            </a:r>
            <a:endParaRPr lang="sl-SI"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3600" dirty="0" smtClean="0"/>
              <a:t>POJAVNE OBLIKE ČVT  V ŠOLI</a:t>
            </a:r>
            <a:endParaRPr lang="sl-SI" sz="3600" dirty="0"/>
          </a:p>
        </p:txBody>
      </p:sp>
      <p:sp>
        <p:nvSpPr>
          <p:cNvPr id="3" name="Ograda vsebine 2"/>
          <p:cNvSpPr>
            <a:spLocks noGrp="1"/>
          </p:cNvSpPr>
          <p:nvPr>
            <p:ph idx="1"/>
          </p:nvPr>
        </p:nvSpPr>
        <p:spPr>
          <a:xfrm>
            <a:off x="899592" y="1447800"/>
            <a:ext cx="8244408" cy="5410200"/>
          </a:xfrm>
        </p:spPr>
        <p:txBody>
          <a:bodyPr>
            <a:normAutofit/>
          </a:bodyPr>
          <a:lstStyle/>
          <a:p>
            <a:r>
              <a:rPr lang="sl-SI" sz="2800" dirty="0" smtClean="0">
                <a:effectLst>
                  <a:outerShdw blurRad="38100" dist="38100" dir="2700000" algn="tl">
                    <a:srgbClr val="000000">
                      <a:alpha val="43137"/>
                    </a:srgbClr>
                  </a:outerShdw>
                </a:effectLst>
                <a:latin typeface="Calibri" pitchFamily="34" charset="0"/>
                <a:cs typeface="Calibri" pitchFamily="34" charset="0"/>
              </a:rPr>
              <a:t>Oblike motečega vedenja v zvezi s poukom:</a:t>
            </a:r>
          </a:p>
          <a:p>
            <a:pPr>
              <a:buNone/>
            </a:pPr>
            <a:endParaRPr lang="sl-SI" sz="2800" dirty="0" smtClean="0">
              <a:latin typeface="Calibri" pitchFamily="34" charset="0"/>
              <a:cs typeface="Calibri" pitchFamily="34" charset="0"/>
            </a:endParaRPr>
          </a:p>
          <a:p>
            <a:pPr lvl="2"/>
            <a:r>
              <a:rPr lang="sl-SI" dirty="0" smtClean="0">
                <a:latin typeface="Calibri" pitchFamily="34" charset="0"/>
                <a:cs typeface="Calibri" pitchFamily="34" charset="0"/>
              </a:rPr>
              <a:t>klepetanje med poukom, ne sledi učiteljevi razlagi, igranje med poukom</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neredno izpolnjevanje šolskih obveznosti (domače naloge, učenje)</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površnost »pozabljanje«, »zgubljanje«</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zamujanje in izostajanje od pouka</a:t>
            </a:r>
          </a:p>
          <a:p>
            <a:pPr lvl="2"/>
            <a:endParaRPr lang="sl-SI" sz="2000" dirty="0" smtClean="0"/>
          </a:p>
          <a:p>
            <a:pPr lvl="2"/>
            <a:endParaRPr lang="sl-SI" sz="2000" dirty="0" smtClean="0"/>
          </a:p>
          <a:p>
            <a:pPr lvl="2"/>
            <a:endParaRPr lang="sl-SI" sz="2000" dirty="0" smtClean="0"/>
          </a:p>
          <a:p>
            <a:pPr lvl="3"/>
            <a:endParaRPr lang="sl-SI" b="1" dirty="0" smtClean="0"/>
          </a:p>
          <a:p>
            <a:pPr lvl="0">
              <a:buNone/>
            </a:pPr>
            <a:endParaRPr lang="sl-SI" b="1" dirty="0" smtClean="0"/>
          </a:p>
          <a:p>
            <a:endParaRPr lang="sl-SI" sz="2400" dirty="0"/>
          </a:p>
        </p:txBody>
      </p:sp>
      <p:pic>
        <p:nvPicPr>
          <p:cNvPr id="6" name="Slika 5" descr="0060-0505-2416-4801.jpg"/>
          <p:cNvPicPr>
            <a:picLocks noChangeAspect="1"/>
          </p:cNvPicPr>
          <p:nvPr/>
        </p:nvPicPr>
        <p:blipFill>
          <a:blip r:embed="rId2" cstate="print"/>
          <a:stretch>
            <a:fillRect/>
          </a:stretch>
        </p:blipFill>
        <p:spPr>
          <a:xfrm>
            <a:off x="7092280" y="4653136"/>
            <a:ext cx="1633677" cy="161734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31640" y="0"/>
            <a:ext cx="7498080" cy="692696"/>
          </a:xfrm>
        </p:spPr>
        <p:txBody>
          <a:bodyPr>
            <a:normAutofit/>
          </a:bodyPr>
          <a:lstStyle/>
          <a:p>
            <a:pPr algn="ctr"/>
            <a:r>
              <a:rPr lang="sl-SI" sz="2000" dirty="0" smtClean="0"/>
              <a:t>POJAVNE OBLIKE ČVT V ŠOLI</a:t>
            </a:r>
            <a:endParaRPr lang="sl-SI" sz="2000" dirty="0"/>
          </a:p>
        </p:txBody>
      </p:sp>
      <p:sp>
        <p:nvSpPr>
          <p:cNvPr id="3" name="Ograda vsebine 2"/>
          <p:cNvSpPr>
            <a:spLocks noGrp="1"/>
          </p:cNvSpPr>
          <p:nvPr>
            <p:ph idx="1"/>
          </p:nvPr>
        </p:nvSpPr>
        <p:spPr>
          <a:xfrm>
            <a:off x="899592" y="692696"/>
            <a:ext cx="8244408" cy="6165304"/>
          </a:xfrm>
        </p:spPr>
        <p:txBody>
          <a:bodyPr>
            <a:normAutofit lnSpcReduction="10000"/>
          </a:bodyPr>
          <a:lstStyle/>
          <a:p>
            <a:r>
              <a:rPr lang="sl-SI" sz="2800" dirty="0" smtClean="0">
                <a:effectLst>
                  <a:outerShdw blurRad="38100" dist="38100" dir="2700000" algn="tl">
                    <a:srgbClr val="000000">
                      <a:alpha val="43137"/>
                    </a:srgbClr>
                  </a:outerShdw>
                </a:effectLst>
                <a:latin typeface="Calibri" pitchFamily="34" charset="0"/>
                <a:cs typeface="Calibri" pitchFamily="34" charset="0"/>
              </a:rPr>
              <a:t>Oblike motečega vedenja v odnosih do sošolcev in učiteljev:</a:t>
            </a:r>
          </a:p>
          <a:p>
            <a:pPr lvl="2"/>
            <a:endParaRPr lang="sl-SI" sz="2000" dirty="0" smtClean="0">
              <a:latin typeface="Calibri" pitchFamily="34" charset="0"/>
              <a:cs typeface="Calibri" pitchFamily="34" charset="0"/>
            </a:endParaRPr>
          </a:p>
          <a:p>
            <a:pPr lvl="2"/>
            <a:r>
              <a:rPr lang="sl-SI" dirty="0" smtClean="0">
                <a:latin typeface="Calibri" pitchFamily="34" charset="0"/>
                <a:cs typeface="Calibri" pitchFamily="34" charset="0"/>
              </a:rPr>
              <a:t>klovnsko, </a:t>
            </a:r>
            <a:r>
              <a:rPr lang="sl-SI" dirty="0" err="1" smtClean="0">
                <a:latin typeface="Calibri" pitchFamily="34" charset="0"/>
                <a:cs typeface="Calibri" pitchFamily="34" charset="0"/>
              </a:rPr>
              <a:t>pavlihasto</a:t>
            </a:r>
            <a:r>
              <a:rPr lang="sl-SI" dirty="0" smtClean="0">
                <a:latin typeface="Calibri" pitchFamily="34" charset="0"/>
                <a:cs typeface="Calibri" pitchFamily="34" charset="0"/>
              </a:rPr>
              <a:t> vedenje;</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prepiranje, zafrkavanje, žalitve, strahovanje</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zvračanje krivde na druge</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nastopaštvo, hvalisanje</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agresivno odzivanje, vedenje</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razne nadomestne zadovoljitve, kot je kajenje, uživanje alkohola, eksperimentiranje z drogo, itd.</a:t>
            </a:r>
          </a:p>
          <a:p>
            <a:pPr lvl="2"/>
            <a:endParaRPr lang="sl-SI" sz="2000" b="1" dirty="0" smtClean="0">
              <a:latin typeface="Calibri" pitchFamily="34" charset="0"/>
              <a:cs typeface="Calibri" pitchFamily="34" charset="0"/>
            </a:endParaRPr>
          </a:p>
          <a:p>
            <a:endParaRPr lang="sl-SI" dirty="0"/>
          </a:p>
        </p:txBody>
      </p:sp>
      <p:pic>
        <p:nvPicPr>
          <p:cNvPr id="4" name="Slika 3" descr="konflikt.jpg"/>
          <p:cNvPicPr>
            <a:picLocks noChangeAspect="1"/>
          </p:cNvPicPr>
          <p:nvPr/>
        </p:nvPicPr>
        <p:blipFill>
          <a:blip r:embed="rId2" cstate="print"/>
          <a:stretch>
            <a:fillRect/>
          </a:stretch>
        </p:blipFill>
        <p:spPr>
          <a:xfrm>
            <a:off x="5652120" y="3068960"/>
            <a:ext cx="2952328" cy="275550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03648" y="0"/>
            <a:ext cx="7498080" cy="733474"/>
          </a:xfrm>
        </p:spPr>
        <p:txBody>
          <a:bodyPr>
            <a:normAutofit/>
          </a:bodyPr>
          <a:lstStyle/>
          <a:p>
            <a:pPr algn="ctr"/>
            <a:r>
              <a:rPr lang="sl-SI" sz="2000" dirty="0" smtClean="0"/>
              <a:t>POJAVNE OBLIKE ČVT V ŠOLI</a:t>
            </a:r>
            <a:endParaRPr lang="sl-SI" sz="2000" dirty="0"/>
          </a:p>
        </p:txBody>
      </p:sp>
      <p:sp>
        <p:nvSpPr>
          <p:cNvPr id="3" name="Ograda vsebine 2"/>
          <p:cNvSpPr>
            <a:spLocks noGrp="1"/>
          </p:cNvSpPr>
          <p:nvPr>
            <p:ph idx="1"/>
          </p:nvPr>
        </p:nvSpPr>
        <p:spPr>
          <a:xfrm>
            <a:off x="971600" y="980728"/>
            <a:ext cx="8172400" cy="5661248"/>
          </a:xfrm>
        </p:spPr>
        <p:txBody>
          <a:bodyPr/>
          <a:lstStyle/>
          <a:p>
            <a:r>
              <a:rPr lang="sl-SI" sz="2800" dirty="0" smtClean="0">
                <a:effectLst>
                  <a:outerShdw blurRad="38100" dist="38100" dir="2700000" algn="tl">
                    <a:srgbClr val="000000">
                      <a:alpha val="43137"/>
                    </a:srgbClr>
                  </a:outerShdw>
                </a:effectLst>
                <a:latin typeface="Calibri" pitchFamily="34" charset="0"/>
                <a:cs typeface="Calibri" pitchFamily="34" charset="0"/>
              </a:rPr>
              <a:t>Oblike motečega vedenja v odnosu do lastne (ne)uspešnosti:</a:t>
            </a:r>
          </a:p>
          <a:p>
            <a:pPr>
              <a:buNone/>
            </a:pPr>
            <a:endParaRPr lang="sl-SI" sz="2800" dirty="0" smtClean="0">
              <a:latin typeface="Calibri" pitchFamily="34" charset="0"/>
              <a:cs typeface="Calibri" pitchFamily="34" charset="0"/>
            </a:endParaRPr>
          </a:p>
          <a:p>
            <a:pPr lvl="2"/>
            <a:r>
              <a:rPr lang="sl-SI" dirty="0" smtClean="0">
                <a:latin typeface="Calibri" pitchFamily="34" charset="0"/>
                <a:cs typeface="Calibri" pitchFamily="34" charset="0"/>
              </a:rPr>
              <a:t>trajno izmikanje šolskim dolžnostim</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odkrito odklanjanje učenja, učiteljev, šole</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splošna nezainteresiranost, apatičnost</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neopravičeno izostajanje od pouka</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delna ali splošna učna neuspešnost</a:t>
            </a:r>
          </a:p>
          <a:p>
            <a:pPr lvl="2"/>
            <a:endParaRPr lang="sl-SI" dirty="0" smtClean="0">
              <a:latin typeface="Calibri" pitchFamily="34" charset="0"/>
              <a:cs typeface="Calibri" pitchFamily="34" charset="0"/>
            </a:endParaRPr>
          </a:p>
          <a:p>
            <a:endParaRPr lang="sl-SI" dirty="0"/>
          </a:p>
        </p:txBody>
      </p:sp>
      <p:pic>
        <p:nvPicPr>
          <p:cNvPr id="4" name="Slika 3" descr="image006.gif"/>
          <p:cNvPicPr>
            <a:picLocks noChangeAspect="1"/>
          </p:cNvPicPr>
          <p:nvPr/>
        </p:nvPicPr>
        <p:blipFill>
          <a:blip r:embed="rId2" cstate="print"/>
          <a:stretch>
            <a:fillRect/>
          </a:stretch>
        </p:blipFill>
        <p:spPr>
          <a:xfrm>
            <a:off x="6732240" y="1412776"/>
            <a:ext cx="1821557" cy="214966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descr="ViolenceSchool_en-Lottein_schools_III_small-1.jpg"/>
          <p:cNvPicPr>
            <a:picLocks noChangeAspect="1"/>
          </p:cNvPicPr>
          <p:nvPr/>
        </p:nvPicPr>
        <p:blipFill>
          <a:blip r:embed="rId2" cstate="print"/>
          <a:stretch>
            <a:fillRect/>
          </a:stretch>
        </p:blipFill>
        <p:spPr>
          <a:xfrm>
            <a:off x="5652120" y="3861048"/>
            <a:ext cx="3242364" cy="2282722"/>
          </a:xfrm>
          <a:prstGeom prst="rect">
            <a:avLst/>
          </a:prstGeom>
        </p:spPr>
      </p:pic>
      <p:sp>
        <p:nvSpPr>
          <p:cNvPr id="2" name="Naslov 1"/>
          <p:cNvSpPr>
            <a:spLocks noGrp="1"/>
          </p:cNvSpPr>
          <p:nvPr>
            <p:ph type="title"/>
          </p:nvPr>
        </p:nvSpPr>
        <p:spPr>
          <a:xfrm>
            <a:off x="1331640" y="0"/>
            <a:ext cx="7498080" cy="764704"/>
          </a:xfrm>
        </p:spPr>
        <p:txBody>
          <a:bodyPr>
            <a:normAutofit/>
          </a:bodyPr>
          <a:lstStyle/>
          <a:p>
            <a:pPr algn="ctr"/>
            <a:r>
              <a:rPr lang="sl-SI" sz="2000" dirty="0" smtClean="0"/>
              <a:t>POJAVNE OBLIKE ČVT V ŠOLI</a:t>
            </a:r>
            <a:endParaRPr lang="sl-SI" sz="2000" dirty="0"/>
          </a:p>
        </p:txBody>
      </p:sp>
      <p:sp>
        <p:nvSpPr>
          <p:cNvPr id="3" name="Ograda vsebine 2"/>
          <p:cNvSpPr>
            <a:spLocks noGrp="1"/>
          </p:cNvSpPr>
          <p:nvPr>
            <p:ph idx="1"/>
          </p:nvPr>
        </p:nvSpPr>
        <p:spPr>
          <a:xfrm>
            <a:off x="899592" y="836712"/>
            <a:ext cx="8244408" cy="6021288"/>
          </a:xfrm>
        </p:spPr>
        <p:txBody>
          <a:bodyPr>
            <a:normAutofit lnSpcReduction="10000"/>
          </a:bodyPr>
          <a:lstStyle/>
          <a:p>
            <a:r>
              <a:rPr lang="sl-SI" sz="2800" dirty="0" err="1" smtClean="0">
                <a:effectLst>
                  <a:outerShdw blurRad="38100" dist="38100" dir="2700000" algn="tl">
                    <a:srgbClr val="000000">
                      <a:alpha val="43137"/>
                    </a:srgbClr>
                  </a:outerShdw>
                </a:effectLst>
                <a:latin typeface="Calibri" pitchFamily="34" charset="0"/>
                <a:cs typeface="Calibri" pitchFamily="34" charset="0"/>
              </a:rPr>
              <a:t>Disocialne</a:t>
            </a:r>
            <a:r>
              <a:rPr lang="sl-SI" sz="2800" dirty="0" smtClean="0">
                <a:effectLst>
                  <a:outerShdw blurRad="38100" dist="38100" dir="2700000" algn="tl">
                    <a:srgbClr val="000000">
                      <a:alpha val="43137"/>
                    </a:srgbClr>
                  </a:outerShdw>
                </a:effectLst>
                <a:latin typeface="Calibri" pitchFamily="34" charset="0"/>
                <a:cs typeface="Calibri" pitchFamily="34" charset="0"/>
              </a:rPr>
              <a:t> motnje, </a:t>
            </a:r>
            <a:r>
              <a:rPr lang="sl-SI" sz="2800" dirty="0" err="1" smtClean="0">
                <a:effectLst>
                  <a:outerShdw blurRad="38100" dist="38100" dir="2700000" algn="tl">
                    <a:srgbClr val="000000">
                      <a:alpha val="43137"/>
                    </a:srgbClr>
                  </a:outerShdw>
                </a:effectLst>
                <a:latin typeface="Calibri" pitchFamily="34" charset="0"/>
                <a:cs typeface="Calibri" pitchFamily="34" charset="0"/>
              </a:rPr>
              <a:t>disocialno</a:t>
            </a:r>
            <a:r>
              <a:rPr lang="sl-SI" sz="2800" dirty="0" smtClean="0">
                <a:effectLst>
                  <a:outerShdw blurRad="38100" dist="38100" dir="2700000" algn="tl">
                    <a:srgbClr val="000000">
                      <a:alpha val="43137"/>
                    </a:srgbClr>
                  </a:outerShdw>
                </a:effectLst>
                <a:latin typeface="Calibri" pitchFamily="34" charset="0"/>
                <a:cs typeface="Calibri" pitchFamily="34" charset="0"/>
              </a:rPr>
              <a:t> vedenje</a:t>
            </a:r>
            <a:r>
              <a:rPr lang="sl-SI" sz="2800" dirty="0" smtClean="0">
                <a:latin typeface="Calibri" pitchFamily="34" charset="0"/>
                <a:cs typeface="Calibri" pitchFamily="34" charset="0"/>
              </a:rPr>
              <a:t>:</a:t>
            </a:r>
          </a:p>
          <a:p>
            <a:pPr>
              <a:buNone/>
            </a:pPr>
            <a:endParaRPr lang="sl-SI" sz="2800" dirty="0" smtClean="0">
              <a:latin typeface="Calibri" pitchFamily="34" charset="0"/>
              <a:cs typeface="Calibri" pitchFamily="34" charset="0"/>
            </a:endParaRPr>
          </a:p>
          <a:p>
            <a:pPr lvl="2"/>
            <a:r>
              <a:rPr lang="sl-SI" dirty="0" smtClean="0">
                <a:latin typeface="Calibri" pitchFamily="34" charset="0"/>
                <a:cs typeface="Calibri" pitchFamily="34" charset="0"/>
              </a:rPr>
              <a:t>pogosto povzročanje škode (uničevalnost)</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tatvine sošolcem, učiteljem, staršem</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agresivno vedenje (napadi, pretepi, fizični obračuni brez neposrednih spodbud)</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razne oblike trpinčenja</a:t>
            </a:r>
          </a:p>
          <a:p>
            <a:pPr lvl="2"/>
            <a:endParaRPr lang="sl-SI" dirty="0" smtClean="0">
              <a:latin typeface="Calibri" pitchFamily="34" charset="0"/>
              <a:cs typeface="Calibri" pitchFamily="34" charset="0"/>
            </a:endParaRPr>
          </a:p>
          <a:p>
            <a:pPr lvl="2"/>
            <a:r>
              <a:rPr lang="sl-SI" dirty="0" smtClean="0">
                <a:latin typeface="Calibri" pitchFamily="34" charset="0"/>
                <a:cs typeface="Calibri" pitchFamily="34" charset="0"/>
              </a:rPr>
              <a:t>druženje z </a:t>
            </a:r>
            <a:r>
              <a:rPr lang="sl-SI" dirty="0" err="1" smtClean="0">
                <a:latin typeface="Calibri" pitchFamily="34" charset="0"/>
                <a:cs typeface="Calibri" pitchFamily="34" charset="0"/>
              </a:rPr>
              <a:t>disocialnimi</a:t>
            </a:r>
            <a:r>
              <a:rPr lang="sl-SI" dirty="0" smtClean="0">
                <a:latin typeface="Calibri" pitchFamily="34" charset="0"/>
                <a:cs typeface="Calibri" pitchFamily="34" charset="0"/>
              </a:rPr>
              <a:t> nameni</a:t>
            </a:r>
          </a:p>
          <a:p>
            <a:pPr lvl="2"/>
            <a:endParaRPr lang="sl-SI" dirty="0" smtClean="0">
              <a:latin typeface="Calibri" pitchFamily="34" charset="0"/>
              <a:cs typeface="Calibri" pitchFamily="34" charset="0"/>
            </a:endParaRPr>
          </a:p>
          <a:p>
            <a:pPr lvl="2"/>
            <a:r>
              <a:rPr lang="sl-SI" dirty="0" err="1" smtClean="0">
                <a:latin typeface="Calibri" pitchFamily="34" charset="0"/>
                <a:cs typeface="Calibri" pitchFamily="34" charset="0"/>
              </a:rPr>
              <a:t>delikventno</a:t>
            </a:r>
            <a:r>
              <a:rPr lang="sl-SI" dirty="0" smtClean="0">
                <a:latin typeface="Calibri" pitchFamily="34" charset="0"/>
                <a:cs typeface="Calibri" pitchFamily="34" charset="0"/>
              </a:rPr>
              <a:t> vedenje (prekrški, kazniva dejanja)</a:t>
            </a:r>
          </a:p>
          <a:p>
            <a:pPr lvl="2"/>
            <a:endParaRPr lang="sl-SI" sz="2000" dirty="0" smtClean="0"/>
          </a:p>
          <a:p>
            <a:pPr lvl="2"/>
            <a:endParaRPr lang="sl-SI" sz="2000" dirty="0" smtClean="0">
              <a:latin typeface="Calibri" pitchFamily="34" charset="0"/>
              <a:cs typeface="Calibri" pitchFamily="34" charset="0"/>
            </a:endParaRPr>
          </a:p>
          <a:p>
            <a:endParaRPr lang="sl-S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pPr algn="ctr"/>
            <a:r>
              <a:rPr lang="sl-SI" sz="3200" dirty="0" smtClean="0"/>
              <a:t>MOTNJE VEDENJA KOT POSLEDICA ČUSTVENIH MOTENJ</a:t>
            </a:r>
            <a:endParaRPr lang="sl-SI" sz="3200" dirty="0"/>
          </a:p>
        </p:txBody>
      </p:sp>
      <p:sp>
        <p:nvSpPr>
          <p:cNvPr id="3" name="Ograda vsebine 2"/>
          <p:cNvSpPr>
            <a:spLocks noGrp="1"/>
          </p:cNvSpPr>
          <p:nvPr>
            <p:ph idx="1"/>
          </p:nvPr>
        </p:nvSpPr>
        <p:spPr>
          <a:xfrm>
            <a:off x="899592" y="1484784"/>
            <a:ext cx="8100392" cy="5373216"/>
          </a:xfrm>
        </p:spPr>
        <p:txBody>
          <a:bodyPr>
            <a:normAutofit/>
          </a:bodyPr>
          <a:lstStyle/>
          <a:p>
            <a:r>
              <a:rPr lang="sl-SI" sz="2400" dirty="0" smtClean="0">
                <a:latin typeface="Calibri" pitchFamily="34" charset="0"/>
                <a:cs typeface="Calibri" pitchFamily="34" charset="0"/>
              </a:rPr>
              <a:t>otrokovo spremenjeno vedenje je lahko osnovni znak čustvene motenosti</a:t>
            </a:r>
          </a:p>
          <a:p>
            <a:pPr>
              <a:buNone/>
            </a:pPr>
            <a:endParaRPr lang="sl-SI" sz="2400" dirty="0" smtClean="0">
              <a:latin typeface="Calibri" pitchFamily="34" charset="0"/>
              <a:cs typeface="Calibri" pitchFamily="34" charset="0"/>
            </a:endParaRPr>
          </a:p>
          <a:p>
            <a:r>
              <a:rPr lang="sl-SI" sz="2400" dirty="0" smtClean="0">
                <a:latin typeface="Calibri" pitchFamily="34" charset="0"/>
                <a:cs typeface="Calibri" pitchFamily="34" charset="0"/>
              </a:rPr>
              <a:t>čustvena motenost se lahko izraža v znamenjih, ki so podobna znamenjem telesne bolezni (psihosomatske bolezni)</a:t>
            </a:r>
          </a:p>
          <a:p>
            <a:endParaRPr lang="sl-SI" sz="2400" dirty="0" smtClean="0">
              <a:latin typeface="Calibri" pitchFamily="34" charset="0"/>
              <a:cs typeface="Calibri" pitchFamily="34" charset="0"/>
            </a:endParaRPr>
          </a:p>
          <a:p>
            <a:r>
              <a:rPr lang="sl-SI" sz="2400" dirty="0" smtClean="0">
                <a:latin typeface="Calibri" pitchFamily="34" charset="0"/>
                <a:cs typeface="Calibri" pitchFamily="34" charset="0"/>
              </a:rPr>
              <a:t>na čustvene motnje nas lahko opozori nekakšno novo nastalo stanje pri otroku (sprememba v značaju)</a:t>
            </a:r>
          </a:p>
          <a:p>
            <a:pPr>
              <a:buNone/>
            </a:pPr>
            <a:endParaRPr lang="sl-SI" sz="2400" dirty="0" smtClean="0">
              <a:latin typeface="Calibri" pitchFamily="34" charset="0"/>
              <a:cs typeface="Calibri" pitchFamily="34" charset="0"/>
            </a:endParaRPr>
          </a:p>
          <a:p>
            <a:r>
              <a:rPr lang="sl-SI" sz="2400" dirty="0" smtClean="0">
                <a:latin typeface="Calibri" pitchFamily="34" charset="0"/>
                <a:cs typeface="Calibri" pitchFamily="34" charset="0"/>
              </a:rPr>
              <a:t>nekateri življenjski dogodki / situacije lahko otroku povzročajo stiske, travme in krize </a:t>
            </a:r>
            <a:endParaRPr lang="sl-SI"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75656" y="0"/>
            <a:ext cx="7498080" cy="1143000"/>
          </a:xfrm>
        </p:spPr>
        <p:txBody>
          <a:bodyPr>
            <a:noAutofit/>
          </a:bodyPr>
          <a:lstStyle/>
          <a:p>
            <a:pPr algn="ctr"/>
            <a:r>
              <a:rPr lang="sl-SI" sz="3200" dirty="0" smtClean="0"/>
              <a:t>ČVT KOT POVZROČITELJ UČNIH TEŽAV</a:t>
            </a:r>
            <a:endParaRPr lang="sl-SI" sz="3200" dirty="0"/>
          </a:p>
        </p:txBody>
      </p:sp>
      <p:sp>
        <p:nvSpPr>
          <p:cNvPr id="5" name="PoljeZBesedilom 4"/>
          <p:cNvSpPr txBox="1"/>
          <p:nvPr/>
        </p:nvSpPr>
        <p:spPr>
          <a:xfrm>
            <a:off x="1259632" y="1412776"/>
            <a:ext cx="5112568" cy="1477328"/>
          </a:xfrm>
          <a:prstGeom prst="rect">
            <a:avLst/>
          </a:prstGeom>
          <a:noFill/>
          <a:ln w="25400">
            <a:solidFill>
              <a:srgbClr val="FF0000"/>
            </a:solidFill>
          </a:ln>
        </p:spPr>
        <p:txBody>
          <a:bodyPr wrap="square" rtlCol="0">
            <a:spAutoFit/>
          </a:bodyPr>
          <a:lstStyle/>
          <a:p>
            <a:pPr algn="ctr"/>
            <a:r>
              <a:rPr lang="sl-SI" dirty="0" smtClean="0">
                <a:latin typeface="Calibri" pitchFamily="34" charset="0"/>
                <a:cs typeface="Calibri" pitchFamily="34" charset="0"/>
              </a:rPr>
              <a:t>občutek manjvrednosti zaradi posmehovanja sošolcev, opozarjanja ali </a:t>
            </a:r>
            <a:r>
              <a:rPr lang="sl-SI" dirty="0" err="1" smtClean="0">
                <a:latin typeface="Calibri" pitchFamily="34" charset="0"/>
                <a:cs typeface="Calibri" pitchFamily="34" charset="0"/>
              </a:rPr>
              <a:t>oštevajnja</a:t>
            </a:r>
            <a:r>
              <a:rPr lang="sl-SI" dirty="0" smtClean="0">
                <a:latin typeface="Calibri" pitchFamily="34" charset="0"/>
                <a:cs typeface="Calibri" pitchFamily="34" charset="0"/>
              </a:rPr>
              <a:t> zaradi napak, pri igrah in delu so zadnji, ne zmorejo napraviti vsega, kar napravijo drugi, zato osvojijo predstavo drugih oseb o sebi in se premalo cenijo</a:t>
            </a:r>
            <a:endParaRPr lang="sl-SI" dirty="0">
              <a:latin typeface="Calibri" pitchFamily="34" charset="0"/>
              <a:cs typeface="Calibri" pitchFamily="34" charset="0"/>
            </a:endParaRPr>
          </a:p>
        </p:txBody>
      </p:sp>
      <p:sp>
        <p:nvSpPr>
          <p:cNvPr id="6" name="PoljeZBesedilom 5"/>
          <p:cNvSpPr txBox="1"/>
          <p:nvPr/>
        </p:nvSpPr>
        <p:spPr>
          <a:xfrm>
            <a:off x="2987824" y="3212976"/>
            <a:ext cx="5976664" cy="1477328"/>
          </a:xfrm>
          <a:prstGeom prst="rect">
            <a:avLst/>
          </a:prstGeom>
          <a:noFill/>
          <a:ln w="25400">
            <a:solidFill>
              <a:srgbClr val="FFC000"/>
            </a:solidFill>
          </a:ln>
        </p:spPr>
        <p:txBody>
          <a:bodyPr wrap="square" rtlCol="0">
            <a:spAutoFit/>
          </a:bodyPr>
          <a:lstStyle/>
          <a:p>
            <a:pPr algn="ctr"/>
            <a:r>
              <a:rPr lang="sl-SI" dirty="0">
                <a:latin typeface="Calibri" pitchFamily="34" charset="0"/>
                <a:cs typeface="Calibri" pitchFamily="34" charset="0"/>
              </a:rPr>
              <a:t>otežujoč občutek krivde, ker tolikokrat naredijo kaj narobe, ker razočarajo starše, ker so zaradi njih drugi prizadeti, ker vselej kaj izgubijo, se umažejo, prevrnejo, se potolčejo, uničijo, ker se drugi pritožujejo čeznje, starši jih pa opominjajo ali so zaradi njih žalostni</a:t>
            </a:r>
          </a:p>
        </p:txBody>
      </p:sp>
      <p:sp>
        <p:nvSpPr>
          <p:cNvPr id="7" name="PoljeZBesedilom 6"/>
          <p:cNvSpPr txBox="1"/>
          <p:nvPr/>
        </p:nvSpPr>
        <p:spPr>
          <a:xfrm>
            <a:off x="1115616" y="5301208"/>
            <a:ext cx="2520280" cy="461665"/>
          </a:xfrm>
          <a:prstGeom prst="rect">
            <a:avLst/>
          </a:prstGeom>
          <a:solidFill>
            <a:srgbClr val="F87CDD"/>
          </a:solidFill>
        </p:spPr>
        <p:txBody>
          <a:bodyPr wrap="square" rtlCol="0">
            <a:spAutoFit/>
          </a:bodyPr>
          <a:lstStyle/>
          <a:p>
            <a:pPr algn="ctr"/>
            <a:r>
              <a:rPr lang="sl-SI" sz="2400" dirty="0" smtClean="0">
                <a:latin typeface="Calibri" pitchFamily="34" charset="0"/>
                <a:cs typeface="Calibri" pitchFamily="34" charset="0"/>
              </a:rPr>
              <a:t>UČNE TEŽAVE</a:t>
            </a:r>
            <a:endParaRPr lang="sl-SI" sz="2400" dirty="0">
              <a:latin typeface="Calibri" pitchFamily="34" charset="0"/>
              <a:cs typeface="Calibri" pitchFamily="34" charset="0"/>
            </a:endParaRPr>
          </a:p>
        </p:txBody>
      </p:sp>
      <p:sp>
        <p:nvSpPr>
          <p:cNvPr id="8" name="PoljeZBesedilom 7"/>
          <p:cNvSpPr txBox="1"/>
          <p:nvPr/>
        </p:nvSpPr>
        <p:spPr>
          <a:xfrm>
            <a:off x="5364088" y="5733256"/>
            <a:ext cx="3024336" cy="461665"/>
          </a:xfrm>
          <a:prstGeom prst="rect">
            <a:avLst/>
          </a:prstGeom>
          <a:solidFill>
            <a:srgbClr val="92D050"/>
          </a:solidFill>
        </p:spPr>
        <p:txBody>
          <a:bodyPr wrap="square" rtlCol="0">
            <a:spAutoFit/>
          </a:bodyPr>
          <a:lstStyle/>
          <a:p>
            <a:pPr algn="ctr"/>
            <a:r>
              <a:rPr lang="sl-SI" sz="2400" dirty="0" smtClean="0">
                <a:latin typeface="Calibri" pitchFamily="34" charset="0"/>
                <a:cs typeface="Calibri" pitchFamily="34" charset="0"/>
              </a:rPr>
              <a:t>VEDENJSKE TEŽAVE</a:t>
            </a:r>
            <a:endParaRPr lang="sl-SI" sz="2400" dirty="0">
              <a:latin typeface="Calibri" pitchFamily="34" charset="0"/>
              <a:cs typeface="Calibri" pitchFamily="34" charset="0"/>
            </a:endParaRPr>
          </a:p>
        </p:txBody>
      </p:sp>
      <p:sp>
        <p:nvSpPr>
          <p:cNvPr id="9" name="Kotna puščica gor 8"/>
          <p:cNvSpPr/>
          <p:nvPr/>
        </p:nvSpPr>
        <p:spPr>
          <a:xfrm rot="10800000">
            <a:off x="2195736" y="3861048"/>
            <a:ext cx="648072" cy="1224136"/>
          </a:xfrm>
          <a:prstGeom prst="bentUpArrow">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Zlomljena puščica 9"/>
          <p:cNvSpPr/>
          <p:nvPr/>
        </p:nvSpPr>
        <p:spPr>
          <a:xfrm rot="5400000">
            <a:off x="6696236" y="1880828"/>
            <a:ext cx="1008112" cy="1224136"/>
          </a:xfrm>
          <a:prstGeom prst="bentArrow">
            <a:avLst/>
          </a:prstGeom>
          <a:solidFill>
            <a:srgbClr val="F87CD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11" name="Puščica dol 10"/>
          <p:cNvSpPr/>
          <p:nvPr/>
        </p:nvSpPr>
        <p:spPr>
          <a:xfrm rot="17386159">
            <a:off x="4384003" y="5070062"/>
            <a:ext cx="298562" cy="1340768"/>
          </a:xfrm>
          <a:prstGeom prst="down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j">
  <a:themeElements>
    <a:clrScheme name="Solsticij">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j">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j">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237</TotalTime>
  <Words>670</Words>
  <Application>Microsoft Office PowerPoint</Application>
  <PresentationFormat>On-screen Show (4:3)</PresentationFormat>
  <Paragraphs>169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Solsticij</vt:lpstr>
      <vt:lpstr>ČUSTVENE IN VEDENJSKE TEŽAVE</vt:lpstr>
      <vt:lpstr>OPREDELITEV ČVT</vt:lpstr>
      <vt:lpstr>VEDENJSKI ODZIVI</vt:lpstr>
      <vt:lpstr>POJAVNE OBLIKE ČVT  V ŠOLI</vt:lpstr>
      <vt:lpstr>POJAVNE OBLIKE ČVT V ŠOLI</vt:lpstr>
      <vt:lpstr>POJAVNE OBLIKE ČVT V ŠOLI</vt:lpstr>
      <vt:lpstr>POJAVNE OBLIKE ČVT V ŠOLI</vt:lpstr>
      <vt:lpstr>MOTNJE VEDENJA KOT POSLEDICA ČUSTVENIH MOTENJ</vt:lpstr>
      <vt:lpstr>ČVT KOT POVZROČITELJ UČNIH TEŽAV</vt:lpstr>
      <vt:lpstr>PRIPOROČILA IN NAVODILA ZA DELO Z UČENCI S ČVT </vt:lpstr>
      <vt:lpstr>PRIPOROČILA IN NAVODILA ZA DELO Z UČENCI ČVT</vt:lpstr>
      <vt:lpstr>PRILAGODITVE ZA OTROKE S ČVT V OSNOVNI ŠOLI</vt:lpstr>
      <vt:lpstr>Soočanje s ČVT in zmanjševanje njihove moči</vt:lpstr>
      <vt:lpstr>Soočanje s ČVT in zmanjševanje njihove moči</vt:lpstr>
      <vt:lpstr>USTANOVE</vt:lpstr>
      <vt:lpstr>HVALA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ČUSTVENE IN VEDENJSKE TEŽAVE</dc:title>
  <dc:creator>Štefica</dc:creator>
  <cp:lastModifiedBy>Jaka</cp:lastModifiedBy>
  <cp:revision>30</cp:revision>
  <dcterms:created xsi:type="dcterms:W3CDTF">2011-04-03T05:16:56Z</dcterms:created>
  <dcterms:modified xsi:type="dcterms:W3CDTF">2016-01-17T19:57:09Z</dcterms:modified>
</cp:coreProperties>
</file>