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0C5F378-6CC7-465B-AEBB-C2B88CEF755F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A03BE5-D09F-47E2-9CFB-E6159CF7B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F378-6CC7-465B-AEBB-C2B88CEF755F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3BE5-D09F-47E2-9CFB-E6159CF7B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0C5F378-6CC7-465B-AEBB-C2B88CEF755F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AA03BE5-D09F-47E2-9CFB-E6159CF7B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F378-6CC7-465B-AEBB-C2B88CEF755F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A03BE5-D09F-47E2-9CFB-E6159CF7B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F378-6CC7-465B-AEBB-C2B88CEF755F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AA03BE5-D09F-47E2-9CFB-E6159CF7B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C5F378-6CC7-465B-AEBB-C2B88CEF755F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A03BE5-D09F-47E2-9CFB-E6159CF7B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C5F378-6CC7-465B-AEBB-C2B88CEF755F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A03BE5-D09F-47E2-9CFB-E6159CF7B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F378-6CC7-465B-AEBB-C2B88CEF755F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A03BE5-D09F-47E2-9CFB-E6159CF7B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F378-6CC7-465B-AEBB-C2B88CEF755F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A03BE5-D09F-47E2-9CFB-E6159CF7B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F378-6CC7-465B-AEBB-C2B88CEF755F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A03BE5-D09F-47E2-9CFB-E6159CF7B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0C5F378-6CC7-465B-AEBB-C2B88CEF755F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AA03BE5-D09F-47E2-9CFB-E6159CF7B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C5F378-6CC7-465B-AEBB-C2B88CEF755F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A03BE5-D09F-47E2-9CFB-E6159CF7B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Osnove gastronomije</a:t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PREBAVA MAKROHRANIL IN Vpliv senzoričnih lastnosti na prebavo</a:t>
            </a:r>
            <a:br>
              <a:rPr lang="sl-SI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Barbara HERLAH, univ. dipl. inž. živ. teh.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Presnova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l-SI" dirty="0" smtClean="0"/>
              <a:t> Pojem presnova ali </a:t>
            </a:r>
            <a:r>
              <a:rPr lang="sl-SI" b="1" dirty="0" smtClean="0"/>
              <a:t>metabolizem</a:t>
            </a:r>
            <a:r>
              <a:rPr lang="sl-SI" dirty="0" smtClean="0"/>
              <a:t> označuje vse </a:t>
            </a:r>
            <a:r>
              <a:rPr lang="sl-SI" dirty="0" smtClean="0"/>
              <a:t>fizikalno kemijske </a:t>
            </a:r>
            <a:r>
              <a:rPr lang="sl-SI" dirty="0" smtClean="0"/>
              <a:t>procese s katerimi živa snov nastaja, se vzdržuje in spreminja. </a:t>
            </a:r>
          </a:p>
          <a:p>
            <a:r>
              <a:rPr lang="sl-SI" dirty="0" smtClean="0"/>
              <a:t>Presnovne reakcije so:</a:t>
            </a:r>
          </a:p>
          <a:p>
            <a:pPr lvl="1"/>
            <a:r>
              <a:rPr lang="sl-SI" b="1" dirty="0" err="1" smtClean="0"/>
              <a:t>katabolne</a:t>
            </a:r>
            <a:r>
              <a:rPr lang="sl-SI" b="1" dirty="0" smtClean="0"/>
              <a:t> </a:t>
            </a:r>
            <a:r>
              <a:rPr lang="sl-SI" dirty="0" smtClean="0"/>
              <a:t>(</a:t>
            </a:r>
            <a:r>
              <a:rPr lang="sl-SI" dirty="0" err="1" smtClean="0"/>
              <a:t>razgradne</a:t>
            </a:r>
            <a:r>
              <a:rPr lang="sl-SI" dirty="0" smtClean="0"/>
              <a:t>), pri katerih se organske velemolekule (ogljikovi hidrati, maščobe in beljakovine) razgradijo v preprostejše spojine, </a:t>
            </a:r>
          </a:p>
          <a:p>
            <a:pPr lvl="1"/>
            <a:r>
              <a:rPr lang="sl-SI" b="1" dirty="0" smtClean="0"/>
              <a:t>anabolne</a:t>
            </a:r>
            <a:r>
              <a:rPr lang="sl-SI" dirty="0" smtClean="0"/>
              <a:t> (</a:t>
            </a:r>
            <a:r>
              <a:rPr lang="sl-SI" dirty="0" err="1" smtClean="0"/>
              <a:t>izgradne</a:t>
            </a:r>
            <a:r>
              <a:rPr lang="sl-SI" dirty="0" smtClean="0"/>
              <a:t>), pri katerih iz preprostejših spojin nastajajo organske velemolekule. Sposobnost presnavljanja imajo vse žive celice. </a:t>
            </a:r>
            <a:endParaRPr lang="en-US" dirty="0" smtClean="0"/>
          </a:p>
          <a:p>
            <a:r>
              <a:rPr lang="sl-SI" dirty="0" smtClean="0"/>
              <a:t>Pri </a:t>
            </a:r>
            <a:r>
              <a:rPr lang="sl-SI" dirty="0" err="1" smtClean="0"/>
              <a:t>katabolnih</a:t>
            </a:r>
            <a:r>
              <a:rPr lang="sl-SI" dirty="0" smtClean="0"/>
              <a:t> procesih se sprošča energija kemijskih vezi iz velemolekul hranil ter se porablja v anabolnih procesih, kjer se  energija veže (ob nastanku telesnih beljakovin, telesnih maščob, glikogena). Oba procesa potekata v celici neprestano in istočasno.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714356"/>
            <a:ext cx="8286808" cy="5286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PRD - slika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79747"/>
            <a:ext cx="4772023" cy="6341728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857884" y="4143380"/>
            <a:ext cx="2214578" cy="156966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Presnovni procesi v absorptivni fazi presnove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285728"/>
            <a:ext cx="8643966" cy="6143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146" name="Picture 2" descr="PRD - slika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53975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286512" y="4929198"/>
            <a:ext cx="2500330" cy="1200329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Presnovni procesi v </a:t>
            </a:r>
            <a:r>
              <a:rPr lang="sl-SI" sz="2400" dirty="0" err="1" smtClean="0"/>
              <a:t>postabsorptivni</a:t>
            </a:r>
            <a:r>
              <a:rPr lang="sl-SI" sz="2400" dirty="0" smtClean="0"/>
              <a:t> fazi presnove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Vpliv senzoričnih lastnosti na prebavo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Senzorične lastnosti so tiste, ki jih zaznavamo s čutili:</a:t>
            </a:r>
          </a:p>
          <a:p>
            <a:pPr lvl="1"/>
            <a:r>
              <a:rPr lang="sl-SI" dirty="0" smtClean="0"/>
              <a:t>z vohanjem, </a:t>
            </a:r>
          </a:p>
          <a:p>
            <a:pPr lvl="1"/>
            <a:r>
              <a:rPr lang="sl-SI" dirty="0" smtClean="0"/>
              <a:t>okušanjem, </a:t>
            </a:r>
          </a:p>
          <a:p>
            <a:pPr lvl="1"/>
            <a:r>
              <a:rPr lang="sl-SI" dirty="0" smtClean="0"/>
              <a:t>žvečenjem (tipanjem) in z </a:t>
            </a:r>
          </a:p>
          <a:p>
            <a:pPr lvl="1"/>
            <a:r>
              <a:rPr lang="sl-SI" dirty="0" smtClean="0"/>
              <a:t>gledanjem pri uživanju hrane.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Vpliv senzoričnih lastnosti na prebavo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Senzorične lastnosti kot dražljaji vplivajo na izločanje in motoriko prebavil in tako tudi na prebavo človeka.  </a:t>
            </a:r>
          </a:p>
          <a:p>
            <a:r>
              <a:rPr lang="sl-SI" dirty="0" smtClean="0"/>
              <a:t>Ob mešani hrani in pravilnem režimu prehranjevanja ima zdrav organizem normalno prebavo. Na normalno prebavo kaže dobro počutje ob hranjenju. </a:t>
            </a:r>
          </a:p>
          <a:p>
            <a:r>
              <a:rPr lang="sl-SI" dirty="0" smtClean="0"/>
              <a:t>Za optimalno prebavo je potrebna dobro prežvečena hrana ter ustrezno izločanje prebavnih sokov in gibanje prebavnega trakta.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Vpliv senzoričnih lastnosti na prebavo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Peristaltika in izločanje prebavnih sokov je refleksno dogajanje – je podzavestno in ni podvrženo naši volji.</a:t>
            </a:r>
          </a:p>
          <a:p>
            <a:r>
              <a:rPr lang="sl-SI" dirty="0" smtClean="0"/>
              <a:t>Če dražljaj (npr. estetska in okusna jed) prestopi prag duševnosti, imamo opravka z občutki in zaznavami, ki spet spremenijo peristaltiko in izločanje v prebavilih.</a:t>
            </a:r>
          </a:p>
          <a:p>
            <a:r>
              <a:rPr lang="sl-SI" dirty="0" smtClean="0"/>
              <a:t>V prvem primeru govorimo o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brezpogojnih refleksih,</a:t>
            </a:r>
            <a:r>
              <a:rPr lang="sl-SI" dirty="0" smtClean="0"/>
              <a:t> v drugem pa o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pogojnih refleksih</a:t>
            </a:r>
            <a:r>
              <a:rPr lang="sl-SI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Vpliv senzoričnih lastnosti na prebavo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Brezpogojni refleksi </a:t>
            </a:r>
            <a:r>
              <a:rPr lang="sl-SI" dirty="0" smtClean="0"/>
              <a:t>so prirojeni, neodvisni od izkušnje, podzavestni (brez pogojev).</a:t>
            </a:r>
          </a:p>
          <a:p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Pogojni refleksi </a:t>
            </a:r>
            <a:r>
              <a:rPr lang="sl-SI" dirty="0" smtClean="0"/>
              <a:t>so pridobljeni, naučeni, povezani z življenjskimi izkušnjami.</a:t>
            </a:r>
          </a:p>
          <a:p>
            <a:endParaRPr lang="sl-SI" dirty="0" smtClean="0"/>
          </a:p>
          <a:p>
            <a:r>
              <a:rPr lang="sl-SI" dirty="0" smtClean="0">
                <a:solidFill>
                  <a:schemeClr val="accent2">
                    <a:lumMod val="50000"/>
                  </a:schemeClr>
                </a:solidFill>
              </a:rPr>
              <a:t>Če dražljaj, ki povzroča brezpogojno reakcijo, nekajkrat spremlja nek nov dražljaj, nastane pogojni refleks.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Vpliv senzoričnih lastnosti na prebavo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b="1" dirty="0" smtClean="0"/>
              <a:t>Videz in barva živila, različni slušni dražljaji</a:t>
            </a:r>
            <a:r>
              <a:rPr lang="sl-SI" dirty="0" smtClean="0"/>
              <a:t>, ki sodelujejo ob hranjenju, </a:t>
            </a:r>
            <a:r>
              <a:rPr lang="sl-SI" b="1" dirty="0" smtClean="0"/>
              <a:t>vonj hrane</a:t>
            </a:r>
            <a:r>
              <a:rPr lang="sl-SI" dirty="0" smtClean="0"/>
              <a:t>, so lahko pogojni dražljaji, ki smo se jih z vajo in učenjem naučili in utrdili. </a:t>
            </a:r>
          </a:p>
          <a:p>
            <a:r>
              <a:rPr lang="sl-SI" dirty="0" smtClean="0"/>
              <a:t>Tudi lepo pripravljene jedi ali prijetno okolje restavracije lahko postanejo pogojni dražljaji, ki povzročajo večje ali manjše draženje prebavil.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Vpliv senzoričnih lastnosti na prebavo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Pogojni refleksi so lahko tudi razlog za nasprotne učinke prebave. Če se je npr. nekdo z lepo in okusno jedjo zastrupil ali se po njej slabo počutil, lahko ponovno okušanje te jedi ali pogled na podobno jed izzove slabost ali celo bruhanje.</a:t>
            </a:r>
          </a:p>
          <a:p>
            <a:r>
              <a:rPr lang="sl-SI" dirty="0" smtClean="0"/>
              <a:t>Na prebavo lahko vpliva tudi duševni proces, predstava o dogodku. Če npr. uživamo slastno gobjo jed, pa nekdo omeni, da ni sigurno, da so bile vse gobe užitne, lahko marsikdo pobledi, postane </a:t>
            </a:r>
            <a:r>
              <a:rPr lang="sl-SI" dirty="0" err="1" smtClean="0"/>
              <a:t>omotičenen</a:t>
            </a:r>
            <a:r>
              <a:rPr lang="sl-SI" dirty="0" smtClean="0"/>
              <a:t>, mu je slabo ali celo dobi drisko. </a:t>
            </a:r>
            <a:endParaRPr lang="en-US" dirty="0" smtClean="0"/>
          </a:p>
          <a:p>
            <a:pPr>
              <a:buNone/>
            </a:pPr>
            <a:r>
              <a:rPr lang="sl-SI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PREBAVA </a:t>
            </a:r>
            <a:r>
              <a:rPr lang="sl-SI" sz="2200" b="1" dirty="0" smtClean="0"/>
              <a:t>(</a:t>
            </a:r>
            <a:r>
              <a:rPr lang="sl-SI" sz="2200" b="1" i="1" dirty="0" smtClean="0"/>
              <a:t>DIGESTIJA</a:t>
            </a:r>
            <a:r>
              <a:rPr lang="sl-SI" sz="2200" b="1" dirty="0" smtClean="0"/>
              <a:t>)  </a:t>
            </a:r>
            <a:r>
              <a:rPr lang="sl-SI" b="1" dirty="0" smtClean="0"/>
              <a:t>IN VSRKAVANJE </a:t>
            </a:r>
            <a:r>
              <a:rPr lang="sl-SI" sz="2200" b="1" dirty="0" smtClean="0"/>
              <a:t>(</a:t>
            </a:r>
            <a:r>
              <a:rPr lang="sl-SI" sz="2200" b="1" i="1" dirty="0" smtClean="0"/>
              <a:t>ABSORPCIJA</a:t>
            </a:r>
            <a:r>
              <a:rPr lang="sl-SI" sz="2200" b="1" dirty="0" smtClean="0"/>
              <a:t>) </a:t>
            </a:r>
            <a:r>
              <a:rPr lang="sl-SI" b="1" dirty="0" smtClean="0"/>
              <a:t>V PREBAVILIH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l-SI" dirty="0" smtClean="0"/>
              <a:t> </a:t>
            </a:r>
            <a:endParaRPr lang="en-US" dirty="0" smtClean="0"/>
          </a:p>
          <a:p>
            <a:r>
              <a:rPr lang="sl-SI" dirty="0" smtClean="0"/>
              <a:t>OH, B in M so uporabni za telo šele potem, ko se razgradijo v dovolj majhne molekule, ki so primerne za vsrkavanje. </a:t>
            </a:r>
          </a:p>
          <a:p>
            <a:r>
              <a:rPr lang="sl-SI" dirty="0" smtClean="0"/>
              <a:t>Da razgradnja lahko poteče, so potrebne snovi, ki reakcijo sprožijo, oziroma katalizirajo. Takšne »</a:t>
            </a:r>
            <a:r>
              <a:rPr lang="sl-SI" dirty="0" err="1" smtClean="0"/>
              <a:t>biokatalizatorje</a:t>
            </a:r>
            <a:r>
              <a:rPr lang="sl-SI" dirty="0" smtClean="0"/>
              <a:t>« imenujemo </a:t>
            </a:r>
            <a:r>
              <a:rPr lang="sl-SI" dirty="0" smtClean="0">
                <a:solidFill>
                  <a:schemeClr val="accent2">
                    <a:lumMod val="50000"/>
                  </a:schemeClr>
                </a:solidFill>
              </a:rPr>
              <a:t>encimi</a:t>
            </a:r>
            <a:r>
              <a:rPr lang="sl-SI" dirty="0" smtClean="0"/>
              <a:t>.</a:t>
            </a:r>
            <a:endParaRPr lang="en-US" dirty="0" smtClean="0"/>
          </a:p>
          <a:p>
            <a:r>
              <a:rPr lang="sl-SI" dirty="0" smtClean="0"/>
              <a:t>Encimi so organske molekule, ki so sestavljene iz beljakovinskega dela (</a:t>
            </a:r>
            <a:r>
              <a:rPr lang="sl-SI" b="1" dirty="0" err="1" smtClean="0"/>
              <a:t>apoencim</a:t>
            </a:r>
            <a:r>
              <a:rPr lang="sl-SI" dirty="0" smtClean="0"/>
              <a:t>) in nebeljakovinskega dela (</a:t>
            </a:r>
            <a:r>
              <a:rPr lang="sl-SI" b="1" dirty="0" smtClean="0"/>
              <a:t>koencim</a:t>
            </a:r>
            <a:r>
              <a:rPr lang="sl-SI" dirty="0" smtClean="0"/>
              <a:t>), ki skupaj tvorita </a:t>
            </a:r>
            <a:r>
              <a:rPr lang="sl-SI" b="1" dirty="0" err="1" smtClean="0"/>
              <a:t>holoencim</a:t>
            </a:r>
            <a:r>
              <a:rPr lang="sl-SI" dirty="0" smtClean="0"/>
              <a:t>. Nebeljakovinska komponenta encima je pogosto vitamin, zlasti iz skupine B, lahko pa so tudi druge snovi.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Značilnosti encimov: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74194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dirty="0" smtClean="0"/>
              <a:t> </a:t>
            </a:r>
            <a:endParaRPr lang="en-US" dirty="0" smtClean="0"/>
          </a:p>
          <a:p>
            <a:pPr lvl="0"/>
            <a:r>
              <a:rPr lang="sl-SI" dirty="0" smtClean="0"/>
              <a:t>visoka</a:t>
            </a:r>
            <a:r>
              <a:rPr lang="sl-SI" b="1" dirty="0" smtClean="0"/>
              <a:t> katalitična sposobnost</a:t>
            </a:r>
            <a:r>
              <a:rPr lang="sl-SI" dirty="0" smtClean="0"/>
              <a:t> (močno znižajo aktivacijsko energijo, močno povečajo hitrost reakcije (tudi do 10</a:t>
            </a:r>
            <a:r>
              <a:rPr lang="sl-SI" baseline="30000" dirty="0" smtClean="0"/>
              <a:t>12</a:t>
            </a:r>
            <a:r>
              <a:rPr lang="sl-SI" dirty="0" smtClean="0"/>
              <a:t> –krat)),</a:t>
            </a:r>
            <a:endParaRPr lang="en-US" dirty="0" smtClean="0"/>
          </a:p>
          <a:p>
            <a:pPr lvl="0"/>
            <a:r>
              <a:rPr lang="sl-SI" dirty="0" smtClean="0"/>
              <a:t>izredna</a:t>
            </a:r>
            <a:r>
              <a:rPr lang="sl-SI" b="1" dirty="0" smtClean="0"/>
              <a:t> specifičnost</a:t>
            </a:r>
            <a:r>
              <a:rPr lang="sl-SI" dirty="0" smtClean="0"/>
              <a:t> (delujejo na točno določene vezi v molekuli, delujejo pod točno določenim pH, T),</a:t>
            </a:r>
            <a:endParaRPr lang="en-US" dirty="0" smtClean="0"/>
          </a:p>
          <a:p>
            <a:pPr lvl="0"/>
            <a:r>
              <a:rPr lang="sl-SI" dirty="0" smtClean="0"/>
              <a:t>velika </a:t>
            </a:r>
            <a:r>
              <a:rPr lang="sl-SI" b="1" dirty="0" smtClean="0"/>
              <a:t>sposobnost regulacije</a:t>
            </a:r>
            <a:r>
              <a:rPr lang="sl-SI" dirty="0" smtClean="0"/>
              <a:t> (reakcijo sprožijo točno takrat, ko je to potrebno, ko se pogoji spremenijo, se reakcija ustavi).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Razgradnja ogljikovih hidratov v prebavilih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2910" y="1500174"/>
            <a:ext cx="7786742" cy="5143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RD - slika 9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14488"/>
            <a:ext cx="4605346" cy="4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Prebava beljakovin (proteinov)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sl-SI" dirty="0" smtClean="0"/>
              <a:t>Prebava beljakovin se začne v želodcu. Nanje deluje v kislem mediju encim </a:t>
            </a:r>
            <a:r>
              <a:rPr lang="sl-SI" b="1" dirty="0" smtClean="0"/>
              <a:t>pepsin</a:t>
            </a:r>
            <a:r>
              <a:rPr lang="sl-SI" dirty="0" smtClean="0"/>
              <a:t>, ki beljakovine (</a:t>
            </a:r>
            <a:r>
              <a:rPr lang="sl-SI" dirty="0" err="1" smtClean="0"/>
              <a:t>polipeptidne</a:t>
            </a:r>
            <a:r>
              <a:rPr lang="sl-SI" dirty="0" smtClean="0"/>
              <a:t> verige) cepi na krajše verige peptidov. </a:t>
            </a:r>
          </a:p>
          <a:p>
            <a:r>
              <a:rPr lang="sl-SI" dirty="0" smtClean="0"/>
              <a:t>Nadaljevanje </a:t>
            </a:r>
            <a:r>
              <a:rPr lang="sl-SI" dirty="0" err="1" smtClean="0"/>
              <a:t>digestije</a:t>
            </a:r>
            <a:r>
              <a:rPr lang="sl-SI" dirty="0" smtClean="0"/>
              <a:t> poteka v bazičnem mediju dvanajstnika s </a:t>
            </a:r>
            <a:r>
              <a:rPr lang="sl-SI" dirty="0" err="1" smtClean="0"/>
              <a:t>proteolitičnimi</a:t>
            </a:r>
            <a:r>
              <a:rPr lang="sl-SI" dirty="0" smtClean="0"/>
              <a:t> encimi trebušne slinavke: </a:t>
            </a:r>
            <a:r>
              <a:rPr lang="sl-SI" b="1" dirty="0" smtClean="0"/>
              <a:t>tripsinom</a:t>
            </a:r>
            <a:r>
              <a:rPr lang="sl-SI" dirty="0" smtClean="0"/>
              <a:t>, </a:t>
            </a:r>
            <a:r>
              <a:rPr lang="sl-SI" b="1" dirty="0" err="1" smtClean="0"/>
              <a:t>himotripsinom</a:t>
            </a:r>
            <a:r>
              <a:rPr lang="sl-SI" dirty="0" smtClean="0"/>
              <a:t> in </a:t>
            </a:r>
            <a:r>
              <a:rPr lang="sl-SI" b="1" dirty="0" err="1" smtClean="0"/>
              <a:t>karboksipeptidazo</a:t>
            </a:r>
            <a:r>
              <a:rPr lang="sl-SI" dirty="0" smtClean="0"/>
              <a:t>. Tako nastane okoli 40% aminokislin in 60% malih peptidov. </a:t>
            </a:r>
          </a:p>
          <a:p>
            <a:r>
              <a:rPr lang="sl-SI" dirty="0" smtClean="0"/>
              <a:t>Aminokisline in mali peptidi prehajajo skozi ščetkasto membrano v kri, večje peptide (tetra-, </a:t>
            </a:r>
            <a:r>
              <a:rPr lang="sl-SI" dirty="0" err="1" smtClean="0"/>
              <a:t>penta</a:t>
            </a:r>
            <a:r>
              <a:rPr lang="sl-SI" dirty="0" smtClean="0"/>
              <a:t>- in </a:t>
            </a:r>
            <a:r>
              <a:rPr lang="sl-SI" dirty="0" err="1" smtClean="0"/>
              <a:t>heksapeptide</a:t>
            </a:r>
            <a:r>
              <a:rPr lang="sl-SI" dirty="0" smtClean="0"/>
              <a:t>) pa razgradijo </a:t>
            </a:r>
            <a:r>
              <a:rPr lang="sl-SI" b="1" dirty="0" smtClean="0"/>
              <a:t>membransko vezane </a:t>
            </a:r>
            <a:r>
              <a:rPr lang="sl-SI" b="1" dirty="0" err="1" smtClean="0"/>
              <a:t>peptidaze</a:t>
            </a:r>
            <a:r>
              <a:rPr lang="sl-SI" dirty="0" smtClean="0"/>
              <a:t> na ščetkasti membrani začetnega dela tankega črevesa (</a:t>
            </a:r>
            <a:r>
              <a:rPr lang="sl-SI" i="1" dirty="0" err="1" smtClean="0"/>
              <a:t>jejunuma</a:t>
            </a:r>
            <a:r>
              <a:rPr lang="sl-SI" dirty="0" smtClean="0"/>
              <a:t>) in se tam vsrkajo v kri. </a:t>
            </a:r>
          </a:p>
          <a:p>
            <a:r>
              <a:rPr lang="sl-SI" dirty="0" smtClean="0"/>
              <a:t>Okoli 2% beljakovin se izloči s </a:t>
            </a:r>
            <a:r>
              <a:rPr lang="sl-SI" dirty="0" err="1" smtClean="0"/>
              <a:t>fecesom</a:t>
            </a:r>
            <a:r>
              <a:rPr lang="sl-SI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Prebava maščob (lipidov)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Po zaužitju in mehanski obdelavi v ustni votlini lipidi prehajajo kemično nespremenjeni v želodec. </a:t>
            </a:r>
          </a:p>
          <a:p>
            <a:r>
              <a:rPr lang="sl-SI" dirty="0" smtClean="0"/>
              <a:t>Tu se nadaljuje njihova mehanska obdelava tako, da prehajajo v dvanajstnik v kapljicah velikosti okrog 100 </a:t>
            </a:r>
            <a:r>
              <a:rPr lang="sl-SI" dirty="0" err="1" smtClean="0"/>
              <a:t>nm</a:t>
            </a:r>
            <a:r>
              <a:rPr lang="sl-SI" dirty="0" smtClean="0"/>
              <a:t> v premeru. </a:t>
            </a:r>
          </a:p>
          <a:p>
            <a:r>
              <a:rPr lang="sl-SI" dirty="0" smtClean="0"/>
              <a:t>V alkalnem pH dvanajstnika in v prisotnosti beljakovin, lecitina in žolčnih kislin, maščobe postanejo </a:t>
            </a:r>
            <a:r>
              <a:rPr lang="sl-SI" b="1" dirty="0" smtClean="0"/>
              <a:t>emulzija maščobnih kapljic</a:t>
            </a:r>
            <a:r>
              <a:rPr lang="sl-SI" dirty="0" smtClean="0"/>
              <a:t> velikosti okrog 5 </a:t>
            </a:r>
            <a:r>
              <a:rPr lang="sl-SI" dirty="0" err="1" smtClean="0"/>
              <a:t>nm</a:t>
            </a:r>
            <a:r>
              <a:rPr lang="sl-SI" dirty="0" smtClean="0"/>
              <a:t> v premeru.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Emulgacija</a:t>
            </a:r>
            <a:r>
              <a:rPr lang="sl-SI" dirty="0" smtClean="0"/>
              <a:t> lipidov </a:t>
            </a:r>
            <a:r>
              <a:rPr lang="sl-SI" sz="2200" dirty="0" smtClean="0"/>
              <a:t>(Po: </a:t>
            </a:r>
            <a:r>
              <a:rPr lang="sl-SI" sz="2200" dirty="0" err="1" smtClean="0"/>
              <a:t>Wander</a:t>
            </a:r>
            <a:r>
              <a:rPr lang="sl-SI" sz="2200" dirty="0" smtClean="0"/>
              <a:t> in sod., 1995)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1071538" y="1714488"/>
            <a:ext cx="7000924" cy="4786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PRD - slika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928802"/>
            <a:ext cx="3678246" cy="423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Prehajanje maščobnih kislin v </a:t>
            </a:r>
            <a:r>
              <a:rPr lang="sl-SI" dirty="0" err="1" smtClean="0"/>
              <a:t>enterocit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57686" y="1571612"/>
            <a:ext cx="4572032" cy="5000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PRD - slika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643050"/>
            <a:ext cx="400052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7158" y="1571613"/>
            <a:ext cx="3929090" cy="507831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/>
              <a:t>Ko se koncentracija prostih maščobnih kislin zniža zaradi difuzije v </a:t>
            </a:r>
            <a:r>
              <a:rPr lang="sl-SI" dirty="0" err="1"/>
              <a:t>enterocit</a:t>
            </a:r>
            <a:r>
              <a:rPr lang="sl-SI" dirty="0"/>
              <a:t>, to povzroči premik maščobnih kislin iz </a:t>
            </a:r>
            <a:r>
              <a:rPr lang="sl-SI" dirty="0" err="1"/>
              <a:t>micel</a:t>
            </a:r>
            <a:r>
              <a:rPr lang="sl-SI" dirty="0"/>
              <a:t> v prosto fazo. V </a:t>
            </a:r>
            <a:r>
              <a:rPr lang="sl-SI" dirty="0" err="1"/>
              <a:t>enterocitih</a:t>
            </a:r>
            <a:r>
              <a:rPr lang="sl-SI" dirty="0"/>
              <a:t> poteka pod vplivom encimov </a:t>
            </a:r>
            <a:r>
              <a:rPr lang="sl-SI" dirty="0" err="1" smtClean="0"/>
              <a:t>resinteza</a:t>
            </a:r>
            <a:r>
              <a:rPr lang="sl-SI" dirty="0" smtClean="0"/>
              <a:t> </a:t>
            </a:r>
            <a:r>
              <a:rPr lang="sl-SI" dirty="0" err="1" smtClean="0"/>
              <a:t>triacilglicerolov</a:t>
            </a:r>
            <a:r>
              <a:rPr lang="sl-SI" dirty="0" smtClean="0"/>
              <a:t> </a:t>
            </a:r>
            <a:r>
              <a:rPr lang="sl-SI" dirty="0"/>
              <a:t>in fosfolipidov. </a:t>
            </a:r>
            <a:endParaRPr lang="sl-SI" dirty="0" smtClean="0"/>
          </a:p>
          <a:p>
            <a:endParaRPr lang="sl-SI" dirty="0" smtClean="0"/>
          </a:p>
          <a:p>
            <a:r>
              <a:rPr lang="sl-SI" dirty="0"/>
              <a:t>Ponovno sintetizirani </a:t>
            </a:r>
            <a:r>
              <a:rPr lang="sl-SI" dirty="0" err="1"/>
              <a:t>triacilgliceroli</a:t>
            </a:r>
            <a:r>
              <a:rPr lang="sl-SI" dirty="0"/>
              <a:t> in lipidi </a:t>
            </a:r>
            <a:r>
              <a:rPr lang="sl-SI" dirty="0" smtClean="0"/>
              <a:t>se obdajo </a:t>
            </a:r>
            <a:r>
              <a:rPr lang="sl-SI" dirty="0"/>
              <a:t>z ovojnico iz posebnih </a:t>
            </a:r>
            <a:r>
              <a:rPr lang="sl-SI" dirty="0" err="1"/>
              <a:t>glikoproteinov</a:t>
            </a:r>
            <a:r>
              <a:rPr lang="sl-SI" dirty="0"/>
              <a:t>. </a:t>
            </a:r>
            <a:endParaRPr lang="sl-SI" dirty="0" smtClean="0"/>
          </a:p>
          <a:p>
            <a:endParaRPr lang="sl-SI" dirty="0"/>
          </a:p>
          <a:p>
            <a:r>
              <a:rPr lang="sl-SI" dirty="0" smtClean="0"/>
              <a:t>Takšne </a:t>
            </a:r>
            <a:r>
              <a:rPr lang="sl-SI" dirty="0"/>
              <a:t>maščobne kroglice imenujemo </a:t>
            </a:r>
            <a:r>
              <a:rPr lang="sl-SI" b="1" dirty="0" err="1"/>
              <a:t>hilomikroni</a:t>
            </a:r>
            <a:r>
              <a:rPr lang="sl-SI" dirty="0"/>
              <a:t>. </a:t>
            </a:r>
            <a:endParaRPr lang="sl-SI" dirty="0" smtClean="0"/>
          </a:p>
          <a:p>
            <a:endParaRPr lang="sl-SI" dirty="0"/>
          </a:p>
          <a:p>
            <a:r>
              <a:rPr lang="sl-SI" dirty="0" smtClean="0"/>
              <a:t>Pri tem se </a:t>
            </a:r>
            <a:r>
              <a:rPr lang="sl-SI" dirty="0"/>
              <a:t>v </a:t>
            </a:r>
            <a:r>
              <a:rPr lang="sl-SI" dirty="0" err="1"/>
              <a:t>hilomikrone</a:t>
            </a:r>
            <a:r>
              <a:rPr lang="sl-SI" dirty="0"/>
              <a:t> vgradijo tudi </a:t>
            </a:r>
            <a:r>
              <a:rPr lang="sl-SI" dirty="0" err="1"/>
              <a:t>maščobotopni</a:t>
            </a:r>
            <a:r>
              <a:rPr lang="sl-SI" dirty="0"/>
              <a:t> </a:t>
            </a:r>
            <a:r>
              <a:rPr lang="sl-SI" dirty="0" smtClean="0"/>
              <a:t> vitamini</a:t>
            </a:r>
            <a:r>
              <a:rPr lang="sl-SI" dirty="0"/>
              <a:t>, ki so absorbirani v </a:t>
            </a:r>
            <a:r>
              <a:rPr lang="sl-SI" dirty="0" err="1"/>
              <a:t>enterocitih</a:t>
            </a:r>
            <a:r>
              <a:rPr lang="sl-SI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4319590" cy="990600"/>
          </a:xfrm>
        </p:spPr>
        <p:txBody>
          <a:bodyPr>
            <a:noAutofit/>
          </a:bodyPr>
          <a:lstStyle/>
          <a:p>
            <a:r>
              <a:rPr lang="sl-SI" sz="3600" dirty="0" smtClean="0"/>
              <a:t>Skupni prikaz prebave maščob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4929190" y="214290"/>
            <a:ext cx="3714776" cy="6143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PRD - slika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571480"/>
            <a:ext cx="3536950" cy="5940425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85720" y="1785926"/>
            <a:ext cx="4286280" cy="471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5786" y="1857365"/>
            <a:ext cx="39290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err="1"/>
              <a:t>Hilomikroni</a:t>
            </a:r>
            <a:r>
              <a:rPr lang="sl-SI" sz="2400" dirty="0"/>
              <a:t> se izločajo iz </a:t>
            </a:r>
            <a:r>
              <a:rPr lang="sl-SI" sz="2400" dirty="0" err="1"/>
              <a:t>enterocitov</a:t>
            </a:r>
            <a:r>
              <a:rPr lang="sl-SI" sz="2400" dirty="0"/>
              <a:t>  v obliki </a:t>
            </a:r>
            <a:r>
              <a:rPr lang="sl-SI" sz="2400" dirty="0" err="1"/>
              <a:t>sekretornih</a:t>
            </a:r>
            <a:r>
              <a:rPr lang="sl-SI" sz="2400" dirty="0"/>
              <a:t> </a:t>
            </a:r>
            <a:r>
              <a:rPr lang="sl-SI" sz="2400" dirty="0" smtClean="0"/>
              <a:t>mešičkov, </a:t>
            </a:r>
            <a:r>
              <a:rPr lang="sl-SI" sz="2400" dirty="0"/>
              <a:t>ki se stopijo s celično membrano in tako izločijo svojo vsebino v medcelični prostor z </a:t>
            </a:r>
            <a:r>
              <a:rPr lang="sl-SI" sz="2400" b="1" dirty="0" err="1"/>
              <a:t>eksocitozo</a:t>
            </a:r>
            <a:r>
              <a:rPr lang="sl-SI" sz="2400" dirty="0"/>
              <a:t>. </a:t>
            </a:r>
            <a:endParaRPr lang="sl-SI" sz="2400" dirty="0" smtClean="0"/>
          </a:p>
          <a:p>
            <a:r>
              <a:rPr lang="sl-SI" sz="2400" dirty="0" smtClean="0"/>
              <a:t>Nadaljnja </a:t>
            </a:r>
            <a:r>
              <a:rPr lang="sl-SI" sz="2400" dirty="0"/>
              <a:t>pot vodi posredno – preko </a:t>
            </a:r>
            <a:r>
              <a:rPr lang="sl-SI" sz="2400" dirty="0" err="1"/>
              <a:t>limfotoka</a:t>
            </a:r>
            <a:r>
              <a:rPr lang="sl-SI" sz="2400" dirty="0"/>
              <a:t> v kri, saj so </a:t>
            </a:r>
            <a:r>
              <a:rPr lang="sl-SI" sz="2400" dirty="0" err="1"/>
              <a:t>hilomikroni</a:t>
            </a:r>
            <a:r>
              <a:rPr lang="sl-SI" sz="2400" dirty="0"/>
              <a:t> preveliki, da bi lahko prehajali skozi membrane kapilar.</a:t>
            </a:r>
            <a:endParaRPr lang="en-US" sz="2400" dirty="0"/>
          </a:p>
          <a:p>
            <a:r>
              <a:rPr lang="sl-SI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1648</TotalTime>
  <Words>679</Words>
  <Application>Microsoft Office PowerPoint</Application>
  <PresentationFormat>On-screen Show (4:3)</PresentationFormat>
  <Paragraphs>71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Osnove gastronomije  PREBAVA MAKROHRANIL IN Vpliv senzoričnih lastnosti na prebavo </vt:lpstr>
      <vt:lpstr> PREBAVA (DIGESTIJA)  IN VSRKAVANJE (ABSORPCIJA) V PREBAVILIH </vt:lpstr>
      <vt:lpstr> Značilnosti encimov: </vt:lpstr>
      <vt:lpstr>Razgradnja ogljikovih hidratov v prebavilih</vt:lpstr>
      <vt:lpstr> Prebava beljakovin (proteinov) </vt:lpstr>
      <vt:lpstr>Prebava maščob (lipidov)</vt:lpstr>
      <vt:lpstr>Emulgacija lipidov (Po: Wander in sod., 1995)</vt:lpstr>
      <vt:lpstr>Prehajanje maščobnih kislin v enterocit</vt:lpstr>
      <vt:lpstr>Skupni prikaz prebave maščob</vt:lpstr>
      <vt:lpstr>Presnova</vt:lpstr>
      <vt:lpstr>Slide 11</vt:lpstr>
      <vt:lpstr>Slide 12</vt:lpstr>
      <vt:lpstr>Vpliv senzoričnih lastnosti na prebavo</vt:lpstr>
      <vt:lpstr>Vpliv senzoričnih lastnosti na prebavo</vt:lpstr>
      <vt:lpstr>Vpliv senzoričnih lastnosti na prebavo</vt:lpstr>
      <vt:lpstr>Vpliv senzoričnih lastnosti na prebavo</vt:lpstr>
      <vt:lpstr>Vpliv senzoričnih lastnosti na prebavo</vt:lpstr>
      <vt:lpstr>Vpliv senzoričnih lastnosti na prebavo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gastronomije  PREBAVA MAKROHRANIL IN Vpliv senzoričnih lastnosti na prebavo </dc:title>
  <dc:creator>Jure</dc:creator>
  <cp:lastModifiedBy>Jure</cp:lastModifiedBy>
  <cp:revision>8</cp:revision>
  <dcterms:created xsi:type="dcterms:W3CDTF">2009-04-07T07:29:48Z</dcterms:created>
  <dcterms:modified xsi:type="dcterms:W3CDTF">2009-04-20T07:09:10Z</dcterms:modified>
</cp:coreProperties>
</file>