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82" r:id="rId3"/>
    <p:sldId id="290" r:id="rId4"/>
    <p:sldId id="260" r:id="rId5"/>
    <p:sldId id="276" r:id="rId6"/>
    <p:sldId id="277" r:id="rId7"/>
    <p:sldId id="281" r:id="rId8"/>
    <p:sldId id="279" r:id="rId9"/>
    <p:sldId id="285" r:id="rId10"/>
    <p:sldId id="284" r:id="rId11"/>
    <p:sldId id="261" r:id="rId12"/>
    <p:sldId id="293" r:id="rId13"/>
    <p:sldId id="262" r:id="rId14"/>
    <p:sldId id="291" r:id="rId15"/>
    <p:sldId id="292" r:id="rId16"/>
    <p:sldId id="264" r:id="rId17"/>
    <p:sldId id="265" r:id="rId18"/>
    <p:sldId id="266" r:id="rId19"/>
    <p:sldId id="294" r:id="rId20"/>
    <p:sldId id="295" r:id="rId21"/>
    <p:sldId id="267" r:id="rId22"/>
    <p:sldId id="287" r:id="rId23"/>
    <p:sldId id="289" r:id="rId24"/>
    <p:sldId id="269" r:id="rId25"/>
    <p:sldId id="286" r:id="rId26"/>
    <p:sldId id="270" r:id="rId27"/>
    <p:sldId id="271" r:id="rId28"/>
    <p:sldId id="272" r:id="rId29"/>
    <p:sldId id="288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13E2C2-7328-4CF6-8477-9F5ADCCA9B0B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6A45AA-768E-4841-85D3-C53D16325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4600" dirty="0"/>
              <a:t>Osnove gastronomije</a:t>
            </a:r>
            <a:br>
              <a:rPr lang="sl-SI" sz="4600" dirty="0"/>
            </a:br>
            <a:r>
              <a:rPr lang="sl-SI" sz="4600" dirty="0"/>
              <a:t>PREHRANSKI VIDIKI HRANLJIVIH </a:t>
            </a:r>
            <a:r>
              <a:rPr lang="sl-SI" sz="4600" dirty="0" smtClean="0"/>
              <a:t>SNOVI - </a:t>
            </a:r>
            <a:br>
              <a:rPr lang="sl-SI" sz="4600" dirty="0" smtClean="0"/>
            </a:br>
            <a:r>
              <a:rPr lang="sl-SI" sz="4600" dirty="0" smtClean="0"/>
              <a:t>Ogljikovi hidrati</a:t>
            </a:r>
            <a:endParaRPr lang="en-US" sz="4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Barbara </a:t>
            </a:r>
            <a:r>
              <a:rPr lang="sl-SI" dirty="0" err="1"/>
              <a:t>Herlah</a:t>
            </a:r>
            <a:r>
              <a:rPr lang="sl-SI" dirty="0"/>
              <a:t>, univ. dipl. inž. živ. teh.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Poraba telesnih zalog OH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l-SI" dirty="0" err="1" smtClean="0"/>
              <a:t>ok</a:t>
            </a:r>
            <a:r>
              <a:rPr lang="sl-SI" dirty="0" smtClean="0"/>
              <a:t>. 6 g glukoze/uro</a:t>
            </a:r>
          </a:p>
          <a:p>
            <a:endParaRPr lang="sl-SI" dirty="0" smtClean="0"/>
          </a:p>
          <a:p>
            <a:r>
              <a:rPr lang="sl-SI" dirty="0" smtClean="0"/>
              <a:t>Zaloge zadoščajo za 1 dan</a:t>
            </a:r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do 150 g glukoze/uro</a:t>
            </a:r>
          </a:p>
          <a:p>
            <a:endParaRPr lang="sl-SI" dirty="0" smtClean="0"/>
          </a:p>
          <a:p>
            <a:r>
              <a:rPr lang="sl-SI" dirty="0" smtClean="0"/>
              <a:t>Zaloge zadoščajo za 90 min</a:t>
            </a:r>
          </a:p>
          <a:p>
            <a:pPr>
              <a:buNone/>
            </a:pPr>
            <a:endParaRPr lang="sl-SI" dirty="0"/>
          </a:p>
        </p:txBody>
      </p:sp>
      <p:sp>
        <p:nvSpPr>
          <p:cNvPr id="7" name="Ograda besedila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 smtClean="0"/>
              <a:t>Mirovanje</a:t>
            </a:r>
            <a:endParaRPr lang="sl-SI" dirty="0"/>
          </a:p>
        </p:txBody>
      </p:sp>
      <p:sp>
        <p:nvSpPr>
          <p:cNvPr id="8" name="Ograda besedil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Hiter tek (intenziven napor)</a:t>
            </a:r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 rot="5400000">
            <a:off x="1643042" y="3214686"/>
            <a:ext cx="571504" cy="285752"/>
          </a:xfrm>
          <a:prstGeom prst="rightArrow">
            <a:avLst>
              <a:gd name="adj1" fmla="val 50000"/>
              <a:gd name="adj2" fmla="val 5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 rot="5400000">
            <a:off x="5786446" y="3214686"/>
            <a:ext cx="571504" cy="285752"/>
          </a:xfrm>
          <a:prstGeom prst="rightArrow">
            <a:avLst>
              <a:gd name="adj1" fmla="val 50000"/>
              <a:gd name="adj2" fmla="val 58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Ogljikovi hidrati - potrebe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Skupaj naj ogljikovi hidrati predstavljajo </a:t>
            </a:r>
            <a:r>
              <a:rPr lang="sl-SI" dirty="0" smtClean="0">
                <a:solidFill>
                  <a:srgbClr val="002060"/>
                </a:solidFill>
              </a:rPr>
              <a:t>več kot 50 % </a:t>
            </a:r>
            <a:r>
              <a:rPr lang="sl-SI" dirty="0" smtClean="0"/>
              <a:t>dnevnega energijskega vnosa. </a:t>
            </a:r>
          </a:p>
          <a:p>
            <a:endParaRPr lang="sl-SI" dirty="0" smtClean="0"/>
          </a:p>
          <a:p>
            <a:r>
              <a:rPr lang="sl-SI" dirty="0" smtClean="0"/>
              <a:t>Enostavni sladkorji (</a:t>
            </a:r>
            <a:r>
              <a:rPr lang="sl-SI" dirty="0" err="1" smtClean="0"/>
              <a:t>mono</a:t>
            </a:r>
            <a:r>
              <a:rPr lang="sl-SI" dirty="0" smtClean="0"/>
              <a:t>- in disaharidi) ter rafinirani ali modificirani škrobi (npr. </a:t>
            </a:r>
            <a:r>
              <a:rPr lang="sl-SI" dirty="0" err="1" smtClean="0"/>
              <a:t>maltodekstrin</a:t>
            </a:r>
            <a:r>
              <a:rPr lang="sl-SI" dirty="0" smtClean="0"/>
              <a:t>) naj </a:t>
            </a:r>
            <a:r>
              <a:rPr lang="sl-SI" dirty="0" smtClean="0">
                <a:solidFill>
                  <a:srgbClr val="002060"/>
                </a:solidFill>
              </a:rPr>
              <a:t>ne</a:t>
            </a:r>
            <a:r>
              <a:rPr lang="sl-SI" dirty="0" smtClean="0"/>
              <a:t> prispevajo </a:t>
            </a:r>
            <a:r>
              <a:rPr lang="sl-SI" dirty="0" smtClean="0">
                <a:solidFill>
                  <a:srgbClr val="002060"/>
                </a:solidFill>
              </a:rPr>
              <a:t>več kakor 10 %</a:t>
            </a:r>
            <a:r>
              <a:rPr lang="sl-SI" dirty="0" smtClean="0"/>
              <a:t> dnevnega energijskega vnosa!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Energija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dobimo</a:t>
            </a:r>
            <a:r>
              <a:rPr lang="en-US" dirty="0" smtClean="0"/>
              <a:t> z  </a:t>
            </a:r>
            <a:r>
              <a:rPr lang="en-US" dirty="0" err="1" smtClean="0"/>
              <a:t>ogljikovimi</a:t>
            </a:r>
            <a:r>
              <a:rPr lang="en-US" dirty="0" smtClean="0"/>
              <a:t> </a:t>
            </a:r>
            <a:r>
              <a:rPr lang="en-US" dirty="0" err="1" smtClean="0"/>
              <a:t>hidrati</a:t>
            </a:r>
            <a:r>
              <a:rPr lang="en-US" dirty="0" smtClean="0"/>
              <a:t> in je ne </a:t>
            </a:r>
            <a:r>
              <a:rPr lang="en-US" dirty="0" err="1" smtClean="0"/>
              <a:t>porabimo</a:t>
            </a:r>
            <a:r>
              <a:rPr lang="en-US" dirty="0" smtClean="0"/>
              <a:t>, se </a:t>
            </a:r>
            <a:r>
              <a:rPr lang="en-US" dirty="0" err="1" smtClean="0"/>
              <a:t>uskladišči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glikogen</a:t>
            </a:r>
            <a:r>
              <a:rPr lang="en-US" dirty="0" smtClean="0"/>
              <a:t> </a:t>
            </a:r>
            <a:r>
              <a:rPr lang="en-US" dirty="0" err="1" smtClean="0"/>
              <a:t>oziroma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maščevje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sl-SI" smtClean="0"/>
              <a:t>Ogljikovi hidrati - lastnosti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428750"/>
            <a:ext cx="8153400" cy="4667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l-SI" dirty="0" smtClean="0"/>
              <a:t>Enostavni OH so topni v vodi. Škrob ni topen – v hladni vodi nabrekne, v vroči pa </a:t>
            </a:r>
            <a:r>
              <a:rPr lang="sl-SI" b="1" dirty="0" err="1" smtClean="0"/>
              <a:t>zakleji</a:t>
            </a:r>
            <a:r>
              <a:rPr lang="sl-SI" dirty="0" smtClean="0"/>
              <a:t>.</a:t>
            </a:r>
          </a:p>
          <a:p>
            <a:pPr eaLnBrk="1" hangingPunct="1"/>
            <a:r>
              <a:rPr lang="sl-SI" dirty="0" smtClean="0"/>
              <a:t>Enostavni OH so sladkega okusa – najslajša je </a:t>
            </a:r>
            <a:r>
              <a:rPr lang="sl-SI" b="1" dirty="0" smtClean="0"/>
              <a:t>fruktoza</a:t>
            </a:r>
            <a:r>
              <a:rPr lang="sl-SI" dirty="0" smtClean="0"/>
              <a:t>, sledi kuhinjski sladkor (</a:t>
            </a:r>
            <a:r>
              <a:rPr lang="sl-SI" b="1" dirty="0" smtClean="0"/>
              <a:t>saharoza</a:t>
            </a:r>
            <a:r>
              <a:rPr lang="sl-SI" dirty="0" smtClean="0"/>
              <a:t>), ostali </a:t>
            </a:r>
            <a:r>
              <a:rPr lang="sl-SI" dirty="0" err="1" smtClean="0"/>
              <a:t>mono</a:t>
            </a:r>
            <a:r>
              <a:rPr lang="sl-SI" dirty="0" smtClean="0"/>
              <a:t>- in </a:t>
            </a:r>
            <a:r>
              <a:rPr lang="sl-SI" dirty="0" err="1" smtClean="0"/>
              <a:t>di</a:t>
            </a:r>
            <a:r>
              <a:rPr lang="sl-SI" dirty="0" smtClean="0"/>
              <a:t>- saharidi so manj sladki.</a:t>
            </a:r>
          </a:p>
          <a:p>
            <a:pPr eaLnBrk="1" hangingPunct="1"/>
            <a:r>
              <a:rPr lang="sl-SI" dirty="0" smtClean="0"/>
              <a:t>Sladkastega okusa je tudi </a:t>
            </a:r>
            <a:r>
              <a:rPr lang="sl-SI" b="1" dirty="0" smtClean="0"/>
              <a:t>glikogen</a:t>
            </a:r>
            <a:r>
              <a:rPr lang="sl-SI" dirty="0" smtClean="0"/>
              <a:t>, škrob pa postane sladkast po delovanju amilaze v slini.</a:t>
            </a:r>
          </a:p>
          <a:p>
            <a:pPr eaLnBrk="1" hangingPunct="1"/>
            <a:r>
              <a:rPr lang="sl-SI" dirty="0" smtClean="0"/>
              <a:t>S segrevanjem kuhinjskega sladkorja brez vode dobimo </a:t>
            </a:r>
            <a:r>
              <a:rPr lang="sl-SI" b="1" dirty="0" smtClean="0"/>
              <a:t>karamel</a:t>
            </a:r>
            <a:r>
              <a:rPr lang="sl-SI" dirty="0" smtClean="0"/>
              <a:t>. S segrevanjem škroba na suhi vročini dobimo </a:t>
            </a:r>
            <a:r>
              <a:rPr lang="sl-SI" b="1" dirty="0" smtClean="0"/>
              <a:t>dekstrine</a:t>
            </a:r>
            <a:r>
              <a:rPr lang="sl-SI" dirty="0" smtClean="0"/>
              <a:t>.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Prehranske vlaknine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Prištevamo jih k ogljikovim hidratom.</a:t>
            </a:r>
          </a:p>
          <a:p>
            <a:r>
              <a:rPr lang="sl-SI" dirty="0" smtClean="0"/>
              <a:t>Praviloma nimajo izkoristljive energijske vrednosti. </a:t>
            </a:r>
          </a:p>
          <a:p>
            <a:r>
              <a:rPr lang="sl-SI" dirty="0" smtClean="0"/>
              <a:t>Imajo celo vrsto različnih pomembnih funkcij v prebavnem traktu. </a:t>
            </a:r>
          </a:p>
          <a:p>
            <a:r>
              <a:rPr lang="sl-SI" dirty="0" smtClean="0"/>
              <a:t>Ugodno vplivajo na presnovo. </a:t>
            </a:r>
          </a:p>
          <a:p>
            <a:endParaRPr lang="en-US" dirty="0"/>
          </a:p>
        </p:txBody>
      </p:sp>
      <p:pic>
        <p:nvPicPr>
          <p:cNvPr id="4" name="Slika 3" descr="http://www.rtvslo.si/_up/photos/2009/06/20/u66115-96053_hrana-za-o-i-in-du-o_blogsho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42853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ttp://www.shrani.si/f/X/nU/4mQ8Zkmf/634118638921990965shut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857760"/>
            <a:ext cx="228601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http://t0.gstatic.com/images?q=tbn:j-9Ie8foXqlf1M:http://www.dnevnik.si/uploads/image_cache/f39276f61ab21ecf77591ab0ed0070ac.jpeg&amp;t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786322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Prehranske vlaknine</a:t>
            </a:r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quarter" idx="2"/>
          </p:nvPr>
        </p:nvSpPr>
        <p:spPr>
          <a:xfrm>
            <a:off x="611560" y="2420888"/>
            <a:ext cx="3886200" cy="3581400"/>
          </a:xfrm>
        </p:spPr>
        <p:txBody>
          <a:bodyPr/>
          <a:lstStyle/>
          <a:p>
            <a:r>
              <a:rPr lang="sl-SI" sz="2700" dirty="0" smtClean="0">
                <a:solidFill>
                  <a:schemeClr val="accent1">
                    <a:lumMod val="50000"/>
                  </a:schemeClr>
                </a:solidFill>
              </a:rPr>
              <a:t>Celuloza, lignin, </a:t>
            </a:r>
            <a:r>
              <a:rPr lang="sl-SI" sz="2700" dirty="0" err="1" smtClean="0">
                <a:solidFill>
                  <a:schemeClr val="accent1">
                    <a:lumMod val="50000"/>
                  </a:schemeClr>
                </a:solidFill>
              </a:rPr>
              <a:t>hemiceluloza</a:t>
            </a:r>
            <a:r>
              <a:rPr lang="sl-SI" sz="2700" dirty="0" smtClean="0">
                <a:solidFill>
                  <a:schemeClr val="accent1">
                    <a:lumMod val="50000"/>
                  </a:schemeClr>
                </a:solidFill>
              </a:rPr>
              <a:t> idr.</a:t>
            </a:r>
          </a:p>
          <a:p>
            <a:r>
              <a:rPr lang="sl-SI" sz="2700" dirty="0" smtClean="0"/>
              <a:t>Nespremenjene skozi prebavni trakt (izjema lignin).</a:t>
            </a:r>
          </a:p>
          <a:p>
            <a:endParaRPr lang="sl-SI" dirty="0" smtClean="0"/>
          </a:p>
          <a:p>
            <a:r>
              <a:rPr lang="sl-SI" sz="2400" dirty="0" smtClean="0"/>
              <a:t>Vir: žita, sadje, zelenjava</a:t>
            </a:r>
            <a:endParaRPr lang="sl-SI" sz="2400" dirty="0"/>
          </a:p>
        </p:txBody>
      </p:sp>
      <p:sp>
        <p:nvSpPr>
          <p:cNvPr id="9" name="Ograda vsebine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Pektin, </a:t>
            </a:r>
            <a:r>
              <a:rPr lang="sl-SI" dirty="0" err="1" smtClean="0">
                <a:solidFill>
                  <a:schemeClr val="accent1">
                    <a:lumMod val="50000"/>
                  </a:schemeClr>
                </a:solidFill>
              </a:rPr>
              <a:t>inulin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, topna </a:t>
            </a:r>
            <a:r>
              <a:rPr lang="sl-SI" dirty="0" err="1" smtClean="0">
                <a:solidFill>
                  <a:schemeClr val="accent1">
                    <a:lumMod val="50000"/>
                  </a:schemeClr>
                </a:solidFill>
              </a:rPr>
              <a:t>hemiceluloza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 idr.</a:t>
            </a:r>
          </a:p>
          <a:p>
            <a:r>
              <a:rPr lang="sl-SI" dirty="0" smtClean="0"/>
              <a:t>Bakterije v kolonu jih delno ali v celoti prebavijo.</a:t>
            </a:r>
          </a:p>
          <a:p>
            <a:endParaRPr lang="sl-SI" dirty="0" smtClean="0"/>
          </a:p>
          <a:p>
            <a:r>
              <a:rPr lang="sl-SI" sz="2400" dirty="0" smtClean="0"/>
              <a:t>Vir: večina sadja in zelenjave, v zadnjem času se omenjajo gobe, alge</a:t>
            </a:r>
            <a:endParaRPr lang="sl-SI" sz="2400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 smtClean="0"/>
              <a:t>Netopne</a:t>
            </a:r>
            <a:endParaRPr lang="sl-SI" dirty="0"/>
          </a:p>
        </p:txBody>
      </p:sp>
      <p:sp>
        <p:nvSpPr>
          <p:cNvPr id="8" name="Ograda besedila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Topne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Prehranske vlaknine - lastnosti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Povečujejo maso </a:t>
            </a:r>
            <a:r>
              <a:rPr lang="sl-SI" dirty="0" err="1" smtClean="0"/>
              <a:t>fecesa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Povečujejo hitrost tranzita skozi kolon.</a:t>
            </a:r>
          </a:p>
          <a:p>
            <a:r>
              <a:rPr lang="sl-SI" dirty="0" smtClean="0"/>
              <a:t>Zmanjšujejo absorpcijo maščob in žolčnih kislin – ujamejo se v fibrozno mrežo.</a:t>
            </a:r>
          </a:p>
          <a:p>
            <a:r>
              <a:rPr lang="sl-SI" dirty="0" smtClean="0"/>
              <a:t>Zmanjšujejo absorpcijo kancerogenih substanc.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158952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Tvorijo zelo viskozne raztopine, ki upočasnjujejo praznjenje želodca in tankega črevesa in dajejo občutek sitosti.</a:t>
            </a:r>
          </a:p>
          <a:p>
            <a:r>
              <a:rPr lang="sl-SI" dirty="0" smtClean="0"/>
              <a:t>Zaradi povečane viskoznosti je zmanjšana absorpcija žolčnih kislin in glukoze    </a:t>
            </a:r>
            <a:r>
              <a:rPr lang="sl-SI" dirty="0" err="1" smtClean="0"/>
              <a:t>hipoholesterolni</a:t>
            </a:r>
            <a:r>
              <a:rPr lang="sl-SI" dirty="0" smtClean="0"/>
              <a:t> učinek.</a:t>
            </a:r>
          </a:p>
          <a:p>
            <a:r>
              <a:rPr lang="sl-SI" dirty="0" err="1" smtClean="0"/>
              <a:t>Prebiotični</a:t>
            </a:r>
            <a:r>
              <a:rPr lang="sl-SI" dirty="0" smtClean="0"/>
              <a:t> učinek    črevesna mikroflora jih </a:t>
            </a:r>
            <a:r>
              <a:rPr lang="sl-SI" dirty="0" err="1" smtClean="0"/>
              <a:t>metabolizira</a:t>
            </a:r>
            <a:r>
              <a:rPr lang="sl-SI" dirty="0" smtClean="0"/>
              <a:t> in se tako razmnožuje.</a:t>
            </a:r>
          </a:p>
          <a:p>
            <a:r>
              <a:rPr lang="sl-SI" dirty="0" smtClean="0"/>
              <a:t>Izboljšajo razpoložljivost mineralov.</a:t>
            </a:r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 smtClean="0"/>
              <a:t>Netopne 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 smtClean="0"/>
              <a:t>Topne</a:t>
            </a:r>
            <a:endParaRPr lang="sl-SI" dirty="0"/>
          </a:p>
        </p:txBody>
      </p:sp>
      <p:sp>
        <p:nvSpPr>
          <p:cNvPr id="7" name="Desna puščica 6"/>
          <p:cNvSpPr/>
          <p:nvPr/>
        </p:nvSpPr>
        <p:spPr>
          <a:xfrm>
            <a:off x="7164288" y="5157192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Desna puščica 7"/>
          <p:cNvSpPr/>
          <p:nvPr/>
        </p:nvSpPr>
        <p:spPr>
          <a:xfrm>
            <a:off x="7812360" y="4581128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Prehranske vlaknine - potrebe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V dnevni prehrani naj vlaknina predstavlja :</a:t>
            </a:r>
          </a:p>
          <a:p>
            <a:pPr lvl="1"/>
            <a:r>
              <a:rPr lang="sl-SI" dirty="0" smtClean="0"/>
              <a:t>10 g/4,18 MJ (1000 kcal) pri moških, oz. </a:t>
            </a:r>
          </a:p>
          <a:p>
            <a:pPr lvl="1"/>
            <a:r>
              <a:rPr lang="sl-SI" dirty="0" smtClean="0"/>
              <a:t>12,5 g/4,18 MJ (1000 kcal) pri ženskah. </a:t>
            </a:r>
          </a:p>
          <a:p>
            <a:endParaRPr lang="sl-SI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sl-SI" dirty="0" smtClean="0"/>
              <a:t>Orientacijsko naj vnos vlaknin ne bo manjši od 30 g/dan.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sl-SI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err="1" smtClean="0"/>
              <a:t>Učinki</a:t>
            </a:r>
            <a:r>
              <a:rPr lang="en-US" dirty="0" smtClean="0"/>
              <a:t> </a:t>
            </a:r>
            <a:r>
              <a:rPr lang="en-US" dirty="0" err="1" smtClean="0"/>
              <a:t>posameznih</a:t>
            </a:r>
            <a:r>
              <a:rPr lang="en-US" dirty="0" smtClean="0"/>
              <a:t> </a:t>
            </a:r>
            <a:r>
              <a:rPr lang="en-US" dirty="0" err="1" smtClean="0"/>
              <a:t>komponent</a:t>
            </a:r>
            <a:r>
              <a:rPr lang="en-US" dirty="0" smtClean="0"/>
              <a:t> </a:t>
            </a:r>
            <a:r>
              <a:rPr lang="en-US" dirty="0" err="1" smtClean="0"/>
              <a:t>prehranske</a:t>
            </a:r>
            <a:r>
              <a:rPr lang="en-US" dirty="0" smtClean="0"/>
              <a:t> </a:t>
            </a:r>
            <a:r>
              <a:rPr lang="en-US" dirty="0" err="1" smtClean="0"/>
              <a:t>vlaknine</a:t>
            </a:r>
            <a:r>
              <a:rPr lang="en-US" dirty="0" smtClean="0"/>
              <a:t> so</a:t>
            </a:r>
            <a:r>
              <a:rPr lang="sl-SI" dirty="0" smtClean="0"/>
              <a:t> </a:t>
            </a:r>
            <a:r>
              <a:rPr lang="en-US" dirty="0" err="1" smtClean="0"/>
              <a:t>različni</a:t>
            </a:r>
            <a:r>
              <a:rPr lang="en-US" dirty="0" smtClean="0"/>
              <a:t>, </a:t>
            </a:r>
            <a:r>
              <a:rPr lang="en-US" dirty="0" err="1" smtClean="0"/>
              <a:t>priporočljiv</a:t>
            </a:r>
            <a:r>
              <a:rPr lang="en-US" dirty="0" smtClean="0"/>
              <a:t> je </a:t>
            </a:r>
            <a:r>
              <a:rPr lang="en-US" dirty="0" err="1" smtClean="0"/>
              <a:t>zadovoljiv</a:t>
            </a:r>
            <a:r>
              <a:rPr lang="en-US" dirty="0" smtClean="0"/>
              <a:t> </a:t>
            </a:r>
            <a:r>
              <a:rPr lang="en-US" dirty="0" err="1" smtClean="0"/>
              <a:t>vnos</a:t>
            </a:r>
            <a:r>
              <a:rPr lang="en-US" dirty="0" smtClean="0"/>
              <a:t> </a:t>
            </a:r>
            <a:r>
              <a:rPr lang="en-US" dirty="0" err="1" smtClean="0"/>
              <a:t>obeh</a:t>
            </a:r>
            <a:r>
              <a:rPr lang="en-US" dirty="0" smtClean="0"/>
              <a:t> </a:t>
            </a:r>
            <a:r>
              <a:rPr lang="en-US" dirty="0" err="1" smtClean="0"/>
              <a:t>vlaknin</a:t>
            </a:r>
            <a:r>
              <a:rPr lang="en-US" dirty="0" smtClean="0"/>
              <a:t>.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endParaRPr lang="sl-SI" dirty="0" smtClean="0"/>
          </a:p>
          <a:p>
            <a:pPr lvl="1"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Prehranske vlaknine – lastnosti (</a:t>
            </a:r>
            <a:r>
              <a:rPr lang="sl-SI" dirty="0" smtClean="0">
                <a:solidFill>
                  <a:srgbClr val="FF0000"/>
                </a:solidFill>
              </a:rPr>
              <a:t>+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Vlaknina</a:t>
            </a:r>
            <a:r>
              <a:rPr lang="en-US" dirty="0" smtClean="0"/>
              <a:t> </a:t>
            </a:r>
            <a:r>
              <a:rPr lang="en-US" dirty="0" err="1" smtClean="0"/>
              <a:t>sodi</a:t>
            </a:r>
            <a:r>
              <a:rPr lang="en-US" dirty="0" smtClean="0"/>
              <a:t> med </a:t>
            </a:r>
            <a:r>
              <a:rPr lang="en-US" dirty="0" err="1" smtClean="0"/>
              <a:t>varovalne</a:t>
            </a:r>
            <a:r>
              <a:rPr lang="en-US" dirty="0" smtClean="0"/>
              <a:t> </a:t>
            </a:r>
            <a:r>
              <a:rPr lang="en-US" dirty="0" err="1" smtClean="0"/>
              <a:t>snovi</a:t>
            </a:r>
            <a:r>
              <a:rPr lang="sl-SI" dirty="0" smtClean="0"/>
              <a:t>:</a:t>
            </a:r>
          </a:p>
          <a:p>
            <a:pPr lvl="1"/>
            <a:r>
              <a:rPr lang="en-US" dirty="0" err="1" smtClean="0"/>
              <a:t>upočasni</a:t>
            </a:r>
            <a:r>
              <a:rPr lang="en-US" dirty="0" smtClean="0"/>
              <a:t> </a:t>
            </a:r>
            <a:r>
              <a:rPr lang="en-US" dirty="0" err="1" smtClean="0"/>
              <a:t>praznjenje</a:t>
            </a:r>
            <a:r>
              <a:rPr lang="en-US" dirty="0" smtClean="0"/>
              <a:t> </a:t>
            </a:r>
            <a:r>
              <a:rPr lang="en-US" dirty="0" err="1" smtClean="0"/>
              <a:t>želodca</a:t>
            </a:r>
            <a:r>
              <a:rPr lang="en-US" dirty="0" smtClean="0"/>
              <a:t>, </a:t>
            </a:r>
            <a:endParaRPr lang="sl-SI" dirty="0" smtClean="0"/>
          </a:p>
          <a:p>
            <a:pPr lvl="1"/>
            <a:r>
              <a:rPr lang="en-US" dirty="0" err="1" smtClean="0"/>
              <a:t>zmanjšuje</a:t>
            </a:r>
            <a:r>
              <a:rPr lang="en-US" dirty="0" smtClean="0"/>
              <a:t> </a:t>
            </a:r>
            <a:r>
              <a:rPr lang="en-US" dirty="0" err="1" smtClean="0"/>
              <a:t>energijsko</a:t>
            </a:r>
            <a:r>
              <a:rPr lang="en-US" dirty="0" smtClean="0"/>
              <a:t> </a:t>
            </a:r>
            <a:r>
              <a:rPr lang="en-US" dirty="0" err="1" smtClean="0"/>
              <a:t>gostoto</a:t>
            </a:r>
            <a:r>
              <a:rPr lang="en-US" dirty="0" smtClean="0"/>
              <a:t> </a:t>
            </a:r>
            <a:r>
              <a:rPr lang="en-US" dirty="0" err="1" smtClean="0"/>
              <a:t>hrane</a:t>
            </a:r>
            <a:r>
              <a:rPr lang="en-US" dirty="0" smtClean="0"/>
              <a:t>,</a:t>
            </a:r>
            <a:endParaRPr lang="sl-SI" dirty="0" smtClean="0"/>
          </a:p>
          <a:p>
            <a:pPr lvl="1"/>
            <a:r>
              <a:rPr lang="en-US" dirty="0" err="1" smtClean="0"/>
              <a:t>pospešuje</a:t>
            </a:r>
            <a:r>
              <a:rPr lang="en-US" dirty="0" smtClean="0"/>
              <a:t> </a:t>
            </a:r>
            <a:r>
              <a:rPr lang="en-US" dirty="0" err="1" smtClean="0"/>
              <a:t>prebavo</a:t>
            </a:r>
            <a:r>
              <a:rPr lang="en-US" dirty="0" smtClean="0"/>
              <a:t> v </a:t>
            </a:r>
            <a:r>
              <a:rPr lang="en-US" dirty="0" err="1" smtClean="0"/>
              <a:t>tankem</a:t>
            </a:r>
            <a:r>
              <a:rPr lang="en-US" dirty="0" smtClean="0"/>
              <a:t> in </a:t>
            </a:r>
            <a:r>
              <a:rPr lang="en-US" dirty="0" err="1" smtClean="0"/>
              <a:t>debelem</a:t>
            </a:r>
            <a:r>
              <a:rPr lang="en-US" dirty="0" smtClean="0"/>
              <a:t> </a:t>
            </a:r>
            <a:r>
              <a:rPr lang="en-US" dirty="0" err="1" smtClean="0"/>
              <a:t>črevesju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en-US" dirty="0" err="1" smtClean="0"/>
              <a:t>Zavira</a:t>
            </a:r>
            <a:r>
              <a:rPr lang="en-US" dirty="0" smtClean="0"/>
              <a:t> </a:t>
            </a:r>
            <a:r>
              <a:rPr lang="en-US" dirty="0" err="1" smtClean="0"/>
              <a:t>nastanek</a:t>
            </a:r>
            <a:r>
              <a:rPr lang="en-US" dirty="0" smtClean="0"/>
              <a:t> </a:t>
            </a:r>
            <a:r>
              <a:rPr lang="en-US" dirty="0" err="1" smtClean="0"/>
              <a:t>številnih</a:t>
            </a:r>
            <a:r>
              <a:rPr lang="en-US" dirty="0" smtClean="0"/>
              <a:t> </a:t>
            </a:r>
            <a:r>
              <a:rPr lang="en-US" dirty="0" err="1" smtClean="0"/>
              <a:t>bolezni</a:t>
            </a:r>
            <a:r>
              <a:rPr lang="en-US" dirty="0" smtClean="0"/>
              <a:t> in </a:t>
            </a:r>
            <a:r>
              <a:rPr lang="en-US" dirty="0" err="1" smtClean="0"/>
              <a:t>funkcijskih</a:t>
            </a:r>
            <a:r>
              <a:rPr lang="en-US" dirty="0" smtClean="0"/>
              <a:t> </a:t>
            </a:r>
            <a:r>
              <a:rPr lang="en-US" dirty="0" err="1" smtClean="0"/>
              <a:t>motenj</a:t>
            </a:r>
            <a:r>
              <a:rPr lang="en-US" dirty="0" smtClean="0"/>
              <a:t>: </a:t>
            </a:r>
            <a:r>
              <a:rPr lang="en-US" dirty="0" err="1" smtClean="0"/>
              <a:t>zaprtost</a:t>
            </a:r>
            <a:r>
              <a:rPr lang="en-US" dirty="0" smtClean="0"/>
              <a:t>, </a:t>
            </a:r>
            <a:r>
              <a:rPr lang="en-US" dirty="0" err="1" smtClean="0"/>
              <a:t>divertikulozo</a:t>
            </a:r>
            <a:r>
              <a:rPr lang="en-US" dirty="0" smtClean="0"/>
              <a:t> </a:t>
            </a:r>
            <a:r>
              <a:rPr lang="en-US" dirty="0" err="1" smtClean="0"/>
              <a:t>debelega</a:t>
            </a:r>
            <a:r>
              <a:rPr lang="en-US" dirty="0" smtClean="0"/>
              <a:t> </a:t>
            </a:r>
            <a:r>
              <a:rPr lang="en-US" dirty="0" err="1" smtClean="0"/>
              <a:t>črevesa</a:t>
            </a:r>
            <a:r>
              <a:rPr lang="en-US" dirty="0" smtClean="0"/>
              <a:t>, </a:t>
            </a:r>
            <a:r>
              <a:rPr lang="en-US" dirty="0" err="1" smtClean="0"/>
              <a:t>rak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debelem</a:t>
            </a:r>
            <a:r>
              <a:rPr lang="en-US" dirty="0" smtClean="0"/>
              <a:t> </a:t>
            </a:r>
            <a:r>
              <a:rPr lang="en-US" dirty="0" err="1" smtClean="0"/>
              <a:t>črevesu</a:t>
            </a:r>
            <a:r>
              <a:rPr lang="en-US" dirty="0" smtClean="0"/>
              <a:t>, </a:t>
            </a:r>
            <a:r>
              <a:rPr lang="en-US" dirty="0" err="1" smtClean="0"/>
              <a:t>žolčne</a:t>
            </a:r>
            <a:r>
              <a:rPr lang="en-US" dirty="0" smtClean="0"/>
              <a:t> </a:t>
            </a:r>
            <a:r>
              <a:rPr lang="en-US" dirty="0" err="1" smtClean="0"/>
              <a:t>kamne</a:t>
            </a:r>
            <a:r>
              <a:rPr lang="en-US" dirty="0" smtClean="0"/>
              <a:t>, </a:t>
            </a:r>
            <a:r>
              <a:rPr lang="en-US" dirty="0" err="1" smtClean="0"/>
              <a:t>prekomerno</a:t>
            </a:r>
            <a:r>
              <a:rPr lang="en-US" dirty="0" smtClean="0"/>
              <a:t> </a:t>
            </a:r>
            <a:r>
              <a:rPr lang="en-US" dirty="0" err="1" smtClean="0"/>
              <a:t>telesno</a:t>
            </a:r>
            <a:r>
              <a:rPr lang="en-US" dirty="0" smtClean="0"/>
              <a:t> </a:t>
            </a:r>
            <a:r>
              <a:rPr lang="en-US" dirty="0" err="1" smtClean="0"/>
              <a:t>maso</a:t>
            </a:r>
            <a:r>
              <a:rPr lang="en-US" dirty="0" smtClean="0"/>
              <a:t>, </a:t>
            </a:r>
            <a:r>
              <a:rPr lang="en-US" dirty="0" err="1" smtClean="0"/>
              <a:t>povišan</a:t>
            </a:r>
            <a:r>
              <a:rPr lang="en-US" dirty="0" smtClean="0"/>
              <a:t> </a:t>
            </a:r>
            <a:r>
              <a:rPr lang="en-US" dirty="0" err="1" smtClean="0"/>
              <a:t>holesterol</a:t>
            </a:r>
            <a:r>
              <a:rPr lang="en-US" dirty="0" smtClean="0"/>
              <a:t> v </a:t>
            </a:r>
            <a:r>
              <a:rPr lang="en-US" dirty="0" err="1" smtClean="0"/>
              <a:t>krvi</a:t>
            </a:r>
            <a:r>
              <a:rPr lang="en-US" dirty="0" smtClean="0"/>
              <a:t>, </a:t>
            </a:r>
            <a:r>
              <a:rPr lang="en-US" dirty="0" err="1" smtClean="0"/>
              <a:t>sladkorno</a:t>
            </a:r>
            <a:r>
              <a:rPr lang="en-US" dirty="0" smtClean="0"/>
              <a:t> </a:t>
            </a:r>
            <a:r>
              <a:rPr lang="en-US" dirty="0" err="1" smtClean="0"/>
              <a:t>bolezen</a:t>
            </a:r>
            <a:r>
              <a:rPr lang="en-US" dirty="0" smtClean="0"/>
              <a:t>, </a:t>
            </a:r>
            <a:r>
              <a:rPr lang="en-US" dirty="0" err="1" smtClean="0"/>
              <a:t>arteriosklerozo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Prehranske vlaknine – lastnosti (</a:t>
            </a:r>
            <a:r>
              <a:rPr lang="sl-SI" dirty="0" smtClean="0">
                <a:solidFill>
                  <a:srgbClr val="FF0000"/>
                </a:solidFill>
              </a:rPr>
              <a:t>-</a:t>
            </a:r>
            <a:r>
              <a:rPr lang="sl-SI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 smtClean="0"/>
              <a:t>velikega</a:t>
            </a:r>
            <a:r>
              <a:rPr lang="en-US" dirty="0" smtClean="0"/>
              <a:t> </a:t>
            </a:r>
            <a:r>
              <a:rPr lang="en-US" dirty="0" err="1" smtClean="0"/>
              <a:t>vnosa</a:t>
            </a:r>
            <a:r>
              <a:rPr lang="en-US" dirty="0" smtClean="0"/>
              <a:t> </a:t>
            </a:r>
            <a:r>
              <a:rPr lang="en-US" dirty="0" err="1" smtClean="0"/>
              <a:t>prehranske</a:t>
            </a:r>
            <a:r>
              <a:rPr lang="en-US" dirty="0" smtClean="0"/>
              <a:t> </a:t>
            </a:r>
            <a:r>
              <a:rPr lang="en-US" dirty="0" err="1" smtClean="0"/>
              <a:t>vlaknine</a:t>
            </a:r>
            <a:r>
              <a:rPr lang="en-US" dirty="0" smtClean="0"/>
              <a:t> se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zmanjša</a:t>
            </a:r>
            <a:r>
              <a:rPr lang="en-US" dirty="0" smtClean="0"/>
              <a:t> </a:t>
            </a:r>
            <a:r>
              <a:rPr lang="en-US" dirty="0" err="1" smtClean="0"/>
              <a:t>absorpcija</a:t>
            </a:r>
            <a:r>
              <a:rPr lang="en-US" dirty="0" smtClean="0"/>
              <a:t> </a:t>
            </a:r>
            <a:r>
              <a:rPr lang="en-US" dirty="0" err="1" smtClean="0"/>
              <a:t>večvalentnih</a:t>
            </a:r>
            <a:r>
              <a:rPr lang="en-US" dirty="0" smtClean="0"/>
              <a:t> </a:t>
            </a:r>
            <a:r>
              <a:rPr lang="en-US" dirty="0" err="1" smtClean="0"/>
              <a:t>kationov</a:t>
            </a:r>
            <a:r>
              <a:rPr lang="en-US" dirty="0" smtClean="0"/>
              <a:t> (Ca</a:t>
            </a:r>
            <a:r>
              <a:rPr lang="en-US" baseline="30000" dirty="0" smtClean="0"/>
              <a:t>++</a:t>
            </a:r>
            <a:r>
              <a:rPr lang="en-US" dirty="0" smtClean="0"/>
              <a:t>, Mg</a:t>
            </a:r>
            <a:r>
              <a:rPr lang="en-US" baseline="30000" dirty="0" smtClean="0"/>
              <a:t>++</a:t>
            </a:r>
            <a:r>
              <a:rPr lang="en-US" dirty="0" smtClean="0"/>
              <a:t>,  Fe</a:t>
            </a:r>
            <a:r>
              <a:rPr lang="en-US" baseline="30000" dirty="0" smtClean="0"/>
              <a:t>++</a:t>
            </a:r>
            <a:r>
              <a:rPr lang="en-US" dirty="0" smtClean="0"/>
              <a:t>, Zn</a:t>
            </a:r>
            <a:r>
              <a:rPr lang="en-US" baseline="30000" dirty="0" smtClean="0"/>
              <a:t>++</a:t>
            </a:r>
            <a:r>
              <a:rPr lang="en-US" dirty="0" smtClean="0"/>
              <a:t>), </a:t>
            </a:r>
            <a:r>
              <a:rPr lang="en-US" dirty="0" err="1" smtClean="0"/>
              <a:t>kar</a:t>
            </a:r>
            <a:r>
              <a:rPr lang="en-US" dirty="0" smtClean="0"/>
              <a:t> pa se </a:t>
            </a:r>
            <a:r>
              <a:rPr lang="en-US" dirty="0" err="1" smtClean="0"/>
              <a:t>več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izravna</a:t>
            </a:r>
            <a:r>
              <a:rPr lang="en-US" dirty="0" smtClean="0"/>
              <a:t> z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višjo</a:t>
            </a:r>
            <a:r>
              <a:rPr lang="en-US" dirty="0" smtClean="0"/>
              <a:t> </a:t>
            </a:r>
            <a:r>
              <a:rPr lang="en-US" dirty="0" err="1" smtClean="0"/>
              <a:t>vsebnostjo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en-US" dirty="0" smtClean="0"/>
              <a:t>Na to </a:t>
            </a:r>
            <a:r>
              <a:rPr lang="en-US" dirty="0" err="1" smtClean="0"/>
              <a:t>moramo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pozorni</a:t>
            </a:r>
            <a:r>
              <a:rPr lang="en-US" dirty="0" smtClean="0"/>
              <a:t> le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povečanem</a:t>
            </a:r>
            <a:r>
              <a:rPr lang="en-US" dirty="0" smtClean="0"/>
              <a:t> </a:t>
            </a:r>
            <a:r>
              <a:rPr lang="en-US" dirty="0" err="1" smtClean="0"/>
              <a:t>uživanju</a:t>
            </a:r>
            <a:r>
              <a:rPr lang="en-US" dirty="0" smtClean="0"/>
              <a:t> </a:t>
            </a:r>
            <a:r>
              <a:rPr lang="en-US" dirty="0" err="1" smtClean="0"/>
              <a:t>prehranske</a:t>
            </a:r>
            <a:r>
              <a:rPr lang="en-US" dirty="0" smtClean="0"/>
              <a:t> </a:t>
            </a:r>
            <a:r>
              <a:rPr lang="en-US" dirty="0" err="1" smtClean="0"/>
              <a:t>vlaknine</a:t>
            </a:r>
            <a:r>
              <a:rPr lang="en-US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otrobov</a:t>
            </a:r>
            <a:r>
              <a:rPr lang="en-US" dirty="0" smtClean="0"/>
              <a:t>) </a:t>
            </a:r>
            <a:r>
              <a:rPr lang="en-US" dirty="0" err="1" smtClean="0"/>
              <a:t>zaradi</a:t>
            </a:r>
            <a:r>
              <a:rPr lang="en-US" dirty="0" smtClean="0"/>
              <a:t> </a:t>
            </a:r>
            <a:r>
              <a:rPr lang="en-US" dirty="0" err="1" smtClean="0"/>
              <a:t>terapevtskih</a:t>
            </a:r>
            <a:r>
              <a:rPr lang="en-US" dirty="0" smtClean="0"/>
              <a:t> </a:t>
            </a:r>
            <a:r>
              <a:rPr lang="en-US" dirty="0" err="1" smtClean="0"/>
              <a:t>razlogov</a:t>
            </a:r>
            <a:r>
              <a:rPr lang="en-US" dirty="0" smtClean="0"/>
              <a:t>.</a:t>
            </a:r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sl-SI" smtClean="0"/>
              <a:t>Prehranske vlaknine - </a:t>
            </a:r>
            <a:r>
              <a:rPr lang="sl-SI" smtClean="0">
                <a:solidFill>
                  <a:srgbClr val="FF0000"/>
                </a:solidFill>
              </a:rPr>
              <a:t>inulin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l-SI" smtClean="0"/>
              <a:t>Inulin je topna vlaknina, ki sodi med neškrobne polisaharide.</a:t>
            </a:r>
          </a:p>
          <a:p>
            <a:pPr eaLnBrk="1" hangingPunct="1"/>
            <a:r>
              <a:rPr lang="sl-SI" smtClean="0"/>
              <a:t>Kemično je sestavljen iz verige fruktoz z eno končno molekulo glukoze.</a:t>
            </a:r>
          </a:p>
          <a:p>
            <a:pPr eaLnBrk="1" hangingPunct="1"/>
            <a:r>
              <a:rPr lang="sl-SI" smtClean="0"/>
              <a:t>Predstavlja rezervno hrano rastlinam (topinambur, artičoke, cikorija, čebula)</a:t>
            </a:r>
          </a:p>
          <a:p>
            <a:pPr eaLnBrk="1" hangingPunct="1"/>
            <a:r>
              <a:rPr lang="sl-SI" smtClean="0"/>
              <a:t>Ne prištevamo ga k aditivom.</a:t>
            </a:r>
          </a:p>
          <a:p>
            <a:pPr eaLnBrk="1" hangingPunct="1"/>
            <a:r>
              <a:rPr lang="sl-SI" smtClean="0"/>
              <a:t>Je prebiotik.</a:t>
            </a: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Ogljikovi hidrati (OH) v prehrani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endParaRPr lang="sl-SI" dirty="0" smtClean="0"/>
          </a:p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MONOSAHARIDI </a:t>
            </a:r>
          </a:p>
          <a:p>
            <a:pPr>
              <a:buNone/>
            </a:pPr>
            <a:r>
              <a:rPr lang="sl-SI" dirty="0" smtClean="0"/>
              <a:t>	(glukoza, fruktoza, galaktoza)</a:t>
            </a:r>
          </a:p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DISAHARIDI </a:t>
            </a:r>
          </a:p>
          <a:p>
            <a:pPr>
              <a:buNone/>
            </a:pPr>
            <a:r>
              <a:rPr lang="sl-SI" dirty="0" smtClean="0"/>
              <a:t>	(saharoza, laktoza)</a:t>
            </a:r>
          </a:p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OLIGOSAHARIDI</a:t>
            </a:r>
          </a:p>
          <a:p>
            <a:pPr>
              <a:buNone/>
            </a:pPr>
            <a:r>
              <a:rPr lang="sl-SI" dirty="0" smtClean="0"/>
              <a:t>	(dekstrini)</a:t>
            </a:r>
          </a:p>
          <a:p>
            <a:r>
              <a:rPr lang="sl-SI" dirty="0" smtClean="0">
                <a:solidFill>
                  <a:schemeClr val="bg2">
                    <a:lumMod val="25000"/>
                  </a:schemeClr>
                </a:solidFill>
              </a:rPr>
              <a:t>POLISAHARIDI </a:t>
            </a:r>
          </a:p>
          <a:p>
            <a:pPr>
              <a:buNone/>
            </a:pPr>
            <a:r>
              <a:rPr lang="sl-SI" dirty="0" smtClean="0"/>
              <a:t>	(škrob, glikogen)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endParaRPr lang="sl-SI" dirty="0"/>
          </a:p>
        </p:txBody>
      </p:sp>
      <p:sp>
        <p:nvSpPr>
          <p:cNvPr id="7" name="Ograda vsebine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pPr algn="ctr">
              <a:buNone/>
            </a:pPr>
            <a:r>
              <a:rPr lang="sl-SI" sz="2400" dirty="0" smtClean="0">
                <a:solidFill>
                  <a:schemeClr val="bg2">
                    <a:lumMod val="25000"/>
                  </a:schemeClr>
                </a:solidFill>
              </a:rPr>
              <a:t>Čisti OH </a:t>
            </a:r>
          </a:p>
          <a:p>
            <a:pPr algn="ctr">
              <a:buNone/>
            </a:pP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algn="ctr">
              <a:buNone/>
            </a:pPr>
            <a:r>
              <a:rPr lang="sl-SI" sz="2400" dirty="0" smtClean="0">
                <a:solidFill>
                  <a:schemeClr val="accent3">
                    <a:lumMod val="50000"/>
                  </a:schemeClr>
                </a:solidFill>
              </a:rPr>
              <a:t>Prehranske vlaknine</a:t>
            </a:r>
            <a:endParaRPr lang="sl-SI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 smtClean="0"/>
              <a:t>Čisti ogljikovi hidrati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Kompleksni ogljikovi hidrati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sl-SI" dirty="0" err="1" smtClean="0">
                <a:solidFill>
                  <a:srgbClr val="FF0000"/>
                </a:solidFill>
              </a:rPr>
              <a:t>Inulin</a:t>
            </a:r>
            <a:r>
              <a:rPr lang="sl-SI" dirty="0" smtClean="0"/>
              <a:t> - lastnosti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sl-SI" dirty="0" smtClean="0"/>
              <a:t>Je skoraj brez energije.</a:t>
            </a:r>
          </a:p>
          <a:p>
            <a:pPr eaLnBrk="1" hangingPunct="1"/>
            <a:r>
              <a:rPr lang="sl-SI" dirty="0" smtClean="0"/>
              <a:t>Ima ugodne učinke na zdravje:</a:t>
            </a:r>
          </a:p>
          <a:p>
            <a:pPr lvl="1" eaLnBrk="1" hangingPunct="1"/>
            <a:r>
              <a:rPr lang="sl-SI" dirty="0" smtClean="0"/>
              <a:t>niža holesterol in trigliceride v krvi,</a:t>
            </a:r>
          </a:p>
          <a:p>
            <a:pPr lvl="1" eaLnBrk="1" hangingPunct="1"/>
            <a:r>
              <a:rPr lang="sl-SI" dirty="0" smtClean="0"/>
              <a:t>ima nizek glikemični indeks,</a:t>
            </a:r>
          </a:p>
          <a:p>
            <a:pPr lvl="1" eaLnBrk="1" hangingPunct="1"/>
            <a:r>
              <a:rPr lang="sl-SI" dirty="0" smtClean="0"/>
              <a:t>ne dela zobnih oblog,</a:t>
            </a:r>
          </a:p>
          <a:p>
            <a:pPr lvl="1" eaLnBrk="1" hangingPunct="1"/>
            <a:r>
              <a:rPr lang="sl-SI" dirty="0" smtClean="0"/>
              <a:t>je aktivator </a:t>
            </a:r>
            <a:r>
              <a:rPr lang="sl-SI" dirty="0" err="1" smtClean="0"/>
              <a:t>bifidus</a:t>
            </a:r>
            <a:r>
              <a:rPr lang="sl-SI" dirty="0" smtClean="0"/>
              <a:t> bakterije.</a:t>
            </a:r>
          </a:p>
          <a:p>
            <a:pPr eaLnBrk="1" hangingPunct="1"/>
            <a:r>
              <a:rPr lang="sl-SI" dirty="0" smtClean="0"/>
              <a:t>Izboljšuje tehnološke in senzorične lastnosti živil:</a:t>
            </a:r>
          </a:p>
          <a:p>
            <a:pPr lvl="1" eaLnBrk="1" hangingPunct="1"/>
            <a:r>
              <a:rPr lang="sl-SI" dirty="0" smtClean="0"/>
              <a:t>prispeva k občutku polnosti v ustih in k boljši teksturi,</a:t>
            </a:r>
          </a:p>
          <a:p>
            <a:pPr lvl="1" eaLnBrk="1" hangingPunct="1"/>
            <a:r>
              <a:rPr lang="sl-SI" dirty="0" smtClean="0"/>
              <a:t>vpliva na viskoznost, ima </a:t>
            </a:r>
            <a:r>
              <a:rPr lang="sl-SI" dirty="0" err="1" smtClean="0"/>
              <a:t>želirne</a:t>
            </a:r>
            <a:r>
              <a:rPr lang="sl-SI" dirty="0" smtClean="0"/>
              <a:t> sposobnosti.</a:t>
            </a:r>
          </a:p>
          <a:p>
            <a:pPr eaLnBrk="1" hangingPunct="1"/>
            <a:endParaRPr lang="sl-SI" dirty="0" smtClean="0"/>
          </a:p>
          <a:p>
            <a:pPr lvl="1" eaLnBrk="1" hangingPunct="1">
              <a:buFont typeface="Wingdings 2" pitchFamily="18" charset="2"/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Glikemični indeks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Glikemični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se </a:t>
            </a:r>
            <a:r>
              <a:rPr lang="en-US" dirty="0" err="1" smtClean="0"/>
              <a:t>uporablja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 </a:t>
            </a:r>
            <a:r>
              <a:rPr lang="en-US" dirty="0" err="1" smtClean="0"/>
              <a:t>meritev</a:t>
            </a:r>
            <a:r>
              <a:rPr lang="en-US" dirty="0" smtClean="0"/>
              <a:t> </a:t>
            </a:r>
            <a:r>
              <a:rPr lang="en-US" dirty="0" err="1" smtClean="0"/>
              <a:t>hitrosti</a:t>
            </a:r>
            <a:r>
              <a:rPr lang="en-US" dirty="0" smtClean="0"/>
              <a:t> </a:t>
            </a:r>
            <a:r>
              <a:rPr lang="en-US" dirty="0" err="1" smtClean="0"/>
              <a:t>prehoda</a:t>
            </a:r>
            <a:r>
              <a:rPr lang="en-US" dirty="0" smtClean="0"/>
              <a:t> </a:t>
            </a:r>
            <a:r>
              <a:rPr lang="en-US" dirty="0" err="1" smtClean="0"/>
              <a:t>glukoze</a:t>
            </a:r>
            <a:r>
              <a:rPr lang="en-US" dirty="0" smtClean="0"/>
              <a:t> v </a:t>
            </a:r>
            <a:r>
              <a:rPr lang="en-US" dirty="0" err="1" smtClean="0"/>
              <a:t>krvi</a:t>
            </a:r>
            <a:r>
              <a:rPr lang="en-US" dirty="0" smtClean="0"/>
              <a:t>. </a:t>
            </a:r>
            <a:endParaRPr lang="sl-SI" dirty="0" smtClean="0"/>
          </a:p>
          <a:p>
            <a:r>
              <a:rPr lang="sl-SI" dirty="0" smtClean="0">
                <a:solidFill>
                  <a:srgbClr val="C00000"/>
                </a:solidFill>
              </a:rPr>
              <a:t>P</a:t>
            </a:r>
            <a:r>
              <a:rPr lang="en-US" dirty="0" err="1" smtClean="0">
                <a:solidFill>
                  <a:srgbClr val="C00000"/>
                </a:solidFill>
              </a:rPr>
              <a:t>rimerja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porast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krvnega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sladkorja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drugega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živila</a:t>
            </a:r>
            <a:r>
              <a:rPr lang="en-US" dirty="0" smtClean="0">
                <a:solidFill>
                  <a:srgbClr val="C00000"/>
                </a:solidFill>
              </a:rPr>
              <a:t> s </a:t>
            </a:r>
            <a:r>
              <a:rPr lang="en-US" dirty="0" err="1" smtClean="0">
                <a:solidFill>
                  <a:srgbClr val="C00000"/>
                </a:solidFill>
              </a:rPr>
              <a:t>porastom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krvnega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sladkorja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zaužitju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belega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kruha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ali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čiste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glukoze</a:t>
            </a:r>
            <a:r>
              <a:rPr lang="en-US" dirty="0" smtClean="0">
                <a:solidFill>
                  <a:srgbClr val="C00000"/>
                </a:solidFill>
              </a:rPr>
              <a:t>). </a:t>
            </a:r>
            <a:endParaRPr lang="sl-SI" dirty="0" smtClean="0">
              <a:solidFill>
                <a:srgbClr val="C00000"/>
              </a:solidFill>
            </a:endParaRPr>
          </a:p>
          <a:p>
            <a:r>
              <a:rPr lang="en-US" dirty="0" err="1" smtClean="0"/>
              <a:t>Čim</a:t>
            </a:r>
            <a:r>
              <a:rPr lang="en-US" dirty="0" smtClean="0"/>
              <a:t> </a:t>
            </a:r>
            <a:r>
              <a:rPr lang="en-US" dirty="0" err="1" smtClean="0"/>
              <a:t>nižji</a:t>
            </a:r>
            <a:r>
              <a:rPr lang="en-US" dirty="0" smtClean="0"/>
              <a:t> je </a:t>
            </a:r>
            <a:r>
              <a:rPr lang="en-US" dirty="0" err="1" smtClean="0"/>
              <a:t>glikemični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, tem </a:t>
            </a:r>
            <a:r>
              <a:rPr lang="en-US" dirty="0" err="1" smtClean="0"/>
              <a:t>primernejše</a:t>
            </a:r>
            <a:r>
              <a:rPr lang="en-US" dirty="0" smtClean="0"/>
              <a:t> je </a:t>
            </a:r>
            <a:r>
              <a:rPr lang="en-US" dirty="0" err="1" smtClean="0"/>
              <a:t>živilo</a:t>
            </a:r>
            <a:r>
              <a:rPr lang="en-US" dirty="0" smtClean="0"/>
              <a:t>, </a:t>
            </a:r>
            <a:r>
              <a:rPr lang="en-US" dirty="0" err="1" smtClean="0"/>
              <a:t>ker</a:t>
            </a:r>
            <a:r>
              <a:rPr lang="en-US" dirty="0" smtClean="0"/>
              <a:t> je </a:t>
            </a:r>
            <a:r>
              <a:rPr lang="en-US" dirty="0" err="1" smtClean="0"/>
              <a:t>porast</a:t>
            </a:r>
            <a:r>
              <a:rPr lang="en-US" dirty="0" smtClean="0"/>
              <a:t> 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sladkorja</a:t>
            </a:r>
            <a:r>
              <a:rPr lang="en-US" dirty="0" smtClean="0"/>
              <a:t> </a:t>
            </a:r>
            <a:r>
              <a:rPr lang="en-US" dirty="0" err="1" smtClean="0"/>
              <a:t>nizek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Določanje glikemičnega indeksa</a:t>
            </a:r>
            <a:endParaRPr lang="sl-SI" dirty="0"/>
          </a:p>
        </p:txBody>
      </p:sp>
      <p:pic>
        <p:nvPicPr>
          <p:cNvPr id="4" name="Ograda vsebine 3" descr="http://sites.google.com/site/agemastudio/_/rsrc/1258835291310/body-line-studio-svetujemo-vam/glikemicni-indeks/gi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3404362"/>
            <a:ext cx="3886200" cy="16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grada vsebin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vsebujejo</a:t>
            </a:r>
            <a:r>
              <a:rPr lang="en-US" dirty="0" smtClean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vlaknin</a:t>
            </a:r>
            <a:r>
              <a:rPr lang="en-US" dirty="0" smtClean="0"/>
              <a:t> in </a:t>
            </a:r>
          </a:p>
          <a:p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dirty="0" err="1" smtClean="0"/>
              <a:t>škrob</a:t>
            </a:r>
            <a:r>
              <a:rPr lang="en-US" dirty="0" smtClean="0"/>
              <a:t> v </a:t>
            </a:r>
            <a:r>
              <a:rPr lang="en-US" dirty="0" err="1" smtClean="0"/>
              <a:t>taki</a:t>
            </a:r>
            <a:r>
              <a:rPr lang="en-US" dirty="0" smtClean="0"/>
              <a:t> </a:t>
            </a:r>
            <a:r>
              <a:rPr lang="en-US" dirty="0" err="1" smtClean="0"/>
              <a:t>obliki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traja</a:t>
            </a:r>
            <a:r>
              <a:rPr lang="en-US" dirty="0" smtClean="0"/>
              <a:t> </a:t>
            </a:r>
            <a:r>
              <a:rPr lang="en-US" dirty="0" err="1" smtClean="0"/>
              <a:t>prebava</a:t>
            </a:r>
            <a:r>
              <a:rPr lang="en-US" dirty="0" smtClean="0"/>
              <a:t> </a:t>
            </a:r>
            <a:r>
              <a:rPr lang="en-US" dirty="0" err="1" smtClean="0"/>
              <a:t>dlje</a:t>
            </a:r>
            <a:r>
              <a:rPr lang="en-US" dirty="0" smtClean="0"/>
              <a:t> </a:t>
            </a:r>
            <a:r>
              <a:rPr lang="en-US" dirty="0" err="1" smtClean="0"/>
              <a:t>časa</a:t>
            </a:r>
            <a:r>
              <a:rPr lang="sl-SI" dirty="0" smtClean="0"/>
              <a:t>.</a:t>
            </a:r>
            <a:endParaRPr lang="en-US" dirty="0" smtClean="0"/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Krivulja koncentracije krvnega sladkorja po zaužitju dveh živil</a:t>
            </a:r>
            <a:endParaRPr lang="sl-SI" dirty="0"/>
          </a:p>
        </p:txBody>
      </p:sp>
      <p:sp>
        <p:nvSpPr>
          <p:cNvPr id="6" name="Ograda besedila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sl-SI" dirty="0" smtClean="0"/>
          </a:p>
          <a:p>
            <a:r>
              <a:rPr lang="en-US" sz="3800" dirty="0" err="1" smtClean="0"/>
              <a:t>Nizek</a:t>
            </a:r>
            <a:r>
              <a:rPr lang="en-US" sz="3800" dirty="0" smtClean="0"/>
              <a:t> </a:t>
            </a:r>
            <a:r>
              <a:rPr lang="en-US" sz="3800" dirty="0" err="1" smtClean="0"/>
              <a:t>glikemični</a:t>
            </a:r>
            <a:r>
              <a:rPr lang="en-US" sz="3800" dirty="0" smtClean="0"/>
              <a:t> </a:t>
            </a:r>
            <a:r>
              <a:rPr lang="en-US" sz="3800" dirty="0" err="1" smtClean="0"/>
              <a:t>indeks</a:t>
            </a:r>
            <a:r>
              <a:rPr lang="en-US" sz="3800" dirty="0" smtClean="0"/>
              <a:t> </a:t>
            </a:r>
            <a:r>
              <a:rPr lang="en-US" sz="3800" dirty="0" err="1" smtClean="0"/>
              <a:t>imajo</a:t>
            </a:r>
            <a:r>
              <a:rPr lang="en-US" sz="3800" dirty="0" smtClean="0"/>
              <a:t> </a:t>
            </a:r>
            <a:r>
              <a:rPr lang="en-US" sz="3800" dirty="0" err="1" smtClean="0"/>
              <a:t>živila</a:t>
            </a:r>
            <a:r>
              <a:rPr lang="en-US" sz="3800" dirty="0" smtClean="0"/>
              <a:t>:</a:t>
            </a:r>
          </a:p>
          <a:p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000100" y="521495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Referenčno živilo je običajno glukoza ali bel kruh</a:t>
            </a:r>
            <a:endParaRPr lang="sl-SI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Glikemični indeks</a:t>
            </a:r>
            <a:endParaRPr lang="sl-SI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sl-SI" dirty="0" smtClean="0"/>
              <a:t>Rastlinska živila, ki so nepredelana - </a:t>
            </a:r>
            <a:r>
              <a:rPr lang="en-US" dirty="0" err="1" smtClean="0"/>
              <a:t>vsebujejo</a:t>
            </a:r>
            <a:r>
              <a:rPr lang="en-US" dirty="0" smtClean="0"/>
              <a:t> </a:t>
            </a:r>
            <a:r>
              <a:rPr lang="en-US" dirty="0" err="1" smtClean="0"/>
              <a:t>veliko</a:t>
            </a:r>
            <a:r>
              <a:rPr lang="en-US" dirty="0" smtClean="0"/>
              <a:t> </a:t>
            </a:r>
            <a:r>
              <a:rPr lang="en-US" dirty="0" err="1" smtClean="0"/>
              <a:t>vlaknin</a:t>
            </a:r>
            <a:r>
              <a:rPr lang="sl-SI" dirty="0" smtClean="0"/>
              <a:t>, vitaminov in mineralov, tudi beljakovin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dirty="0" err="1" smtClean="0"/>
              <a:t>škrob</a:t>
            </a:r>
            <a:r>
              <a:rPr lang="en-US" dirty="0" smtClean="0"/>
              <a:t> v </a:t>
            </a:r>
            <a:r>
              <a:rPr lang="en-US" dirty="0" err="1" smtClean="0"/>
              <a:t>taki</a:t>
            </a:r>
            <a:r>
              <a:rPr lang="en-US" dirty="0" smtClean="0"/>
              <a:t> </a:t>
            </a:r>
            <a:r>
              <a:rPr lang="en-US" dirty="0" err="1" smtClean="0"/>
              <a:t>obliki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traja</a:t>
            </a:r>
            <a:r>
              <a:rPr lang="en-US" dirty="0" smtClean="0"/>
              <a:t> </a:t>
            </a:r>
            <a:r>
              <a:rPr lang="en-US" dirty="0" err="1" smtClean="0"/>
              <a:t>prebava</a:t>
            </a:r>
            <a:r>
              <a:rPr lang="en-US" dirty="0" smtClean="0"/>
              <a:t> </a:t>
            </a:r>
            <a:r>
              <a:rPr lang="en-US" dirty="0" err="1" smtClean="0"/>
              <a:t>dlje</a:t>
            </a:r>
            <a:r>
              <a:rPr lang="en-US" dirty="0" smtClean="0"/>
              <a:t> </a:t>
            </a:r>
            <a:r>
              <a:rPr lang="en-US" dirty="0" err="1" smtClean="0"/>
              <a:t>časa</a:t>
            </a:r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sl-SI" dirty="0" smtClean="0"/>
              <a:t>enostavni OH </a:t>
            </a:r>
            <a:r>
              <a:rPr lang="sl-SI" sz="2000" dirty="0" smtClean="0"/>
              <a:t>(monosaharidi, disaharidi)</a:t>
            </a:r>
          </a:p>
          <a:p>
            <a:pPr lvl="1"/>
            <a:r>
              <a:rPr lang="sl-SI" dirty="0" smtClean="0"/>
              <a:t>izolirani OH, rafiniran in modificiran škrob;</a:t>
            </a:r>
          </a:p>
          <a:p>
            <a:pPr lvl="1"/>
            <a:endParaRPr lang="sl-SI" dirty="0" smtClean="0"/>
          </a:p>
          <a:p>
            <a:pPr lvl="1"/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Izjema je </a:t>
            </a:r>
            <a:r>
              <a:rPr lang="sl-SI" b="1" dirty="0" smtClean="0">
                <a:solidFill>
                  <a:schemeClr val="accent1">
                    <a:lumMod val="50000"/>
                  </a:schemeClr>
                </a:solidFill>
              </a:rPr>
              <a:t>fruktoza</a:t>
            </a: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, ki ne povzroča hitrih nihanj krvnega sladkorja.</a:t>
            </a:r>
          </a:p>
          <a:p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Nizek glikemični indeks – KOMPLEKSNI OH</a:t>
            </a:r>
            <a:endParaRPr lang="sl-SI" dirty="0"/>
          </a:p>
        </p:txBody>
      </p:sp>
      <p:sp>
        <p:nvSpPr>
          <p:cNvPr id="7" name="Ograda besedila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Visok glikemični indeks		</a:t>
            </a:r>
            <a:r>
              <a:rPr lang="sl-SI" sz="2400" dirty="0" smtClean="0">
                <a:solidFill>
                  <a:srgbClr val="C00000"/>
                </a:solidFill>
              </a:rPr>
              <a:t> 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4000496" y="185736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C00000"/>
                </a:solidFill>
              </a:rPr>
              <a:t>+</a:t>
            </a:r>
            <a:endParaRPr lang="sl-SI" sz="2400" dirty="0">
              <a:solidFill>
                <a:srgbClr val="C0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8286776" y="1857364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C00000"/>
                </a:solidFill>
              </a:rPr>
              <a:t>-</a:t>
            </a:r>
            <a:endParaRPr lang="sl-SI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857488" y="5786454"/>
            <a:ext cx="1071570" cy="28575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000364" y="3571876"/>
            <a:ext cx="1714512" cy="28575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9" y="642919"/>
          <a:ext cx="7929618" cy="5859791"/>
        </p:xfrm>
        <a:graphic>
          <a:graphicData uri="http://schemas.openxmlformats.org/drawingml/2006/table">
            <a:tbl>
              <a:tblPr/>
              <a:tblGrid>
                <a:gridCol w="2659354"/>
                <a:gridCol w="3033342"/>
                <a:gridCol w="2236922"/>
              </a:tblGrid>
              <a:tr h="232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Hrana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Gikemični indeks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Times New Roman"/>
                        </a:rPr>
                        <a:t>Primerjalno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/>
                          <a:ea typeface="Times New Roman"/>
                        </a:rPr>
                        <a:t>živilo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beli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kruh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sl-SI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Times New Roman"/>
                        </a:rPr>
                        <a:t>Zelo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hiter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prehod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glukoze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v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kri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–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manj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primerno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za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sladkornega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bolnika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glukoza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pečen krompir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koruzni kosmiči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pire iz krompirjevih kosmičev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11747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138</a:t>
                      </a:r>
                    </a:p>
                    <a:p>
                      <a:pPr marL="603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121</a:t>
                      </a:r>
                    </a:p>
                    <a:p>
                      <a:pPr marL="889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119</a:t>
                      </a:r>
                    </a:p>
                    <a:p>
                      <a:pPr marL="984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118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6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Počasnejši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prehod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glukoze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v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kri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kot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pri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belem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kruhu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–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toliko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bolj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primerno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kolikor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nižji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je </a:t>
                      </a: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glikemični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indeks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kruh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iz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črne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moke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rozine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riž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mlad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krompir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sladkor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saharoza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banana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rženi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polnozrnati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kruh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kuhani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fižol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v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zrnju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pomaranča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grozdje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testenine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iz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bele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moke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testenine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iz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polnozrnate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moke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jabolka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fruktoza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leča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soja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marL="203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99</a:t>
                      </a:r>
                    </a:p>
                    <a:p>
                      <a:pPr marL="203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93</a:t>
                      </a:r>
                    </a:p>
                    <a:p>
                      <a:pPr marL="2127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81</a:t>
                      </a:r>
                    </a:p>
                    <a:p>
                      <a:pPr marL="2032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81</a:t>
                      </a:r>
                    </a:p>
                    <a:p>
                      <a:pPr marL="22225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  <a:p>
                      <a:pPr marL="2127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76</a:t>
                      </a:r>
                    </a:p>
                    <a:p>
                      <a:pPr marL="22225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71</a:t>
                      </a:r>
                    </a:p>
                    <a:p>
                      <a:pPr marL="22225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69</a:t>
                      </a:r>
                    </a:p>
                    <a:p>
                      <a:pPr marL="22225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62</a:t>
                      </a:r>
                    </a:p>
                    <a:p>
                      <a:pPr marL="2413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62</a:t>
                      </a:r>
                    </a:p>
                    <a:p>
                      <a:pPr marL="23177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59</a:t>
                      </a:r>
                    </a:p>
                    <a:p>
                      <a:pPr marL="2413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53</a:t>
                      </a:r>
                    </a:p>
                    <a:p>
                      <a:pPr marL="23177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52</a:t>
                      </a:r>
                    </a:p>
                    <a:p>
                      <a:pPr marL="25082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41</a:t>
                      </a:r>
                    </a:p>
                    <a:p>
                      <a:pPr marL="26035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32</a:t>
                      </a:r>
                    </a:p>
                    <a:p>
                      <a:pPr marL="26035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Glikemični indeks hrane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Vir: Medvešček, Marko. Sladkorna bolezen ( 1999)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://www.revijakapital.com/slike/life/4/kaksno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721523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 flipV="1">
            <a:off x="6357950" y="5072074"/>
            <a:ext cx="928694" cy="214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/>
          <p:cNvSpPr/>
          <p:nvPr/>
        </p:nvSpPr>
        <p:spPr>
          <a:xfrm>
            <a:off x="1428728" y="5214950"/>
            <a:ext cx="857256" cy="214314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Alkohol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	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en-US" dirty="0" err="1" smtClean="0"/>
              <a:t>prehrani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raznovrstne</a:t>
            </a:r>
            <a:r>
              <a:rPr lang="en-US" dirty="0" smtClean="0"/>
              <a:t> </a:t>
            </a:r>
            <a:r>
              <a:rPr lang="en-US" dirty="0" err="1" smtClean="0"/>
              <a:t>učinke</a:t>
            </a:r>
            <a:r>
              <a:rPr lang="en-US" dirty="0" smtClean="0"/>
              <a:t>. </a:t>
            </a:r>
            <a:r>
              <a:rPr lang="en-US" dirty="0" err="1" smtClean="0"/>
              <a:t>Predvsem</a:t>
            </a:r>
            <a:r>
              <a:rPr lang="en-US" dirty="0" smtClean="0"/>
              <a:t> so</a:t>
            </a:r>
            <a:r>
              <a:rPr lang="sl-SI" dirty="0" smtClean="0"/>
              <a:t> </a:t>
            </a:r>
            <a:r>
              <a:rPr lang="en-US" dirty="0" err="1" smtClean="0"/>
              <a:t>pomembni</a:t>
            </a:r>
            <a:r>
              <a:rPr lang="en-US" dirty="0" smtClean="0"/>
              <a:t>:</a:t>
            </a:r>
            <a:endParaRPr lang="sl-SI" dirty="0" smtClean="0"/>
          </a:p>
          <a:p>
            <a:pPr lvl="0"/>
            <a:r>
              <a:rPr lang="en-US" dirty="0" err="1" smtClean="0"/>
              <a:t>velika</a:t>
            </a:r>
            <a:r>
              <a:rPr lang="en-US" dirty="0" smtClean="0"/>
              <a:t> </a:t>
            </a:r>
            <a:r>
              <a:rPr lang="en-US" dirty="0" err="1" smtClean="0"/>
              <a:t>energijska</a:t>
            </a:r>
            <a:r>
              <a:rPr lang="en-US" dirty="0" smtClean="0"/>
              <a:t> </a:t>
            </a:r>
            <a:r>
              <a:rPr lang="en-US" dirty="0" err="1" smtClean="0"/>
              <a:t>gostota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(29 kJ/g, oz. 7 kcal/g),</a:t>
            </a:r>
          </a:p>
          <a:p>
            <a:pPr lvl="0"/>
            <a:r>
              <a:rPr lang="en-US" dirty="0" err="1" smtClean="0"/>
              <a:t>neugoden</a:t>
            </a:r>
            <a:r>
              <a:rPr lang="en-US" dirty="0" smtClean="0"/>
              <a:t> </a:t>
            </a:r>
            <a:r>
              <a:rPr lang="en-US" dirty="0" err="1" smtClean="0"/>
              <a:t>učinek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absorpcijo</a:t>
            </a:r>
            <a:r>
              <a:rPr lang="en-US" dirty="0" smtClean="0"/>
              <a:t> </a:t>
            </a:r>
            <a:r>
              <a:rPr lang="en-US" dirty="0" err="1" smtClean="0"/>
              <a:t>številnih</a:t>
            </a:r>
            <a:r>
              <a:rPr lang="en-US" dirty="0" smtClean="0"/>
              <a:t> </a:t>
            </a:r>
            <a:r>
              <a:rPr lang="en-US" dirty="0" err="1" smtClean="0"/>
              <a:t>esencialnih</a:t>
            </a:r>
            <a:r>
              <a:rPr lang="en-US" dirty="0" smtClean="0"/>
              <a:t> </a:t>
            </a:r>
            <a:r>
              <a:rPr lang="en-US" dirty="0" err="1" smtClean="0"/>
              <a:t>snovi</a:t>
            </a:r>
            <a:r>
              <a:rPr lang="en-US" dirty="0" smtClean="0"/>
              <a:t> v </a:t>
            </a:r>
            <a:r>
              <a:rPr lang="en-US" dirty="0" err="1" smtClean="0"/>
              <a:t>črevesu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ob </a:t>
            </a:r>
            <a:r>
              <a:rPr lang="en-US" dirty="0" err="1" smtClean="0"/>
              <a:t>zlorabi</a:t>
            </a:r>
            <a:r>
              <a:rPr lang="en-US" dirty="0" smtClean="0"/>
              <a:t> </a:t>
            </a:r>
            <a:r>
              <a:rPr lang="en-US" dirty="0" err="1" smtClean="0"/>
              <a:t>možno</a:t>
            </a:r>
            <a:r>
              <a:rPr lang="en-US" dirty="0" smtClean="0"/>
              <a:t> </a:t>
            </a:r>
            <a:r>
              <a:rPr lang="en-US" dirty="0" err="1" smtClean="0"/>
              <a:t>izpodrivanje</a:t>
            </a:r>
            <a:r>
              <a:rPr lang="en-US" dirty="0" smtClean="0"/>
              <a:t> </a:t>
            </a:r>
            <a:r>
              <a:rPr lang="en-US" dirty="0" err="1" smtClean="0"/>
              <a:t>življensko</a:t>
            </a:r>
            <a:r>
              <a:rPr lang="en-US" dirty="0" smtClean="0"/>
              <a:t> </a:t>
            </a:r>
            <a:r>
              <a:rPr lang="en-US" dirty="0" err="1" smtClean="0"/>
              <a:t>pomembnih</a:t>
            </a:r>
            <a:r>
              <a:rPr lang="en-US" dirty="0" smtClean="0"/>
              <a:t> </a:t>
            </a:r>
            <a:r>
              <a:rPr lang="en-US" dirty="0" err="1" smtClean="0"/>
              <a:t>snovi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hrane</a:t>
            </a:r>
            <a:r>
              <a:rPr lang="en-US" dirty="0" smtClean="0"/>
              <a:t>.</a:t>
            </a:r>
            <a:endParaRPr lang="sl-SI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Slika 4" descr="http://www.theyeshivaworld.com/wp-content/uploads/2008/08/booz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42852"/>
            <a:ext cx="30241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Akutni učinki pitja alkohola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sl-SI" dirty="0" smtClean="0"/>
          </a:p>
          <a:p>
            <a:pPr lvl="0"/>
            <a:r>
              <a:rPr lang="sl-SI" dirty="0" smtClean="0"/>
              <a:t>zaužit na tešče zniža raven sladkorja v krvi, povzroča dvig trigliceridov in krvnega tlaka, povzroči premik krvi iz notranjosti na periferijo (rdečica, segretje kože);</a:t>
            </a:r>
            <a:endParaRPr lang="en-US" dirty="0" smtClean="0"/>
          </a:p>
          <a:p>
            <a:pPr lvl="0"/>
            <a:r>
              <a:rPr lang="sl-SI" dirty="0" smtClean="0"/>
              <a:t>povečuje bazalni metabolizem (povečano nastajanje in oddajanje toplote);</a:t>
            </a:r>
            <a:endParaRPr lang="en-US" dirty="0" smtClean="0"/>
          </a:p>
          <a:p>
            <a:pPr lvl="0"/>
            <a:r>
              <a:rPr lang="sl-SI" dirty="0" smtClean="0"/>
              <a:t>ima močan diuretični učinek, kar lahko pripelje do motnje absorpcije mineralnih snovi;</a:t>
            </a:r>
            <a:endParaRPr lang="en-US" dirty="0" smtClean="0"/>
          </a:p>
          <a:p>
            <a:pPr lvl="0"/>
            <a:r>
              <a:rPr lang="sl-SI" dirty="0" smtClean="0"/>
              <a:t>zaradi draženja želodčne sluznice ali neposrednega vpliva na ravnotežni organ v notranjem ušesu pride do slabosti in vrtoglavice;</a:t>
            </a:r>
            <a:endParaRPr lang="en-US" dirty="0" smtClean="0"/>
          </a:p>
          <a:p>
            <a:pPr lvl="0"/>
            <a:r>
              <a:rPr lang="sl-SI" dirty="0" smtClean="0"/>
              <a:t>že manjši odmerki zmanjšajo zmogljivost mišic;</a:t>
            </a:r>
            <a:endParaRPr lang="en-US" dirty="0" smtClean="0"/>
          </a:p>
          <a:p>
            <a:pPr lvl="0"/>
            <a:r>
              <a:rPr lang="sl-SI" dirty="0" err="1" smtClean="0"/>
              <a:t>umirjujoče</a:t>
            </a:r>
            <a:r>
              <a:rPr lang="sl-SI" dirty="0" smtClean="0"/>
              <a:t> ali </a:t>
            </a:r>
            <a:r>
              <a:rPr lang="sl-SI" dirty="0" err="1" smtClean="0"/>
              <a:t>poživljujoče</a:t>
            </a:r>
            <a:r>
              <a:rPr lang="sl-SI" dirty="0" smtClean="0"/>
              <a:t> deluje na centralno živčevje;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Slika 3" descr="http://www.zwani.com/graphics/alcohol/images/3alcohol4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200026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Kronični učinki pitja alkohola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sl-SI" dirty="0" smtClean="0"/>
              <a:t>odvisnost, ki lahko pripelje do okvare organov in živcev, zmedenost, psihične motnje;</a:t>
            </a:r>
            <a:endParaRPr lang="en-US" dirty="0" smtClean="0"/>
          </a:p>
          <a:p>
            <a:pPr lvl="0"/>
            <a:r>
              <a:rPr lang="sl-SI" dirty="0" smtClean="0"/>
              <a:t>zamaščena jetra, ki pripeljejo do jetrne ciroze;</a:t>
            </a:r>
            <a:endParaRPr lang="en-US" dirty="0" smtClean="0"/>
          </a:p>
          <a:p>
            <a:pPr lvl="0"/>
            <a:r>
              <a:rPr lang="sl-SI" dirty="0" smtClean="0"/>
              <a:t>okvare na </a:t>
            </a:r>
            <a:r>
              <a:rPr lang="sl-SI" dirty="0" err="1" smtClean="0"/>
              <a:t>trebučni</a:t>
            </a:r>
            <a:r>
              <a:rPr lang="sl-SI" dirty="0" smtClean="0"/>
              <a:t> slinavki, srčni mišici;</a:t>
            </a:r>
            <a:endParaRPr lang="en-US" dirty="0" smtClean="0"/>
          </a:p>
          <a:p>
            <a:pPr lvl="0"/>
            <a:r>
              <a:rPr lang="sl-SI" dirty="0" smtClean="0"/>
              <a:t>povečuje tveganje za nastanek raka v ustni votlini, žrelu, požiralniku, na dojkah in debelem črevesu pri ljudeh v srednjih letih in starih ljudeh;</a:t>
            </a:r>
            <a:endParaRPr lang="en-US" dirty="0" smtClean="0"/>
          </a:p>
          <a:p>
            <a:pPr lvl="0"/>
            <a:r>
              <a:rPr lang="sl-SI" dirty="0" smtClean="0"/>
              <a:t>pri mladih predvsem tveganje nasilne smrti, zlasti zaradi prometnih nesreč.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Škodljivi učinki alkohola</a:t>
            </a:r>
            <a:endParaRPr lang="sl-SI" dirty="0"/>
          </a:p>
        </p:txBody>
      </p:sp>
      <p:sp>
        <p:nvSpPr>
          <p:cNvPr id="5" name="Ograda vsebine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 smtClean="0"/>
              <a:t>Možganske poškodbe, zasvojenost, kap</a:t>
            </a:r>
          </a:p>
          <a:p>
            <a:r>
              <a:rPr lang="sl-SI" dirty="0" smtClean="0"/>
              <a:t>Zamegljen vid</a:t>
            </a:r>
          </a:p>
          <a:p>
            <a:r>
              <a:rPr lang="sl-SI" dirty="0" smtClean="0"/>
              <a:t>Nerazločno govorjenje</a:t>
            </a:r>
          </a:p>
          <a:p>
            <a:r>
              <a:rPr lang="sl-SI" dirty="0" smtClean="0"/>
              <a:t>Krvaveče grlo</a:t>
            </a:r>
          </a:p>
          <a:p>
            <a:r>
              <a:rPr lang="sl-SI" dirty="0" smtClean="0"/>
              <a:t>Možna ustavitev dihanja</a:t>
            </a:r>
          </a:p>
          <a:p>
            <a:r>
              <a:rPr lang="sl-SI" dirty="0" smtClean="0"/>
              <a:t>Bolezen srca, nepravilen srčni utrip</a:t>
            </a:r>
          </a:p>
          <a:p>
            <a:r>
              <a:rPr lang="sl-SI" dirty="0" smtClean="0"/>
              <a:t>Rana na želodcu</a:t>
            </a:r>
          </a:p>
          <a:p>
            <a:r>
              <a:rPr lang="sl-SI" dirty="0" smtClean="0"/>
              <a:t>Bolezni ledvic</a:t>
            </a:r>
          </a:p>
          <a:p>
            <a:r>
              <a:rPr lang="sl-SI" dirty="0" smtClean="0"/>
              <a:t>Oslabitev mišic</a:t>
            </a:r>
          </a:p>
          <a:p>
            <a:r>
              <a:rPr lang="sl-SI" dirty="0" smtClean="0"/>
              <a:t>Rak na črevesju</a:t>
            </a:r>
          </a:p>
          <a:p>
            <a:r>
              <a:rPr lang="sl-SI" dirty="0" smtClean="0"/>
              <a:t>Impotenca in </a:t>
            </a:r>
            <a:r>
              <a:rPr lang="sl-SI" dirty="0" err="1" smtClean="0"/>
              <a:t>infertilnost</a:t>
            </a:r>
            <a:endParaRPr lang="sl-SI" dirty="0" smtClean="0"/>
          </a:p>
          <a:p>
            <a:r>
              <a:rPr lang="sl-SI" dirty="0" smtClean="0"/>
              <a:t>osteoporoza 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Slika 2" descr="http://pastorbrett.files.wordpress.com/2008/12/alcohol-effec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524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Zastopanost OH v prehrani</a:t>
            </a:r>
            <a:endParaRPr lang="sl-SI" dirty="0"/>
          </a:p>
        </p:txBody>
      </p:sp>
      <p:pic>
        <p:nvPicPr>
          <p:cNvPr id="9" name="Picture 2" descr="http://tecemo.aktivna.si/media/photos/WebPhoto/2009-04-02/piramid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1824037"/>
            <a:ext cx="47625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 smtClean="0"/>
              <a:t>Pozitivni učinki pitja alkohola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Ima tudi varovalen učinek zaradi:</a:t>
            </a:r>
          </a:p>
          <a:p>
            <a:pPr lvl="1"/>
            <a:r>
              <a:rPr lang="sl-SI" dirty="0" smtClean="0"/>
              <a:t> zvišanja HDL holesterola v krvi, </a:t>
            </a:r>
          </a:p>
          <a:p>
            <a:pPr lvl="1"/>
            <a:r>
              <a:rPr lang="sl-SI" dirty="0" smtClean="0"/>
              <a:t>zmanjšanja zgoščevanja krvnih ploščic, </a:t>
            </a:r>
          </a:p>
          <a:p>
            <a:pPr lvl="1"/>
            <a:r>
              <a:rPr lang="sl-SI" dirty="0" smtClean="0"/>
              <a:t>znižanja </a:t>
            </a:r>
            <a:r>
              <a:rPr lang="sl-SI" dirty="0" err="1" smtClean="0"/>
              <a:t>fibrinogena</a:t>
            </a:r>
            <a:r>
              <a:rPr lang="sl-SI" dirty="0" smtClean="0"/>
              <a:t> in povečanja </a:t>
            </a:r>
            <a:r>
              <a:rPr lang="sl-SI" dirty="0" err="1" smtClean="0"/>
              <a:t>fibrinolize</a:t>
            </a:r>
            <a:r>
              <a:rPr lang="sl-SI" dirty="0" smtClean="0"/>
              <a:t>. </a:t>
            </a:r>
          </a:p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dirty="0" smtClean="0">
                <a:solidFill>
                  <a:srgbClr val="FF0000"/>
                </a:solidFill>
              </a:rPr>
              <a:t>Potrebno je poudariti, da negativni učinki alkohola</a:t>
            </a:r>
          </a:p>
          <a:p>
            <a:pPr lvl="1">
              <a:buNone/>
            </a:pPr>
            <a:r>
              <a:rPr lang="sl-SI" dirty="0" smtClean="0">
                <a:solidFill>
                  <a:srgbClr val="FF0000"/>
                </a:solidFill>
              </a:rPr>
              <a:t>daleč presegajo pozitivne, zato alkohola ne moremo in</a:t>
            </a:r>
          </a:p>
          <a:p>
            <a:pPr lvl="1">
              <a:buNone/>
            </a:pPr>
            <a:r>
              <a:rPr lang="sl-SI" dirty="0" smtClean="0">
                <a:solidFill>
                  <a:srgbClr val="FF0000"/>
                </a:solidFill>
              </a:rPr>
              <a:t>ne smemo priporočati za zaščito pred srčnim infarktom.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Slika 3" descr="http://www.arhivo.com/uploads/290310-alkoh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7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Mejne vrednosti alkohola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So zelo individualne. </a:t>
            </a:r>
          </a:p>
          <a:p>
            <a:r>
              <a:rPr lang="sl-SI" dirty="0" smtClean="0"/>
              <a:t>Za sprejemljivo se šteje za odraslega moškega količina </a:t>
            </a:r>
            <a:r>
              <a:rPr lang="sl-SI" dirty="0" smtClean="0">
                <a:solidFill>
                  <a:srgbClr val="FF0000"/>
                </a:solidFill>
              </a:rPr>
              <a:t>20 g alkohola na dan</a:t>
            </a:r>
            <a:r>
              <a:rPr lang="sl-SI" dirty="0" smtClean="0"/>
              <a:t>, vendar se ga naj </a:t>
            </a:r>
            <a:r>
              <a:rPr lang="sl-SI" dirty="0" smtClean="0">
                <a:solidFill>
                  <a:srgbClr val="FF0000"/>
                </a:solidFill>
              </a:rPr>
              <a:t>ne</a:t>
            </a:r>
            <a:r>
              <a:rPr lang="sl-SI" dirty="0" smtClean="0"/>
              <a:t> bi uživalo </a:t>
            </a:r>
            <a:r>
              <a:rPr lang="sl-SI" dirty="0" smtClean="0">
                <a:solidFill>
                  <a:srgbClr val="FF0000"/>
                </a:solidFill>
              </a:rPr>
              <a:t>vsak dan</a:t>
            </a:r>
            <a:r>
              <a:rPr lang="sl-SI" dirty="0" smtClean="0"/>
              <a:t>.</a:t>
            </a:r>
            <a:endParaRPr lang="en-US" dirty="0" smtClean="0"/>
          </a:p>
          <a:p>
            <a:r>
              <a:rPr lang="sl-SI" dirty="0" smtClean="0"/>
              <a:t>20 g alkohola ustreza </a:t>
            </a:r>
            <a:r>
              <a:rPr lang="sl-SI" dirty="0" err="1" smtClean="0"/>
              <a:t>ok</a:t>
            </a:r>
            <a:r>
              <a:rPr lang="sl-SI" dirty="0" smtClean="0"/>
              <a:t>. </a:t>
            </a:r>
            <a:r>
              <a:rPr lang="sl-SI" dirty="0" smtClean="0">
                <a:solidFill>
                  <a:srgbClr val="FF0000"/>
                </a:solidFill>
              </a:rPr>
              <a:t>0,5 l piva, 0,25 l vina in 0,06 l vinjaka </a:t>
            </a:r>
            <a:r>
              <a:rPr lang="sl-SI" dirty="0" smtClean="0"/>
              <a:t>(žganja) </a:t>
            </a:r>
            <a:r>
              <a:rPr lang="sl-SI" sz="1400" dirty="0" smtClean="0"/>
              <a:t>(Referenčne vrednosti za vnos živil, 2004)</a:t>
            </a:r>
            <a:endParaRPr lang="en-US" sz="1400" dirty="0" smtClean="0"/>
          </a:p>
          <a:p>
            <a:pPr>
              <a:buNone/>
            </a:pPr>
            <a:r>
              <a:rPr lang="sl-SI" sz="1400" dirty="0" smtClean="0"/>
              <a:t> </a:t>
            </a:r>
            <a:endParaRPr lang="en-US" sz="1400" dirty="0"/>
          </a:p>
        </p:txBody>
      </p:sp>
      <p:pic>
        <p:nvPicPr>
          <p:cNvPr id="4" name="Slika 3" descr="http://d.yimg.com/origin1.lifestyles.yahoo.com/ls/he/healthwise/alcoh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572008"/>
            <a:ext cx="314324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MONOSAHARIDI </a:t>
            </a:r>
            <a:br>
              <a:rPr lang="sl-SI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571612"/>
            <a:ext cx="8153400" cy="4495800"/>
          </a:xfrm>
        </p:spPr>
        <p:txBody>
          <a:bodyPr/>
          <a:lstStyle/>
          <a:p>
            <a:pPr lvl="8"/>
            <a:r>
              <a:rPr lang="sl-SI" dirty="0" smtClean="0"/>
              <a:t>              </a:t>
            </a:r>
            <a:endParaRPr lang="en-US" dirty="0"/>
          </a:p>
        </p:txBody>
      </p:sp>
      <p:pic>
        <p:nvPicPr>
          <p:cNvPr id="10" name="Slika 9" descr="Glucose, slik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2428892" cy="2124069"/>
          </a:xfrm>
          <a:prstGeom prst="rect">
            <a:avLst/>
          </a:prstGeom>
        </p:spPr>
      </p:pic>
      <p:pic>
        <p:nvPicPr>
          <p:cNvPr id="12" name="Slika 11" descr="http://www.kii3.ntf.uni-lj.si/e-kemija/file.php/1/output/monosaharidi/fruktoz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642934" cy="14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 descr="http://upload.wikimedia.org/wikipedia/commons/thumb/5/56/Galaktoza.svg/165px-Galaktoza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64344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 descr="http://www.gdynia.mm.pl/~drake87/drake87/5/55/Image4274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643446"/>
            <a:ext cx="7143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jeZBesedilom 15"/>
          <p:cNvSpPr txBox="1"/>
          <p:nvPr/>
        </p:nvSpPr>
        <p:spPr>
          <a:xfrm>
            <a:off x="6072198" y="3571876"/>
            <a:ext cx="10715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100" b="1" dirty="0" smtClean="0">
                <a:latin typeface="Times New Roman" pitchFamily="18" charset="0"/>
                <a:cs typeface="Times New Roman" pitchFamily="18" charset="0"/>
              </a:rPr>
              <a:t>Fruktoza</a:t>
            </a:r>
            <a:endParaRPr lang="sl-SI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5500694" y="5357826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smtClean="0">
                <a:latin typeface="Times New Roman" pitchFamily="18" charset="0"/>
                <a:cs typeface="Times New Roman" pitchFamily="18" charset="0"/>
              </a:rPr>
              <a:t>Galaktoza</a:t>
            </a:r>
            <a:endParaRPr lang="sl-SI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Slika 19" descr="http://web.usal.es/~evillar/images/fructosa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928802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DISAHARIDI - saharoza, laktoza</a:t>
            </a:r>
            <a:endParaRPr lang="sl-SI" dirty="0"/>
          </a:p>
        </p:txBody>
      </p:sp>
      <p:pic>
        <p:nvPicPr>
          <p:cNvPr id="5" name="Ograda vsebine 4" descr="http://www.geocities.ws/kvasovke/saharorz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1500166" y="328612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Times New Roman" pitchFamily="18" charset="0"/>
                <a:cs typeface="Times New Roman" pitchFamily="18" charset="0"/>
              </a:rPr>
              <a:t>Saharoza</a:t>
            </a:r>
            <a:endParaRPr lang="sl-SI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lika 6" descr="http://maxximum-portal.com/datoteke/slike/1830-sug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2428892" cy="185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http://slike.maxximum-portal.com/xinha/slike/Prehrana___splo__no/saharo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785926"/>
            <a:ext cx="29051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http://www.food-info.net/images/lactos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2895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1714480" y="5715016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smtClean="0">
                <a:latin typeface="Times New Roman" pitchFamily="18" charset="0"/>
                <a:cs typeface="Times New Roman" pitchFamily="18" charset="0"/>
              </a:rPr>
              <a:t>Laktoza</a:t>
            </a:r>
            <a:endParaRPr lang="sl-SI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lika 10" descr="http://body.ba/pictures/article/240x240/mlijeko-casa-240x2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00504"/>
            <a:ext cx="20716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http://www.food-info.net/images/sucrose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1714488"/>
            <a:ext cx="3143272" cy="20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POLISAHARIDI - škrob, dekstrini, 				     glikogen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214810" y="235743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Glikogen</a:t>
            </a:r>
            <a:endParaRPr lang="sl-SI" dirty="0"/>
          </a:p>
        </p:txBody>
      </p:sp>
      <p:pic>
        <p:nvPicPr>
          <p:cNvPr id="8" name="Slika 7" descr="http://rsc.org/Education/Teachers/Resources/cfb/images/cellulos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214950"/>
            <a:ext cx="5257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http://www2.arnes.si/~sspzkola/skro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5760720" cy="15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jeZBesedilom 9"/>
          <p:cNvSpPr txBox="1"/>
          <p:nvPr/>
        </p:nvSpPr>
        <p:spPr>
          <a:xfrm>
            <a:off x="6072198" y="55721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Celuloza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286512" y="385762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Škrob</a:t>
            </a:r>
            <a:endParaRPr lang="sl-SI" dirty="0"/>
          </a:p>
        </p:txBody>
      </p:sp>
      <p:pic>
        <p:nvPicPr>
          <p:cNvPr id="12" name="Slika 11" descr="http://upload.wikimedia.org/wikipedia/commons/thumb/d/d4/Glykogen.svg/300px-Glykogen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33575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Škrob, celuloza in glikogen</a:t>
            </a:r>
            <a:endParaRPr lang="sl-SI" dirty="0"/>
          </a:p>
        </p:txBody>
      </p:sp>
      <p:pic>
        <p:nvPicPr>
          <p:cNvPr id="3" name="Slika 2" descr="http://bioweb.wku.edu/courses/BIOL115/Wyatt/Biochem/Carbos/Carb_pol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350046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http://www.scientificpsychic.com/fitness/glycoge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714884"/>
            <a:ext cx="140493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t1.gstatic.com/images?q=tbn:ANd9GcQgI6oujXSXqBDcn5rs0K4YZuAADTHSpUxyFahyIVzS2frTdp2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357454" cy="27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/>
          <p:cNvSpPr txBox="1"/>
          <p:nvPr/>
        </p:nvSpPr>
        <p:spPr>
          <a:xfrm>
            <a:off x="6357950" y="621508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Glikogen</a:t>
            </a: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Ogljikovi hidrati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O</a:t>
            </a:r>
            <a:r>
              <a:rPr lang="en-US" dirty="0" err="1" smtClean="0"/>
              <a:t>skrbujejo</a:t>
            </a:r>
            <a:r>
              <a:rPr lang="en-US" dirty="0" smtClean="0"/>
              <a:t> </a:t>
            </a:r>
            <a:r>
              <a:rPr lang="en-US" dirty="0" err="1"/>
              <a:t>telo</a:t>
            </a:r>
            <a:r>
              <a:rPr lang="en-US" dirty="0"/>
              <a:t> </a:t>
            </a:r>
            <a:r>
              <a:rPr lang="en-US" dirty="0" smtClean="0"/>
              <a:t>z </a:t>
            </a:r>
            <a:r>
              <a:rPr lang="en-US" dirty="0" err="1"/>
              <a:t>energijo</a:t>
            </a:r>
            <a:r>
              <a:rPr lang="en-US" dirty="0" smtClean="0"/>
              <a:t>,</a:t>
            </a:r>
            <a:r>
              <a:rPr lang="sl-SI" dirty="0" smtClean="0"/>
              <a:t> </a:t>
            </a:r>
          </a:p>
          <a:p>
            <a:pPr lvl="1">
              <a:buNone/>
            </a:pPr>
            <a:r>
              <a:rPr lang="en-US" dirty="0" smtClean="0">
                <a:solidFill>
                  <a:srgbClr val="002060"/>
                </a:solidFill>
              </a:rPr>
              <a:t>1 g </a:t>
            </a:r>
            <a:r>
              <a:rPr lang="en-US" dirty="0" err="1" smtClean="0">
                <a:solidFill>
                  <a:srgbClr val="002060"/>
                </a:solidFill>
              </a:rPr>
              <a:t>ogljikovih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hidratov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sprosti</a:t>
            </a:r>
            <a:r>
              <a:rPr lang="en-US" dirty="0" smtClean="0">
                <a:solidFill>
                  <a:srgbClr val="002060"/>
                </a:solidFill>
              </a:rPr>
              <a:t> 17 kJ </a:t>
            </a:r>
            <a:r>
              <a:rPr lang="en-US" dirty="0" err="1" smtClean="0">
                <a:solidFill>
                  <a:srgbClr val="002060"/>
                </a:solidFill>
              </a:rPr>
              <a:t>ali</a:t>
            </a:r>
            <a:r>
              <a:rPr lang="en-US" dirty="0" smtClean="0">
                <a:solidFill>
                  <a:srgbClr val="002060"/>
                </a:solidFill>
              </a:rPr>
              <a:t> 4 kcal </a:t>
            </a:r>
            <a:r>
              <a:rPr lang="en-US" dirty="0" err="1" smtClean="0">
                <a:solidFill>
                  <a:srgbClr val="002060"/>
                </a:solidFill>
              </a:rPr>
              <a:t>energije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endParaRPr lang="sl-SI" dirty="0" smtClean="0"/>
          </a:p>
          <a:p>
            <a:r>
              <a:rPr lang="sl-SI" dirty="0" smtClean="0"/>
              <a:t>s </a:t>
            </a:r>
            <a:r>
              <a:rPr lang="en-US" dirty="0" err="1" smtClean="0"/>
              <a:t>svojim</a:t>
            </a:r>
            <a:r>
              <a:rPr lang="sl-SI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sestavinami</a:t>
            </a:r>
            <a:r>
              <a:rPr lang="en-US" dirty="0"/>
              <a:t> </a:t>
            </a:r>
            <a:r>
              <a:rPr lang="sl-SI" dirty="0" smtClean="0"/>
              <a:t>so </a:t>
            </a:r>
            <a:r>
              <a:rPr lang="en-US" dirty="0" err="1" smtClean="0"/>
              <a:t>vključeni</a:t>
            </a:r>
            <a:r>
              <a:rPr lang="en-US" dirty="0" smtClean="0"/>
              <a:t> v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telesno</a:t>
            </a:r>
            <a:r>
              <a:rPr lang="en-US" dirty="0"/>
              <a:t> </a:t>
            </a:r>
            <a:r>
              <a:rPr lang="en-US" dirty="0" err="1"/>
              <a:t>celico</a:t>
            </a:r>
            <a:r>
              <a:rPr lang="en-US" dirty="0"/>
              <a:t>. 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Na</a:t>
            </a:r>
            <a:r>
              <a:rPr lang="en-US" dirty="0" err="1" smtClean="0"/>
              <a:t>stajajo</a:t>
            </a:r>
            <a:r>
              <a:rPr lang="en-US" dirty="0" smtClean="0"/>
              <a:t> </a:t>
            </a:r>
            <a:r>
              <a:rPr lang="en-US" dirty="0" err="1"/>
              <a:t>predvsem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 err="1">
                <a:solidFill>
                  <a:srgbClr val="00B050"/>
                </a:solidFill>
              </a:rPr>
              <a:t>rastlinah</a:t>
            </a:r>
            <a:r>
              <a:rPr lang="en-US" dirty="0">
                <a:solidFill>
                  <a:srgbClr val="00B050"/>
                </a:solidFill>
              </a:rPr>
              <a:t> s </a:t>
            </a:r>
            <a:r>
              <a:rPr lang="en-US" dirty="0" err="1">
                <a:solidFill>
                  <a:srgbClr val="00B050"/>
                </a:solidFill>
              </a:rPr>
              <a:t>fotosintezo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so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sestavina</a:t>
            </a:r>
            <a:r>
              <a:rPr lang="en-US" dirty="0"/>
              <a:t> </a:t>
            </a:r>
            <a:r>
              <a:rPr lang="en-US" dirty="0" err="1"/>
              <a:t>živil</a:t>
            </a:r>
            <a:r>
              <a:rPr lang="en-US" dirty="0"/>
              <a:t> </a:t>
            </a:r>
            <a:r>
              <a:rPr lang="en-US" dirty="0" err="1"/>
              <a:t>rastlinskega</a:t>
            </a:r>
            <a:r>
              <a:rPr lang="en-US" dirty="0"/>
              <a:t> </a:t>
            </a:r>
            <a:r>
              <a:rPr lang="en-US" dirty="0" err="1"/>
              <a:t>izvora</a:t>
            </a:r>
            <a:r>
              <a:rPr lang="en-US" dirty="0"/>
              <a:t>. 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Slika 3" descr="http://www2.arnes.si/~evelik1/les/slike_za%20_kje_nastaja_les/animacija_fotosinteza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481261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Ogljikovi hidrati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Najpomembnejši hitri vir energije v telesu:</a:t>
            </a:r>
          </a:p>
          <a:p>
            <a:pPr lvl="1"/>
            <a:r>
              <a:rPr lang="sl-SI" dirty="0" smtClean="0"/>
              <a:t>v krvi – </a:t>
            </a:r>
            <a:r>
              <a:rPr lang="sl-SI" dirty="0" err="1" smtClean="0"/>
              <a:t>ok</a:t>
            </a:r>
            <a:r>
              <a:rPr lang="sl-SI" dirty="0" smtClean="0"/>
              <a:t>. 25 g (glukoza)</a:t>
            </a:r>
          </a:p>
          <a:p>
            <a:pPr lvl="1"/>
            <a:r>
              <a:rPr lang="sl-SI" dirty="0" smtClean="0"/>
              <a:t>v jetrih 100 g (glikogen)</a:t>
            </a:r>
          </a:p>
          <a:p>
            <a:pPr lvl="1"/>
            <a:r>
              <a:rPr lang="sl-SI" dirty="0" smtClean="0"/>
              <a:t>v mišicah 200-400 g (glikogen) </a:t>
            </a:r>
            <a:r>
              <a:rPr lang="sl-SI" dirty="0" smtClean="0">
                <a:solidFill>
                  <a:srgbClr val="C00000"/>
                </a:solidFill>
              </a:rPr>
              <a:t>    odvisno od prehrane in glede na fizično aktivnost!</a:t>
            </a:r>
          </a:p>
          <a:p>
            <a:pPr lvl="1">
              <a:buNone/>
            </a:pPr>
            <a:endParaRPr lang="sl-SI" dirty="0"/>
          </a:p>
        </p:txBody>
      </p:sp>
      <p:cxnSp>
        <p:nvCxnSpPr>
          <p:cNvPr id="5" name="Raven puščični konektor 4"/>
          <p:cNvCxnSpPr/>
          <p:nvPr/>
        </p:nvCxnSpPr>
        <p:spPr>
          <a:xfrm>
            <a:off x="5500694" y="3857628"/>
            <a:ext cx="35719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1727</TotalTime>
  <Words>1384</Words>
  <Application>Microsoft Office PowerPoint</Application>
  <PresentationFormat>Diaprojekcija na zaslonu (4:3)</PresentationFormat>
  <Paragraphs>265</Paragraphs>
  <Slides>31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Median</vt:lpstr>
      <vt:lpstr>Osnove gastronomije PREHRANSKI VIDIKI HRANLJIVIH SNOVI -  Ogljikovi hidrati</vt:lpstr>
      <vt:lpstr>Ogljikovi hidrati (OH) v prehrani</vt:lpstr>
      <vt:lpstr>Zastopanost OH v prehrani</vt:lpstr>
      <vt:lpstr> MONOSAHARIDI  </vt:lpstr>
      <vt:lpstr>DISAHARIDI - saharoza, laktoza</vt:lpstr>
      <vt:lpstr>  POLISAHARIDI - škrob, dekstrini,          glikogen  </vt:lpstr>
      <vt:lpstr>Škrob, celuloza in glikogen</vt:lpstr>
      <vt:lpstr>Ogljikovi hidrati</vt:lpstr>
      <vt:lpstr>Ogljikovi hidrati</vt:lpstr>
      <vt:lpstr>Poraba telesnih zalog OH</vt:lpstr>
      <vt:lpstr>Ogljikovi hidrati - potrebe</vt:lpstr>
      <vt:lpstr>Ogljikovi hidrati - lastnosti</vt:lpstr>
      <vt:lpstr>Prehranske vlaknine</vt:lpstr>
      <vt:lpstr>Prehranske vlaknine</vt:lpstr>
      <vt:lpstr>Prehranske vlaknine - lastnosti</vt:lpstr>
      <vt:lpstr>Prehranske vlaknine - potrebe</vt:lpstr>
      <vt:lpstr>Prehranske vlaknine – lastnosti (+)</vt:lpstr>
      <vt:lpstr>Prehranske vlaknine – lastnosti (-)</vt:lpstr>
      <vt:lpstr>Prehranske vlaknine - inulin</vt:lpstr>
      <vt:lpstr>Inulin - lastnosti</vt:lpstr>
      <vt:lpstr>Glikemični indeks</vt:lpstr>
      <vt:lpstr>Določanje glikemičnega indeksa</vt:lpstr>
      <vt:lpstr>Glikemični indeks</vt:lpstr>
      <vt:lpstr>PowerPointova predstavitev</vt:lpstr>
      <vt:lpstr>PowerPointova predstavitev</vt:lpstr>
      <vt:lpstr>Alkohol</vt:lpstr>
      <vt:lpstr>Akutni učinki pitja alkohola</vt:lpstr>
      <vt:lpstr>Kronični učinki pitja alkohola</vt:lpstr>
      <vt:lpstr>Škodljivi učinki alkohola</vt:lpstr>
      <vt:lpstr>Pozitivni učinki pitja alkohola</vt:lpstr>
      <vt:lpstr>Mejne vrednosti alkohola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gastronomije PREHRANSKI VIDIKI HRANLJIVIH SNOVI</dc:title>
  <dc:creator>Jure</dc:creator>
  <cp:lastModifiedBy> </cp:lastModifiedBy>
  <cp:revision>68</cp:revision>
  <dcterms:created xsi:type="dcterms:W3CDTF">2008-11-03T09:09:40Z</dcterms:created>
  <dcterms:modified xsi:type="dcterms:W3CDTF">2011-11-17T08:53:24Z</dcterms:modified>
</cp:coreProperties>
</file>