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98" r:id="rId3"/>
    <p:sldId id="257" r:id="rId4"/>
    <p:sldId id="306" r:id="rId5"/>
    <p:sldId id="258" r:id="rId6"/>
    <p:sldId id="259" r:id="rId7"/>
    <p:sldId id="260" r:id="rId8"/>
    <p:sldId id="264" r:id="rId9"/>
    <p:sldId id="262" r:id="rId10"/>
    <p:sldId id="307" r:id="rId11"/>
    <p:sldId id="265" r:id="rId12"/>
    <p:sldId id="266" r:id="rId13"/>
    <p:sldId id="308" r:id="rId14"/>
    <p:sldId id="267" r:id="rId15"/>
    <p:sldId id="26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269" r:id="rId2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643758C-D0BA-4E37-8081-7D672A057D50}" type="datetimeFigureOut">
              <a:rPr lang="sl-SI" smtClean="0"/>
              <a:pPr/>
              <a:t>24.1.2014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525E16-9098-4154-8F69-6ED2C39F1F9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58C-D0BA-4E37-8081-7D672A057D50}" type="datetimeFigureOut">
              <a:rPr lang="sl-SI" smtClean="0"/>
              <a:pPr/>
              <a:t>24.1.2014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5E16-9098-4154-8F69-6ED2C39F1F9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643758C-D0BA-4E37-8081-7D672A057D50}" type="datetimeFigureOut">
              <a:rPr lang="sl-SI" smtClean="0"/>
              <a:pPr/>
              <a:t>24.1.2014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7" name="Pravokot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2525E16-9098-4154-8F69-6ED2C39F1F9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1C9A3-98EB-40E6-B367-72E661F09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58C-D0BA-4E37-8081-7D672A057D50}" type="datetimeFigureOut">
              <a:rPr lang="sl-SI" smtClean="0"/>
              <a:pPr/>
              <a:t>24.1.2014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525E16-9098-4154-8F69-6ED2C39F1F9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7" name="Pravokot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2" name="Ograda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58C-D0BA-4E37-8081-7D672A057D50}" type="datetimeFigureOut">
              <a:rPr lang="sl-SI" smtClean="0"/>
              <a:pPr/>
              <a:t>24.1.2014</a:t>
            </a:fld>
            <a:endParaRPr lang="sl-SI"/>
          </a:p>
        </p:txBody>
      </p:sp>
      <p:sp>
        <p:nvSpPr>
          <p:cNvPr id="13" name="Ograda številke diapoz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2525E16-9098-4154-8F69-6ED2C39F1F9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4" name="Ograda no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8" name="Ograda datum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643758C-D0BA-4E37-8081-7D672A057D50}" type="datetimeFigureOut">
              <a:rPr lang="sl-SI" smtClean="0"/>
              <a:pPr/>
              <a:t>24.1.2014</a:t>
            </a:fld>
            <a:endParaRPr lang="sl-SI"/>
          </a:p>
        </p:txBody>
      </p:sp>
      <p:sp>
        <p:nvSpPr>
          <p:cNvPr id="10" name="Ograda številke diapoz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525E16-9098-4154-8F69-6ED2C39F1F9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2" name="Ograda no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643758C-D0BA-4E37-8081-7D672A057D50}" type="datetimeFigureOut">
              <a:rPr lang="sl-SI" smtClean="0"/>
              <a:pPr/>
              <a:t>24.1.2014</a:t>
            </a:fld>
            <a:endParaRPr lang="sl-SI"/>
          </a:p>
        </p:txBody>
      </p:sp>
      <p:sp>
        <p:nvSpPr>
          <p:cNvPr id="12" name="Ograda številke diapoz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525E16-9098-4154-8F69-6ED2C39F1F9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4" name="Ograda no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l-SI"/>
          </a:p>
        </p:txBody>
      </p:sp>
      <p:sp>
        <p:nvSpPr>
          <p:cNvPr id="16" name="Ograda besedila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5" name="Ograda besedila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58C-D0BA-4E37-8081-7D672A057D50}" type="datetimeFigureOut">
              <a:rPr lang="sl-SI" smtClean="0"/>
              <a:pPr/>
              <a:t>24.1.2014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525E16-9098-4154-8F69-6ED2C39F1F9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58C-D0BA-4E37-8081-7D672A057D50}" type="datetimeFigureOut">
              <a:rPr lang="sl-SI" smtClean="0"/>
              <a:pPr/>
              <a:t>24.1.2014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525E16-9098-4154-8F69-6ED2C39F1F9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758C-D0BA-4E37-8081-7D672A057D50}" type="datetimeFigureOut">
              <a:rPr lang="sl-SI" smtClean="0"/>
              <a:pPr/>
              <a:t>24.1.2014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525E16-9098-4154-8F69-6ED2C39F1F9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8" name="Pravokot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1" name="Pravokot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grada datum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643758C-D0BA-4E37-8081-7D672A057D50}" type="datetimeFigureOut">
              <a:rPr lang="sl-SI" smtClean="0"/>
              <a:pPr/>
              <a:t>24.1.2014</a:t>
            </a:fld>
            <a:endParaRPr lang="sl-SI"/>
          </a:p>
        </p:txBody>
      </p:sp>
      <p:sp>
        <p:nvSpPr>
          <p:cNvPr id="13" name="Ograda številke diapoz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2525E16-9098-4154-8F69-6ED2C39F1F9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4" name="Ograda no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43758C-D0BA-4E37-8081-7D672A057D50}" type="datetimeFigureOut">
              <a:rPr lang="sl-SI" smtClean="0"/>
              <a:pPr/>
              <a:t>24.1.2014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Pravokot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525E16-9098-4154-8F69-6ED2C39F1F94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5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Osnove gastronomije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Barbara Herlah, univ. dipl. inž. živ. teh.</a:t>
            </a:r>
            <a:endParaRPr 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3600" smtClean="0"/>
              <a:t>Prehrana človeka v paleolitiku</a:t>
            </a:r>
            <a:r>
              <a:rPr lang="sl-SI" smtClean="0"/>
              <a:t/>
            </a:r>
            <a:br>
              <a:rPr lang="sl-SI" smtClean="0"/>
            </a:br>
            <a:r>
              <a:rPr lang="sl-SI" sz="1600" smtClean="0"/>
              <a:t>Ok. 9000 l.pr.n.št. – od začetka uporabe kamnitega orodja do agrarne revolucije</a:t>
            </a:r>
            <a:endParaRPr lang="en-US" sz="1600" smtClean="0"/>
          </a:p>
        </p:txBody>
      </p:sp>
      <p:graphicFrame>
        <p:nvGraphicFramePr>
          <p:cNvPr id="79927" name="Group 55"/>
          <p:cNvGraphicFramePr>
            <a:graphicFrameLocks noGrp="1"/>
          </p:cNvGraphicFramePr>
          <p:nvPr>
            <p:ph sz="half" idx="1"/>
          </p:nvPr>
        </p:nvGraphicFramePr>
        <p:xfrm>
          <a:off x="457200" y="1557338"/>
          <a:ext cx="8229600" cy="51816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EV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Beljakovine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Ogljikovi hidrati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Maščobe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P/N razmerje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Holesterol (mg)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Dietne vlaknine(g)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Natrij (mg)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Kalcij (mg)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1580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Vitamin C (mg)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Razvoj gastronomije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dirty="0" smtClean="0"/>
              <a:t>Razvoj se je iz vzhoda selil proti zahodu. Od Perzijcev so se učili Grki, od njih pa Rimljani.</a:t>
            </a:r>
          </a:p>
          <a:p>
            <a:r>
              <a:rPr lang="sl-SI" dirty="0" smtClean="0"/>
              <a:t>V </a:t>
            </a:r>
            <a:r>
              <a:rPr lang="sl-SI" b="1" dirty="0" smtClean="0"/>
              <a:t>12. stol. pr.n. št. </a:t>
            </a:r>
            <a:r>
              <a:rPr lang="sl-SI" dirty="0" smtClean="0"/>
              <a:t>so Egipčani že sedeli na stolih in jedli za mizo, sušili ribe in perutnino. Sužnji so se preživljali s čičerko, čebulo in česnom.</a:t>
            </a:r>
          </a:p>
          <a:p>
            <a:r>
              <a:rPr lang="sl-SI" dirty="0" smtClean="0"/>
              <a:t>Stari Grki so v </a:t>
            </a:r>
            <a:r>
              <a:rPr lang="sl-SI" b="1" dirty="0" smtClean="0"/>
              <a:t>5. stol. pr.n.št. </a:t>
            </a:r>
            <a:r>
              <a:rPr lang="sl-SI" dirty="0" smtClean="0"/>
              <a:t>pekli kruh, pripravljali klobase in mesne raguje, uporabljali nekatere začimbe, pripravljali majonezo.</a:t>
            </a:r>
          </a:p>
          <a:p>
            <a:pPr>
              <a:lnSpc>
                <a:spcPct val="90000"/>
              </a:lnSpc>
            </a:pPr>
            <a:r>
              <a:rPr lang="sl-SI" sz="3200" dirty="0" smtClean="0"/>
              <a:t>V prvih stoletjih rimske države je bila kuharska veščina na nizki stopnji. Višek je doživela šele v </a:t>
            </a:r>
            <a:r>
              <a:rPr lang="sl-SI" sz="3200" b="1" dirty="0" smtClean="0"/>
              <a:t>2. stol. pr.n.št</a:t>
            </a:r>
            <a:r>
              <a:rPr lang="sl-SI" sz="3200" dirty="0" smtClean="0"/>
              <a:t>., ko so Rimljani prinesli znanje tudi iz Male Azije, oz. iz Sirije.</a:t>
            </a:r>
          </a:p>
          <a:p>
            <a:pPr>
              <a:lnSpc>
                <a:spcPct val="90000"/>
              </a:lnSpc>
            </a:pPr>
            <a:r>
              <a:rPr lang="sl-SI" sz="3200" dirty="0" smtClean="0"/>
              <a:t>V času cesarja </a:t>
            </a:r>
            <a:r>
              <a:rPr lang="sl-SI" sz="3200" dirty="0" err="1" smtClean="0"/>
              <a:t>Augusta</a:t>
            </a:r>
            <a:r>
              <a:rPr lang="sl-SI" sz="3200" dirty="0" smtClean="0"/>
              <a:t> in Tiberija je v Rimu </a:t>
            </a:r>
            <a:r>
              <a:rPr lang="sl-SI" sz="3200" dirty="0" err="1" smtClean="0"/>
              <a:t>obstojala</a:t>
            </a:r>
            <a:r>
              <a:rPr lang="sl-SI" sz="3200" dirty="0" smtClean="0"/>
              <a:t> </a:t>
            </a:r>
            <a:r>
              <a:rPr lang="sl-SI" sz="3200" b="1" dirty="0" smtClean="0"/>
              <a:t>kuharska šola</a:t>
            </a:r>
            <a:r>
              <a:rPr lang="sl-SI" sz="3200" dirty="0" smtClean="0"/>
              <a:t>, kjer so že ločili </a:t>
            </a:r>
            <a:r>
              <a:rPr lang="sl-SI" sz="3200" dirty="0" err="1" smtClean="0"/>
              <a:t>dietetsko</a:t>
            </a:r>
            <a:r>
              <a:rPr lang="sl-SI" sz="3200" dirty="0" smtClean="0"/>
              <a:t>, gastronomsko in preprosto kuhinjo.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Razvgoj</a:t>
            </a:r>
            <a:r>
              <a:rPr lang="sl-SI" dirty="0" smtClean="0"/>
              <a:t> gastronomije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612648" y="1643050"/>
            <a:ext cx="8153400" cy="44529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l-SI" sz="3200" dirty="0" smtClean="0"/>
              <a:t>Rimski bogataši so prirejali številne razkošne pojedine, na katerih so ponujali zelo redke in drage jedi.</a:t>
            </a:r>
          </a:p>
          <a:p>
            <a:pPr>
              <a:lnSpc>
                <a:spcPct val="80000"/>
              </a:lnSpc>
            </a:pPr>
            <a:r>
              <a:rPr lang="sl-SI" sz="3200" dirty="0" smtClean="0"/>
              <a:t>Primer – ragu cesarja </a:t>
            </a:r>
            <a:r>
              <a:rPr lang="sl-SI" sz="3200" dirty="0" err="1" smtClean="0"/>
              <a:t>Galbe</a:t>
            </a:r>
            <a:r>
              <a:rPr lang="sl-SI" sz="3200" dirty="0" smtClean="0"/>
              <a:t> iz ribjih jeter, fazanovih in pavovih možganov, flamingovih jezikov in kaviarja, serviran v veliki srebrni skledi.</a:t>
            </a:r>
          </a:p>
          <a:p>
            <a:pPr>
              <a:lnSpc>
                <a:spcPct val="80000"/>
              </a:lnSpc>
            </a:pPr>
            <a:r>
              <a:rPr lang="sl-SI" sz="3200" dirty="0" smtClean="0"/>
              <a:t>Znane pojedine s pokušanjem, na katerih so postregli 2000 redkih rib in 7000 redkih ptičev, pripravljenih na različne načine.</a:t>
            </a:r>
            <a:endParaRPr lang="sl-S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sl-SI" sz="4000" smtClean="0"/>
              <a:t>Zgodovinski razvoj priprave in ponudbe hrane</a:t>
            </a:r>
            <a:endParaRPr lang="en-US" sz="4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sl-SI" sz="2800" smtClean="0"/>
              <a:t>Na Kitajskem v 2.stol. velik napredek prinese uporaba voka in pridelava rastlinskega olja.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smtClean="0"/>
              <a:t>V 8. stol. začnejo piti vroč čaj, kar je preprečevalo številne črevesne bolezni.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smtClean="0"/>
              <a:t>V 10. stol. priprava tofuja obogati prehrano z beljakovinami.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smtClean="0"/>
              <a:t>V 12. stol. sojina omaka postane univerzalna začimba.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smtClean="0"/>
              <a:t>V centralni in J Kitajski so jedli dušen in kuhan riž, v S pa so iz pšenice in prosa pripravljali testenine </a:t>
            </a:r>
            <a:r>
              <a:rPr lang="sl-SI" sz="2000" smtClean="0"/>
              <a:t>(že 11. s.pr.n.št)</a:t>
            </a:r>
            <a:r>
              <a:rPr lang="sl-SI" sz="2800" smtClean="0"/>
              <a:t> in kuhan ali pečen kruh.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Razvoj gastronomije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sl-SI" sz="3200" dirty="0" smtClean="0"/>
              <a:t>V </a:t>
            </a:r>
            <a:r>
              <a:rPr lang="sl-SI" sz="3200" b="1" dirty="0" smtClean="0"/>
              <a:t>13. stol. </a:t>
            </a:r>
            <a:r>
              <a:rPr lang="sl-SI" sz="3200" dirty="0" smtClean="0"/>
              <a:t>so v Evropo prinesli začimbe (cimet, klinčke, ingver, žafran, kumino, orešček) in drugačno hrano svetovni popotniki.</a:t>
            </a:r>
          </a:p>
          <a:p>
            <a:pPr>
              <a:lnSpc>
                <a:spcPct val="80000"/>
              </a:lnSpc>
            </a:pPr>
            <a:r>
              <a:rPr lang="sl-SI" sz="3200" dirty="0" smtClean="0"/>
              <a:t>Ob koncu </a:t>
            </a:r>
            <a:r>
              <a:rPr lang="sl-SI" sz="3200" b="1" dirty="0" smtClean="0"/>
              <a:t>16. stol.</a:t>
            </a:r>
            <a:r>
              <a:rPr lang="sl-SI" sz="3200" dirty="0" smtClean="0"/>
              <a:t> je bila glavna jed Angležev žitna kaša (pšenica, rž, ječmen, oves)</a:t>
            </a:r>
          </a:p>
          <a:p>
            <a:pPr>
              <a:lnSpc>
                <a:spcPct val="80000"/>
              </a:lnSpc>
            </a:pPr>
            <a:r>
              <a:rPr lang="sl-SI" sz="3200" dirty="0" smtClean="0"/>
              <a:t>Reveži so kosili kruh in mošt, ostali svinjino ali gosto juho z dodatkom kruha, sira in piva. Poznan je kruh iz graha in želoda, vsaka pokrajina je imela svoj puding ali pito.</a:t>
            </a:r>
          </a:p>
          <a:p>
            <a:pPr>
              <a:lnSpc>
                <a:spcPct val="80000"/>
              </a:lnSpc>
            </a:pPr>
            <a:r>
              <a:rPr lang="sl-SI" sz="3200" dirty="0" smtClean="0"/>
              <a:t>Z odkritjem Amerike (</a:t>
            </a:r>
            <a:r>
              <a:rPr lang="sl-SI" sz="3200" b="1" dirty="0" smtClean="0"/>
              <a:t>1492</a:t>
            </a:r>
            <a:r>
              <a:rPr lang="sl-SI" sz="3200" dirty="0" smtClean="0"/>
              <a:t>) v Evropo pripeljejo koruzo, krompir, fižol, paradižnik, papriko.</a:t>
            </a:r>
          </a:p>
          <a:p>
            <a:pPr>
              <a:lnSpc>
                <a:spcPct val="80000"/>
              </a:lnSpc>
            </a:pPr>
            <a:r>
              <a:rPr lang="sl-SI" sz="3200" dirty="0" smtClean="0"/>
              <a:t>V začetku </a:t>
            </a:r>
            <a:r>
              <a:rPr lang="sl-SI" sz="3200" b="1" dirty="0" smtClean="0"/>
              <a:t>18. stol. </a:t>
            </a:r>
            <a:r>
              <a:rPr lang="sl-SI" sz="3200" dirty="0" smtClean="0"/>
              <a:t>se je najbolj razvila francoska kuhinja – l. 1683 nastanejo francoski </a:t>
            </a:r>
            <a:r>
              <a:rPr lang="sl-SI" sz="3200" b="1" dirty="0" smtClean="0"/>
              <a:t>masleni rogljički</a:t>
            </a:r>
            <a:r>
              <a:rPr lang="sl-SI" sz="32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sl-SI" sz="3200" dirty="0" err="1" smtClean="0"/>
              <a:t>L.</a:t>
            </a:r>
            <a:r>
              <a:rPr lang="sl-SI" sz="3200" b="1" dirty="0" err="1" smtClean="0"/>
              <a:t>1762</a:t>
            </a:r>
            <a:r>
              <a:rPr lang="sl-SI" sz="3200" b="1" dirty="0" smtClean="0"/>
              <a:t> </a:t>
            </a:r>
            <a:r>
              <a:rPr lang="sl-SI" sz="3200" dirty="0" smtClean="0"/>
              <a:t>v londonskem </a:t>
            </a:r>
            <a:r>
              <a:rPr lang="sl-SI" sz="3200" dirty="0" err="1" smtClean="0"/>
              <a:t>Beef</a:t>
            </a:r>
            <a:r>
              <a:rPr lang="sl-SI" sz="3200" dirty="0" smtClean="0"/>
              <a:t> </a:t>
            </a:r>
            <a:r>
              <a:rPr lang="sl-SI" sz="3200" dirty="0" err="1" smtClean="0"/>
              <a:t>Steak</a:t>
            </a:r>
            <a:r>
              <a:rPr lang="sl-SI" sz="3200" dirty="0" smtClean="0"/>
              <a:t> klubu prvič pripravijo </a:t>
            </a:r>
            <a:r>
              <a:rPr lang="sl-SI" sz="3200" b="1" dirty="0" smtClean="0"/>
              <a:t>sendvič</a:t>
            </a:r>
            <a:r>
              <a:rPr lang="sl-SI" sz="32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sl-SI" sz="3200" dirty="0" smtClean="0"/>
              <a:t>Francoska kuhinja je v začetku </a:t>
            </a:r>
            <a:r>
              <a:rPr lang="sl-SI" sz="3200" b="1" dirty="0" smtClean="0"/>
              <a:t>19. stol</a:t>
            </a:r>
            <a:r>
              <a:rPr lang="sl-SI" sz="3200" dirty="0" smtClean="0"/>
              <a:t>. prodrla tudi v Ameriko in na Japonsko.</a:t>
            </a:r>
            <a:endParaRPr lang="en-US" sz="3200" dirty="0" smtClean="0"/>
          </a:p>
          <a:p>
            <a:endParaRPr lang="sl-SI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Razvoj gastronomije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6102492" cy="390050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sl-SI" sz="3200" dirty="0" smtClean="0"/>
              <a:t>V Ameriki </a:t>
            </a:r>
            <a:r>
              <a:rPr lang="sl-SI" sz="3200" b="1" dirty="0" err="1" smtClean="0"/>
              <a:t>l.1885</a:t>
            </a:r>
            <a:r>
              <a:rPr lang="sl-SI" sz="3200" dirty="0" smtClean="0"/>
              <a:t> pripravijo sendvič s hamburgerjem – zrezkom iz mletega mesa, l. </a:t>
            </a:r>
            <a:r>
              <a:rPr lang="sl-SI" sz="3200" b="1" dirty="0" smtClean="0"/>
              <a:t>1906</a:t>
            </a:r>
            <a:r>
              <a:rPr lang="sl-SI" sz="3200" dirty="0" smtClean="0"/>
              <a:t> v Ameriki že poznajo </a:t>
            </a:r>
            <a:r>
              <a:rPr lang="sl-SI" sz="3200" dirty="0" err="1" smtClean="0"/>
              <a:t>hot</a:t>
            </a:r>
            <a:r>
              <a:rPr lang="sl-SI" sz="3200" dirty="0" smtClean="0"/>
              <a:t> dog.</a:t>
            </a:r>
          </a:p>
          <a:p>
            <a:pPr>
              <a:lnSpc>
                <a:spcPct val="80000"/>
              </a:lnSpc>
            </a:pPr>
            <a:r>
              <a:rPr lang="sl-SI" sz="3200" dirty="0" smtClean="0"/>
              <a:t>V </a:t>
            </a:r>
            <a:r>
              <a:rPr lang="sl-SI" sz="3200" b="1" dirty="0" smtClean="0"/>
              <a:t>20. stol. </a:t>
            </a:r>
            <a:r>
              <a:rPr lang="sl-SI" sz="3200" dirty="0" smtClean="0"/>
              <a:t>velik in hiter napredek gastronomije, kuharskih knjig.</a:t>
            </a:r>
          </a:p>
          <a:p>
            <a:pPr>
              <a:lnSpc>
                <a:spcPct val="80000"/>
              </a:lnSpc>
            </a:pPr>
            <a:r>
              <a:rPr lang="sl-SI" sz="3200" dirty="0" smtClean="0"/>
              <a:t>Poveča se potrošnja hitre hrane.</a:t>
            </a:r>
          </a:p>
          <a:p>
            <a:pPr>
              <a:lnSpc>
                <a:spcPct val="80000"/>
              </a:lnSpc>
            </a:pPr>
            <a:r>
              <a:rPr lang="sl-SI" sz="3200" dirty="0" smtClean="0"/>
              <a:t>Počasna hrana.</a:t>
            </a:r>
          </a:p>
          <a:p>
            <a:pPr>
              <a:lnSpc>
                <a:spcPct val="80000"/>
              </a:lnSpc>
            </a:pPr>
            <a:r>
              <a:rPr lang="sl-SI" sz="3200" dirty="0" smtClean="0"/>
              <a:t>Nova francoska kuhinja.</a:t>
            </a:r>
          </a:p>
          <a:p>
            <a:pPr>
              <a:lnSpc>
                <a:spcPct val="80000"/>
              </a:lnSpc>
            </a:pPr>
            <a:r>
              <a:rPr lang="sl-SI" sz="3200" dirty="0" smtClean="0"/>
              <a:t>Molekularna gastronomija.</a:t>
            </a:r>
            <a:endParaRPr lang="en-US" sz="3200" dirty="0" smtClean="0"/>
          </a:p>
          <a:p>
            <a:endParaRPr lang="sl-SI" dirty="0"/>
          </a:p>
        </p:txBody>
      </p:sp>
      <p:pic>
        <p:nvPicPr>
          <p:cNvPr id="4" name="Slika 3" descr="http://www.topnews.in/health/files/fast-foo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285728"/>
            <a:ext cx="214597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 descr="http://www.stcroixthisweek.com/images/slow-food-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2571744"/>
            <a:ext cx="200024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www.novosti.rs/upload/thumbs/images/2011/02/1402j/zp/6-7%20prica%20plus/velika_620x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5357826"/>
            <a:ext cx="5905500" cy="1314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Francoska kuhinja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Od konca 19. stol. v Evropi pojem za klasično, vrhunsko kuhinjo.</a:t>
            </a:r>
          </a:p>
          <a:p>
            <a:pPr eaLnBrk="1" hangingPunct="1"/>
            <a:r>
              <a:rPr lang="sl-SI" smtClean="0"/>
              <a:t>Osnova mednarodni restavracijski kuhinji.</a:t>
            </a:r>
          </a:p>
          <a:p>
            <a:pPr eaLnBrk="1" hangingPunct="1"/>
            <a:r>
              <a:rPr lang="sl-SI" smtClean="0"/>
              <a:t>Izhaja iz kraljevske francoske kuhinje in bogate meščanske, tradicionalne kuhinje.</a:t>
            </a:r>
          </a:p>
          <a:p>
            <a:pPr eaLnBrk="1" hangingPunct="1"/>
            <a:r>
              <a:rPr lang="sl-SI" smtClean="0"/>
              <a:t>Nastala zaradi povečanja želje in potrebe uživanja hrane izven doma.</a:t>
            </a:r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4000" smtClean="0"/>
              <a:t>Restavracijska in mednarodna kuhinja</a:t>
            </a:r>
            <a:endParaRPr lang="en-US" sz="40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mtClean="0"/>
              <a:t>Utemeljitelj francoski kuhar Escoffier.</a:t>
            </a:r>
          </a:p>
          <a:p>
            <a:pPr eaLnBrk="1" hangingPunct="1"/>
            <a:r>
              <a:rPr lang="sl-SI" smtClean="0"/>
              <a:t>Značilna standardizacija jedi, oz. predpisana načela pri osnovnih metodah kuhanja, garniranju in prezentaciji jedi.</a:t>
            </a:r>
          </a:p>
          <a:p>
            <a:pPr eaLnBrk="1" hangingPunct="1"/>
            <a:r>
              <a:rPr lang="sl-SI" smtClean="0"/>
              <a:t>Prvi opisal poglavitne skrivnosti kuharskih veščin v delih Moja kuhinja in Vodič po francoski kuhinji.</a:t>
            </a: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Francoska meščanska kuhinja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2800" smtClean="0"/>
              <a:t>Regionalna različica francoske narodne kuhinje.</a:t>
            </a:r>
          </a:p>
          <a:p>
            <a:pPr eaLnBrk="1" hangingPunct="1"/>
            <a:r>
              <a:rPr lang="sl-SI" sz="2800" smtClean="0"/>
              <a:t>Vsebuje prehrambene navade srednjega, tudi meščanskega razreda.</a:t>
            </a:r>
          </a:p>
          <a:p>
            <a:pPr eaLnBrk="1" hangingPunct="1"/>
            <a:r>
              <a:rPr lang="sl-SI" sz="2800" smtClean="0"/>
              <a:t>Jed, pripravljena na ta način, se v mednarodni kuhinji imenuje “a la bourgeoise”.</a:t>
            </a:r>
          </a:p>
          <a:p>
            <a:pPr eaLnBrk="1" hangingPunct="1"/>
            <a:r>
              <a:rPr lang="sl-SI" sz="2800" smtClean="0"/>
              <a:t>Predstavlja preprosto prilogo k mesni jedi, ki vsebuje korenje, čebulo, slanino, npr. dušena govedina na način bourgeoise.</a:t>
            </a:r>
            <a:endParaRPr lang="en-US" sz="28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Nova francoska kuhinja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z="2800" smtClean="0"/>
              <a:t>Pojavila se je v franciji ok. l. 1960.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smtClean="0"/>
              <a:t>Pogosto je opisana kot slika na krožniku.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smtClean="0"/>
              <a:t>Vključuje: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400" smtClean="0"/>
              <a:t> nove dekoracije, 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400" smtClean="0"/>
              <a:t>izključitev mariniranih jedi, 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400" smtClean="0"/>
              <a:t>skrajšanje časa kuhanja nekatere zelenjave, rib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400" smtClean="0"/>
              <a:t>uvajanje veliko surove zelenjave brez dodatkov,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400" smtClean="0"/>
              <a:t>krčenje obsega menija,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400" smtClean="0"/>
              <a:t>uporabo lahke hrane.</a:t>
            </a:r>
            <a:endParaRPr lang="en-US" sz="2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besedila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sl-SI" dirty="0" smtClean="0"/>
              <a:t> Kaj je gastronomija?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Delitev gastronomije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Klasična in moderna gastronomija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Razvoj gastronomije</a:t>
            </a:r>
          </a:p>
          <a:p>
            <a:pPr>
              <a:buFont typeface="Arial" pitchFamily="34" charset="0"/>
              <a:buChar char="•"/>
            </a:pPr>
            <a:endParaRPr lang="sl-SI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 UVOD V GASTRONOMIJO</a:t>
            </a:r>
            <a:endParaRPr lang="sl-SI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Nova francoska kuhinja</a:t>
            </a: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sz="2800" smtClean="0"/>
              <a:t>Lahka hrana pomeni manj mastno hrano brez težkih omak s prežganji; trde maščobe zamenjuje z olji.</a:t>
            </a:r>
          </a:p>
          <a:p>
            <a:pPr eaLnBrk="1" hangingPunct="1">
              <a:lnSpc>
                <a:spcPct val="80000"/>
              </a:lnSpc>
            </a:pPr>
            <a:r>
              <a:rPr lang="sl-SI" sz="2800" smtClean="0"/>
              <a:t>Pri zaključni pripravi jedi so pomembni kis, limonin sok in sveža zelišča.</a:t>
            </a:r>
          </a:p>
          <a:p>
            <a:pPr eaLnBrk="1" hangingPunct="1">
              <a:lnSpc>
                <a:spcPct val="80000"/>
              </a:lnSpc>
            </a:pPr>
            <a:r>
              <a:rPr lang="sl-SI" sz="2800" smtClean="0"/>
              <a:t>Izbira jedi je predvsem iz narodne kuhinje, ne iz visoke francoske kuhinje.</a:t>
            </a:r>
          </a:p>
          <a:p>
            <a:pPr eaLnBrk="1" hangingPunct="1">
              <a:lnSpc>
                <a:spcPct val="80000"/>
              </a:lnSpc>
            </a:pPr>
            <a:r>
              <a:rPr lang="sl-SI" sz="2800" smtClean="0"/>
              <a:t>Temelji na načelih zdrave prehrane – uporablja veliko sveže zelenjave, sladkovodnih rib, gob, polžev, teletine, belušev itn.</a:t>
            </a:r>
          </a:p>
          <a:p>
            <a:pPr eaLnBrk="1" hangingPunct="1">
              <a:lnSpc>
                <a:spcPct val="80000"/>
              </a:lnSpc>
            </a:pPr>
            <a:endParaRPr lang="sl-SI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Podskupine francoske kuhinje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z="2800" smtClean="0"/>
              <a:t>Cuisine fraicheur (sveža kuhinja)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smtClean="0"/>
              <a:t>Cuisine minceur (nizkokalorična kuhinja)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smtClean="0"/>
              <a:t>Cuisine gourmande (gurmanska kuhinja)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smtClean="0"/>
              <a:t>Cuisine moderne (moderna kuhinja)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smtClean="0"/>
              <a:t>Cuisine naturelle (naravna kuhinja)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smtClean="0"/>
              <a:t>Cuisine sante (zdrava kuhinja)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smtClean="0"/>
              <a:t>Cuisine du soleil (kuhinja sonca)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smtClean="0"/>
              <a:t>Cuisine spontanee </a:t>
            </a:r>
            <a:endParaRPr lang="en-US" sz="28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Obseg francoske kuhinje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2800" smtClean="0"/>
              <a:t>Francoska, klasična, kraljevska kuhinja</a:t>
            </a:r>
          </a:p>
          <a:p>
            <a:pPr eaLnBrk="1" hangingPunct="1"/>
            <a:r>
              <a:rPr lang="sl-SI" sz="2800" smtClean="0"/>
              <a:t>Tradicionalna francoska kmečka in meščanska kuhinja (bourgeoise)</a:t>
            </a:r>
          </a:p>
          <a:p>
            <a:pPr eaLnBrk="1" hangingPunct="1"/>
            <a:r>
              <a:rPr lang="sl-SI" sz="2800" smtClean="0"/>
              <a:t>Francoska klasična restavracijska kuhinja (Escofferjeva kuhinja)</a:t>
            </a:r>
          </a:p>
          <a:p>
            <a:pPr eaLnBrk="1" hangingPunct="1"/>
            <a:r>
              <a:rPr lang="sl-SI" sz="2800" smtClean="0"/>
              <a:t>Nova francoska kuhinja (Nouvelle cuisine) z različicami</a:t>
            </a:r>
          </a:p>
          <a:p>
            <a:pPr eaLnBrk="1" hangingPunct="1"/>
            <a:r>
              <a:rPr lang="sl-SI" sz="2800" smtClean="0"/>
              <a:t>Gibanje za zdravo prehrano</a:t>
            </a:r>
            <a:endParaRPr lang="en-US" sz="28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Hitra hrana (fast food)</a:t>
            </a:r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2800" smtClean="0"/>
              <a:t>Hiter način življenja zahteva hitro ponudbo hrane.</a:t>
            </a:r>
          </a:p>
          <a:p>
            <a:pPr eaLnBrk="1" hangingPunct="1"/>
            <a:r>
              <a:rPr lang="sl-SI" sz="2800" smtClean="0"/>
              <a:t>Posebno vrednost hitri hrani daje izbira v kratkih odmorih med delom, poukom v šoli.</a:t>
            </a:r>
          </a:p>
          <a:p>
            <a:pPr eaLnBrk="1" hangingPunct="1"/>
            <a:r>
              <a:rPr lang="sl-SI" sz="2800" smtClean="0"/>
              <a:t>Restavracije hitre hrane pripravljajo in strežejo številne jedi na zahtevo potrošnikov.</a:t>
            </a:r>
          </a:p>
          <a:p>
            <a:pPr eaLnBrk="1" hangingPunct="1"/>
            <a:r>
              <a:rPr lang="sl-SI" sz="2800" smtClean="0"/>
              <a:t>Restavracije hitre hrane so lahko zaprtega ali odprtega (uličnega) tipa.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Počasna hrana (slow food)</a:t>
            </a:r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2800" smtClean="0"/>
              <a:t>Običajno jo uživamo v klasični restavraciji, gostilni, doma ali kje drugje.</a:t>
            </a:r>
          </a:p>
          <a:p>
            <a:pPr eaLnBrk="1" hangingPunct="1"/>
            <a:r>
              <a:rPr lang="sl-SI" sz="2800" smtClean="0"/>
              <a:t>Bistvo je v ritualu, načinu uživanja hrane, druženju.</a:t>
            </a:r>
          </a:p>
          <a:p>
            <a:pPr eaLnBrk="1" hangingPunct="1"/>
            <a:r>
              <a:rPr lang="sl-SI" sz="2800" smtClean="0"/>
              <a:t>Uživanje hrane ni le zadovoljevanje fizioloških potreb.</a:t>
            </a:r>
          </a:p>
          <a:p>
            <a:pPr eaLnBrk="1" hangingPunct="1"/>
            <a:r>
              <a:rPr lang="sl-SI" sz="2800" smtClean="0"/>
              <a:t>Pomembno kaj, kje in kako gostu postrežemo.</a:t>
            </a:r>
            <a:endParaRPr lang="en-US" sz="28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Tradicionalna kuhinja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2800" smtClean="0"/>
              <a:t>Ohranja stare navade pri izbiri živil, postopkov priprave in ponudbe pri različnih narodih.</a:t>
            </a:r>
          </a:p>
          <a:p>
            <a:pPr eaLnBrk="1" hangingPunct="1"/>
            <a:r>
              <a:rPr lang="sl-SI" sz="2800" smtClean="0"/>
              <a:t>Vsaka ima svoje značilnosti, ki so posledica zgodovinskih, zemljepisnih in klimatskih dejavnikov ter razpoložljive hrane.</a:t>
            </a:r>
          </a:p>
          <a:p>
            <a:pPr eaLnBrk="1" hangingPunct="1"/>
            <a:r>
              <a:rPr lang="sl-SI" sz="2800" smtClean="0"/>
              <a:t>Nekatere tradicionalne jedi so popularne in znane po celem svetu – avtentične verzije pa so vezane izključno na posamezno državo.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sl-SI" smtClean="0"/>
              <a:t>Karakterisika kuhinje </a:t>
            </a:r>
            <a:br>
              <a:rPr lang="sl-SI" smtClean="0"/>
            </a:br>
            <a:r>
              <a:rPr lang="sl-SI" sz="2000" smtClean="0"/>
              <a:t>(Elizabeth Rozin, 1982)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z="2400" smtClean="0"/>
              <a:t>Vsakdanja uporaba določenih živil (npr. riž pri Kitajcih, koruza pri Mehikancih itd.)</a:t>
            </a:r>
          </a:p>
          <a:p>
            <a:pPr eaLnBrk="1" hangingPunct="1">
              <a:lnSpc>
                <a:spcPct val="90000"/>
              </a:lnSpc>
            </a:pPr>
            <a:r>
              <a:rPr lang="sl-SI" sz="2400" smtClean="0"/>
              <a:t>Pogosta uporaba določenih začimb (npr. sojina omaka, ingver, riževo vino pri Kitajcih, čili pri Mehikancih itd.)</a:t>
            </a:r>
          </a:p>
          <a:p>
            <a:pPr eaLnBrk="1" hangingPunct="1">
              <a:lnSpc>
                <a:spcPct val="90000"/>
              </a:lnSpc>
            </a:pPr>
            <a:r>
              <a:rPr lang="sl-SI" sz="2400" smtClean="0"/>
              <a:t>Stalen način priprave hrane (npr. praženje in cvrtje koščkov živil pri Kitajcih, dušenje pri Mehikancih itd.)</a:t>
            </a:r>
          </a:p>
          <a:p>
            <a:pPr eaLnBrk="1" hangingPunct="1">
              <a:lnSpc>
                <a:spcPct val="90000"/>
              </a:lnSpc>
            </a:pPr>
            <a:r>
              <a:rPr lang="sl-SI" sz="2400" smtClean="0"/>
              <a:t>Poleg sestave jedi je pomembno tudi zaporedje in kombinacija jedi v obroku hrane, ponudba hrane v dnevnem jedilniku in ob posebnih priložnostih ter običaji ob uživanju hrane.</a:t>
            </a:r>
            <a:endParaRPr lang="en-US" sz="24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Molekularna gastronomija</a:t>
            </a:r>
            <a:endParaRPr lang="sl-SI" sz="20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571472" y="1643050"/>
            <a:ext cx="5643602" cy="4429156"/>
          </a:xfrm>
        </p:spPr>
        <p:txBody>
          <a:bodyPr>
            <a:normAutofit fontScale="92500"/>
          </a:bodyPr>
          <a:lstStyle/>
          <a:p>
            <a:r>
              <a:rPr lang="sl-SI" sz="2000" dirty="0" smtClean="0"/>
              <a:t>Začetki v letu 1969 g. ko je profesor fizike Nicholas Kurti iz Oxforda z mikrovalovi kreiral "obratni" Aljaska desert, pri katerem je zunanji del ostal hladen, notranji pa vroč. </a:t>
            </a:r>
          </a:p>
          <a:p>
            <a:r>
              <a:rPr lang="sl-SI" sz="2000" dirty="0" smtClean="0"/>
              <a:t>Dr. sc. </a:t>
            </a:r>
            <a:r>
              <a:rPr lang="sl-SI" sz="2000" dirty="0" err="1" smtClean="0"/>
              <a:t>Hervé</a:t>
            </a:r>
            <a:r>
              <a:rPr lang="sl-SI" sz="2000" dirty="0" smtClean="0"/>
              <a:t> </a:t>
            </a:r>
            <a:r>
              <a:rPr lang="sl-SI" sz="2000" dirty="0" err="1" smtClean="0"/>
              <a:t>This</a:t>
            </a:r>
            <a:r>
              <a:rPr lang="sl-SI" sz="2000" dirty="0" smtClean="0"/>
              <a:t> je nadaljeval z znanstvenimi raziskovanji v svoji knjigi </a:t>
            </a:r>
            <a:r>
              <a:rPr lang="sl-SI" sz="2000" i="1" dirty="0" err="1" smtClean="0"/>
              <a:t>Molecular</a:t>
            </a:r>
            <a:r>
              <a:rPr lang="sl-SI" sz="2000" i="1" dirty="0" smtClean="0"/>
              <a:t> </a:t>
            </a:r>
            <a:r>
              <a:rPr lang="sl-SI" sz="2000" i="1" dirty="0" err="1" smtClean="0"/>
              <a:t>Gastronomy</a:t>
            </a:r>
            <a:r>
              <a:rPr lang="sl-SI" sz="2000" i="1" dirty="0" smtClean="0"/>
              <a:t>: </a:t>
            </a:r>
            <a:r>
              <a:rPr lang="sl-SI" sz="2000" i="1" dirty="0" err="1" smtClean="0"/>
              <a:t>Exploring</a:t>
            </a:r>
            <a:r>
              <a:rPr lang="sl-SI" sz="2000" i="1" dirty="0" smtClean="0"/>
              <a:t> </a:t>
            </a:r>
            <a:r>
              <a:rPr lang="sl-SI" sz="2000" i="1" dirty="0" err="1" smtClean="0"/>
              <a:t>the</a:t>
            </a:r>
            <a:r>
              <a:rPr lang="sl-SI" sz="2000" i="1" dirty="0" smtClean="0"/>
              <a:t> </a:t>
            </a:r>
            <a:r>
              <a:rPr lang="sl-SI" sz="2000" i="1" dirty="0" err="1" smtClean="0"/>
              <a:t>Science</a:t>
            </a:r>
            <a:r>
              <a:rPr lang="sl-SI" sz="2000" i="1" dirty="0" smtClean="0"/>
              <a:t> </a:t>
            </a:r>
            <a:r>
              <a:rPr lang="sl-SI" sz="2000" i="1" dirty="0" err="1" smtClean="0"/>
              <a:t>of</a:t>
            </a:r>
            <a:r>
              <a:rPr lang="sl-SI" sz="2000" i="1" dirty="0" smtClean="0"/>
              <a:t> </a:t>
            </a:r>
            <a:r>
              <a:rPr lang="sl-SI" sz="2000" i="1" dirty="0" err="1" smtClean="0"/>
              <a:t>Flavour</a:t>
            </a:r>
            <a:r>
              <a:rPr lang="sl-SI" sz="2000" dirty="0" smtClean="0"/>
              <a:t> (2006)</a:t>
            </a:r>
          </a:p>
          <a:p>
            <a:r>
              <a:rPr lang="sl-SI" b="1" dirty="0" smtClean="0"/>
              <a:t>Molekularna gastronomija preučuje učinke različnih kuharskih tehnik na hrano in kako vsi čuti (okus, vonj, tip, </a:t>
            </a:r>
            <a:r>
              <a:rPr lang="sl-SI" b="1" dirty="0" err="1" smtClean="0"/>
              <a:t>izgled</a:t>
            </a:r>
            <a:r>
              <a:rPr lang="sl-SI" b="1" dirty="0" smtClean="0"/>
              <a:t> in zvok) vplivajo na percepcijo hrane in uživanje v njej.</a:t>
            </a:r>
            <a:endParaRPr lang="sl-SI" b="1" dirty="0"/>
          </a:p>
        </p:txBody>
      </p:sp>
      <p:pic>
        <p:nvPicPr>
          <p:cNvPr id="4098" name="Picture 2" descr="molekularna gastronomi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1785926"/>
            <a:ext cx="1857356" cy="1527825"/>
          </a:xfrm>
          <a:prstGeom prst="rect">
            <a:avLst/>
          </a:prstGeom>
          <a:noFill/>
        </p:spPr>
      </p:pic>
      <p:pic>
        <p:nvPicPr>
          <p:cNvPr id="4100" name="Picture 4" descr="Čuda molekularne gastronomij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3429000"/>
            <a:ext cx="1881180" cy="1411320"/>
          </a:xfrm>
          <a:prstGeom prst="rect">
            <a:avLst/>
          </a:prstGeom>
          <a:noFill/>
        </p:spPr>
      </p:pic>
      <p:pic>
        <p:nvPicPr>
          <p:cNvPr id="7" name="Slika 6" descr="http://photograzing.seriouseats.com/assets_c/2009/09/molecular-gastronomy-kit-inside-box_ea80cd0ee33af66340b32cc927bf0672-thumb-245x245-13724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142852"/>
            <a:ext cx="190309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Slika 7" descr="http://cache.gawker.com/assets/images/lifehacker/2010/10/tomato-balls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5000636"/>
            <a:ext cx="2643206" cy="164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Kaj je gastronomija?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“</a:t>
            </a:r>
            <a:r>
              <a:rPr lang="sl-SI" i="1" dirty="0" smtClean="0"/>
              <a:t>Poglobljeno znanje o vsem, kar zadeva človekovo prehranjevanje.</a:t>
            </a:r>
            <a:r>
              <a:rPr lang="sl-SI" dirty="0" smtClean="0"/>
              <a:t>” (</a:t>
            </a:r>
            <a:r>
              <a:rPr lang="sl-SI" dirty="0" err="1" smtClean="0"/>
              <a:t>Brillat</a:t>
            </a:r>
            <a:r>
              <a:rPr lang="sl-SI" dirty="0" smtClean="0"/>
              <a:t>-</a:t>
            </a:r>
            <a:r>
              <a:rPr lang="sl-SI" dirty="0" err="1" smtClean="0"/>
              <a:t>Savarin</a:t>
            </a:r>
            <a:r>
              <a:rPr lang="sl-SI" dirty="0" smtClean="0"/>
              <a:t>. 1825. Fiziologija okusa) </a:t>
            </a:r>
          </a:p>
          <a:p>
            <a:r>
              <a:rPr lang="sl-SI" dirty="0" smtClean="0"/>
              <a:t>“</a:t>
            </a:r>
            <a:r>
              <a:rPr lang="sl-SI" i="1" dirty="0" smtClean="0"/>
              <a:t>Umetnost in znanost o dobri in okusni hrani.</a:t>
            </a:r>
            <a:r>
              <a:rPr lang="sl-SI" dirty="0" smtClean="0"/>
              <a:t>” (Pokorn, D. 1997. Gastronomija)</a:t>
            </a:r>
          </a:p>
          <a:p>
            <a:endParaRPr lang="sl-SI" dirty="0" smtClean="0"/>
          </a:p>
          <a:p>
            <a:pPr lvl="8"/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Gastronomija obsega: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nauk in znanje o sestavi živil,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znanje o tehnoloških in senzoričnih lastnostih živil,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znanje in izvajanje tehnoloških postopkov pri pripravljanju živil, jedi in pijač gastronomsko najvišje odličnosti,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znanje in praktično kombiniranje raznih živil in pijač v obroke in jedilnike najodličnejših gastronomskih lastnosti,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znanje in izvajanje estetske ponudbe in postrežbe. (Skvarča, 2003)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Gastronomija je del: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>
              <a:buNone/>
            </a:pPr>
            <a:r>
              <a:rPr lang="sl-SI" dirty="0" smtClean="0"/>
              <a:t>(</a:t>
            </a:r>
            <a:r>
              <a:rPr lang="sl-SI" dirty="0" err="1" smtClean="0"/>
              <a:t>Brillat</a:t>
            </a:r>
            <a:r>
              <a:rPr lang="sl-SI" dirty="0" smtClean="0"/>
              <a:t>-</a:t>
            </a:r>
            <a:r>
              <a:rPr lang="sl-SI" dirty="0" err="1" smtClean="0"/>
              <a:t>Savarin</a:t>
            </a:r>
            <a:r>
              <a:rPr lang="sl-SI" dirty="0" smtClean="0"/>
              <a:t>. 1825. Fiziologija okusa)</a:t>
            </a:r>
          </a:p>
          <a:p>
            <a:pPr lvl="1"/>
            <a:r>
              <a:rPr lang="sl-SI" b="1" dirty="0" smtClean="0"/>
              <a:t>Naravoslovja</a:t>
            </a:r>
            <a:r>
              <a:rPr lang="sl-SI" dirty="0" smtClean="0"/>
              <a:t> (klasifikacija užitnih snovi)</a:t>
            </a:r>
          </a:p>
          <a:p>
            <a:pPr lvl="1"/>
            <a:r>
              <a:rPr lang="sl-SI" b="1" dirty="0" smtClean="0"/>
              <a:t>Fizike</a:t>
            </a:r>
            <a:r>
              <a:rPr lang="sl-SI" dirty="0" smtClean="0"/>
              <a:t> (pregled sestave in kakovosti užitnih snovi)</a:t>
            </a:r>
          </a:p>
          <a:p>
            <a:pPr lvl="1"/>
            <a:r>
              <a:rPr lang="sl-SI" b="1" dirty="0" smtClean="0"/>
              <a:t>Kemije</a:t>
            </a:r>
            <a:r>
              <a:rPr lang="sl-SI" dirty="0" smtClean="0"/>
              <a:t> (poznavanje številnih reakcij, ki potekajo med snovmi)</a:t>
            </a:r>
          </a:p>
          <a:p>
            <a:pPr lvl="1"/>
            <a:r>
              <a:rPr lang="sl-SI" b="1" dirty="0" smtClean="0"/>
              <a:t>Kuharstva</a:t>
            </a:r>
            <a:r>
              <a:rPr lang="sl-SI" dirty="0" smtClean="0"/>
              <a:t> (umetnosti priprave jedi, da so po senzoričnih lastnostih čim bolj zaželene)</a:t>
            </a:r>
          </a:p>
          <a:p>
            <a:pPr lvl="1"/>
            <a:r>
              <a:rPr lang="sl-SI" b="1" dirty="0" smtClean="0"/>
              <a:t>Podjetništva</a:t>
            </a:r>
            <a:r>
              <a:rPr lang="sl-SI" dirty="0" smtClean="0"/>
              <a:t> (iskanje metod za čim cenejši nakup ustreznih surovin in čim ugodnejšo prodajo)</a:t>
            </a:r>
          </a:p>
          <a:p>
            <a:pPr lvl="1"/>
            <a:r>
              <a:rPr lang="sl-SI" b="1" dirty="0" smtClean="0"/>
              <a:t>Politične ekonomije </a:t>
            </a:r>
            <a:r>
              <a:rPr lang="sl-SI" dirty="0" smtClean="0"/>
              <a:t>(ustvarja vire prihodka in mednarodne blagovne izmenjave)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Delitev gastronomije </a:t>
            </a:r>
            <a:r>
              <a:rPr lang="sl-SI" sz="2200" dirty="0" smtClean="0"/>
              <a:t>(Pokorn, D. 2009)</a:t>
            </a:r>
            <a:endParaRPr lang="sl-SI" sz="22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Praktična gastronomija</a:t>
            </a:r>
          </a:p>
          <a:p>
            <a:pPr lvl="1"/>
            <a:r>
              <a:rPr lang="sl-SI" dirty="0" smtClean="0"/>
              <a:t>Zanimajo jo različne kuhinje – priprava in ponudba hrane v različnih delih sveta</a:t>
            </a:r>
          </a:p>
          <a:p>
            <a:r>
              <a:rPr lang="sl-SI" dirty="0" smtClean="0"/>
              <a:t>Teoretična gastronomija</a:t>
            </a:r>
          </a:p>
          <a:p>
            <a:pPr lvl="1"/>
            <a:r>
              <a:rPr lang="sl-SI" dirty="0" smtClean="0"/>
              <a:t>Zbirka in razlaga receptov, menijev in kuharskih knjig klasične in nacionalne kuhinje</a:t>
            </a:r>
          </a:p>
          <a:p>
            <a:r>
              <a:rPr lang="sl-SI" dirty="0" smtClean="0"/>
              <a:t>Živilska gastronomija</a:t>
            </a:r>
          </a:p>
          <a:p>
            <a:pPr lvl="1"/>
            <a:r>
              <a:rPr lang="sl-SI" dirty="0" smtClean="0"/>
              <a:t>Geneza hrane in pijač ter uporaba v določeni situaciji</a:t>
            </a:r>
          </a:p>
          <a:p>
            <a:r>
              <a:rPr lang="sl-SI" dirty="0" smtClean="0"/>
              <a:t>Tehnična gastronomija</a:t>
            </a:r>
          </a:p>
          <a:p>
            <a:pPr lvl="1"/>
            <a:r>
              <a:rPr lang="sl-SI" dirty="0" smtClean="0"/>
              <a:t>Razvoj kuharskih tehnik in opreme kuhinj</a:t>
            </a:r>
          </a:p>
          <a:p>
            <a:pPr lvl="1"/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Moderna evropska gastronomija </a:t>
            </a:r>
            <a:br>
              <a:rPr lang="sl-SI" dirty="0" smtClean="0"/>
            </a:br>
            <a:r>
              <a:rPr lang="sl-SI" sz="2200" dirty="0" smtClean="0"/>
              <a:t>(Pokorn, D. 2009)</a:t>
            </a:r>
            <a:endParaRPr lang="sl-SI" sz="22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err="1" smtClean="0"/>
              <a:t>Gastrogeografija</a:t>
            </a:r>
            <a:r>
              <a:rPr lang="sl-SI" dirty="0" smtClean="0"/>
              <a:t> (fizična, humana, medicinska, ekonomska geografija)</a:t>
            </a:r>
          </a:p>
          <a:p>
            <a:pPr lvl="1"/>
            <a:r>
              <a:rPr lang="sl-SI" dirty="0" smtClean="0"/>
              <a:t>Vplivi na način priprave in ponudbe hrane, geografija kuhanja, prehranske navade glede na zemljo, klimo, tradicijo, nacionalni karakter, psihologijo in ekonomiko.</a:t>
            </a:r>
          </a:p>
          <a:p>
            <a:r>
              <a:rPr lang="sl-SI" dirty="0" err="1" smtClean="0"/>
              <a:t>Gastrozgodovina</a:t>
            </a:r>
            <a:endParaRPr lang="sl-SI" dirty="0" smtClean="0"/>
          </a:p>
          <a:p>
            <a:pPr lvl="1"/>
            <a:r>
              <a:rPr lang="sl-SI" dirty="0" smtClean="0"/>
              <a:t>Ponudba in priprava hrane v različnih zgodovinskih časih.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>Gastronomija</a:t>
            </a:r>
            <a:endParaRPr lang="en-US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Klasična</a:t>
            </a:r>
          </a:p>
          <a:p>
            <a:pPr eaLnBrk="1" hangingPunct="1"/>
            <a:r>
              <a:rPr lang="sl-SI" dirty="0" smtClean="0"/>
              <a:t>Upošteva predvsem vidik senzorične odličnosti hrane.</a:t>
            </a:r>
            <a:endParaRPr lang="en-US" dirty="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Sodobna</a:t>
            </a:r>
          </a:p>
          <a:p>
            <a:pPr eaLnBrk="1" hangingPunct="1"/>
            <a:r>
              <a:rPr lang="sl-SI" dirty="0" smtClean="0"/>
              <a:t>Upošteva vidik varovalne in uravnotežene prehrane.</a:t>
            </a:r>
          </a:p>
          <a:p>
            <a:pPr eaLnBrk="1" hangingPunct="1"/>
            <a:endParaRPr lang="sl-SI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1071538" y="5572140"/>
            <a:ext cx="698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l-SI" sz="2400" dirty="0">
                <a:solidFill>
                  <a:srgbClr val="FF0000"/>
                </a:solidFill>
              </a:rPr>
              <a:t>V prvi vrsti mora biti prehrana varna!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www.korcula-cluka.com/images/gastronomija/gastronomija-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071942"/>
            <a:ext cx="1905000" cy="1438275"/>
          </a:xfrm>
          <a:prstGeom prst="rect">
            <a:avLst/>
          </a:prstGeom>
          <a:noFill/>
        </p:spPr>
      </p:pic>
      <p:pic>
        <p:nvPicPr>
          <p:cNvPr id="1032" name="Picture 8" descr="http://t0.gstatic.com/images?q=tbn:ANd9GcR7KFYrrWc5YHU_K-bllUHZH8DI33bmfk1T9UWbQF5rOIG61vN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3" y="4046406"/>
            <a:ext cx="1928826" cy="144475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Razvoj gastronomije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500034" y="1785926"/>
            <a:ext cx="8153400" cy="4929222"/>
          </a:xfrm>
        </p:spPr>
        <p:txBody>
          <a:bodyPr>
            <a:normAutofit/>
          </a:bodyPr>
          <a:lstStyle/>
          <a:p>
            <a:r>
              <a:rPr lang="sl-SI" b="1" dirty="0" smtClean="0"/>
              <a:t>Pred prib. 2 milijonoma let </a:t>
            </a:r>
            <a:r>
              <a:rPr lang="sl-SI" i="1" dirty="0" err="1" smtClean="0"/>
              <a:t>Homo</a:t>
            </a:r>
            <a:r>
              <a:rPr lang="sl-SI" i="1" dirty="0" smtClean="0"/>
              <a:t> </a:t>
            </a:r>
            <a:r>
              <a:rPr lang="sl-SI" i="1" dirty="0" err="1" smtClean="0"/>
              <a:t>habilis</a:t>
            </a:r>
            <a:r>
              <a:rPr lang="sl-SI" dirty="0" smtClean="0"/>
              <a:t> (spretni človek) že uporablja 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prvo orodje</a:t>
            </a:r>
            <a:r>
              <a:rPr lang="sl-SI" dirty="0" smtClean="0"/>
              <a:t>.</a:t>
            </a:r>
          </a:p>
          <a:p>
            <a:r>
              <a:rPr lang="sl-SI" b="1" dirty="0" smtClean="0"/>
              <a:t>Pred več kot pol milijona let </a:t>
            </a:r>
            <a:r>
              <a:rPr lang="sl-SI" i="1" dirty="0" err="1" smtClean="0"/>
              <a:t>Homo</a:t>
            </a:r>
            <a:r>
              <a:rPr lang="sl-SI" i="1" dirty="0" smtClean="0"/>
              <a:t> </a:t>
            </a:r>
            <a:r>
              <a:rPr lang="sl-SI" i="1" dirty="0" err="1" smtClean="0"/>
              <a:t>erectus</a:t>
            </a:r>
            <a:r>
              <a:rPr lang="sl-SI" i="1" dirty="0" smtClean="0"/>
              <a:t>  </a:t>
            </a:r>
            <a:r>
              <a:rPr lang="sl-SI" dirty="0" smtClean="0"/>
              <a:t>že uporablja </a:t>
            </a:r>
            <a:r>
              <a:rPr lang="sl-SI" dirty="0" smtClean="0">
                <a:solidFill>
                  <a:schemeClr val="accent2"/>
                </a:solidFill>
              </a:rPr>
              <a:t>ogenj</a:t>
            </a:r>
            <a:r>
              <a:rPr lang="sl-SI" dirty="0" smtClean="0"/>
              <a:t> za peko mesa, ki mu dodaja divje rastline, orehe, stročnice, divja žita, sadje.</a:t>
            </a:r>
          </a:p>
          <a:p>
            <a:r>
              <a:rPr lang="sl-SI" b="1" dirty="0" smtClean="0"/>
              <a:t>L. 75 000 pr.n.št</a:t>
            </a:r>
            <a:r>
              <a:rPr lang="sl-SI" dirty="0" smtClean="0"/>
              <a:t>. neandertalec že lovi večje živali, mamute in po potrebi uživa človeško meso;</a:t>
            </a:r>
          </a:p>
          <a:p>
            <a:r>
              <a:rPr lang="sl-SI" b="1" dirty="0" smtClean="0"/>
              <a:t>8000 - 4000 let pr.n.št. </a:t>
            </a:r>
            <a:r>
              <a:rPr lang="sl-SI" dirty="0" smtClean="0"/>
              <a:t>se je pričela razvijati prava kuharska umetnost z razvojem </a:t>
            </a:r>
            <a:r>
              <a:rPr lang="sl-SI" dirty="0" err="1" smtClean="0"/>
              <a:t>poljedeljstva</a:t>
            </a:r>
            <a:r>
              <a:rPr lang="sl-SI" dirty="0" smtClean="0"/>
              <a:t> in iznajdbo lončarstva.</a:t>
            </a:r>
          </a:p>
          <a:p>
            <a:endParaRPr lang="sl-SI" dirty="0"/>
          </a:p>
        </p:txBody>
      </p:sp>
      <p:pic>
        <p:nvPicPr>
          <p:cNvPr id="3074" name="Picture 2" descr="http://www.kvarkadabra.net/images/articles/Zakaj-clovestvo-napreduje_1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17384" y="-285776"/>
            <a:ext cx="3036147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redinsko">
  <a:themeElements>
    <a:clrScheme name="Sredinsk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redinsk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redinsk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3000</TotalTime>
  <Words>1665</Words>
  <Application>Microsoft Office PowerPoint</Application>
  <PresentationFormat>On-screen Show (4:3)</PresentationFormat>
  <Paragraphs>170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Sredinsko</vt:lpstr>
      <vt:lpstr>Osnove gastronomije</vt:lpstr>
      <vt:lpstr>1. UVOD V GASTRONOMIJO</vt:lpstr>
      <vt:lpstr>Kaj je gastronomija?</vt:lpstr>
      <vt:lpstr>Gastronomija obsega: </vt:lpstr>
      <vt:lpstr>Gastronomija je del:</vt:lpstr>
      <vt:lpstr>Delitev gastronomije (Pokorn, D. 2009)</vt:lpstr>
      <vt:lpstr>Moderna evropska gastronomija  (Pokorn, D. 2009)</vt:lpstr>
      <vt:lpstr>Gastronomija</vt:lpstr>
      <vt:lpstr>Razvoj gastronomije</vt:lpstr>
      <vt:lpstr>Prehrana človeka v paleolitiku Ok. 9000 l.pr.n.št. – od začetka uporabe kamnitega orodja do agrarne revolucije</vt:lpstr>
      <vt:lpstr>Razvoj gastronomije</vt:lpstr>
      <vt:lpstr>Razvgoj gastronomije</vt:lpstr>
      <vt:lpstr>Zgodovinski razvoj priprave in ponudbe hrane</vt:lpstr>
      <vt:lpstr>Razvoj gastronomije</vt:lpstr>
      <vt:lpstr>Razvoj gastronomije</vt:lpstr>
      <vt:lpstr>Francoska kuhinja</vt:lpstr>
      <vt:lpstr>Restavracijska in mednarodna kuhinja</vt:lpstr>
      <vt:lpstr>Francoska meščanska kuhinja</vt:lpstr>
      <vt:lpstr>Nova francoska kuhinja</vt:lpstr>
      <vt:lpstr>Nova francoska kuhinja</vt:lpstr>
      <vt:lpstr>Podskupine francoske kuhinje</vt:lpstr>
      <vt:lpstr>Obseg francoske kuhinje</vt:lpstr>
      <vt:lpstr>Hitra hrana (fast food)</vt:lpstr>
      <vt:lpstr>Počasna hrana (slow food)</vt:lpstr>
      <vt:lpstr>Tradicionalna kuhinja</vt:lpstr>
      <vt:lpstr>Karakterisika kuhinje  (Elizabeth Rozin, 1982)</vt:lpstr>
      <vt:lpstr>Molekularna gastronomija</vt:lpstr>
    </vt:vector>
  </TitlesOfParts>
  <Company>Liwel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Osnove gastronomije</dc:title>
  <dc:creator>Mihha</dc:creator>
  <cp:lastModifiedBy>Jaka</cp:lastModifiedBy>
  <cp:revision>186</cp:revision>
  <dcterms:created xsi:type="dcterms:W3CDTF">2011-03-23T09:41:26Z</dcterms:created>
  <dcterms:modified xsi:type="dcterms:W3CDTF">2014-01-24T18:34:43Z</dcterms:modified>
</cp:coreProperties>
</file>