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72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739A3CF-22AC-456C-8DD3-F988A0C0DEFB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6BE855-0FF9-4B0A-82FB-896F6836B3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A3CF-22AC-456C-8DD3-F988A0C0DEFB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E855-0FF9-4B0A-82FB-896F6836B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739A3CF-22AC-456C-8DD3-F988A0C0DEFB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C6BE855-0FF9-4B0A-82FB-896F6836B3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A3CF-22AC-456C-8DD3-F988A0C0DEFB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6BE855-0FF9-4B0A-82FB-896F6836B3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A3CF-22AC-456C-8DD3-F988A0C0DEFB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C6BE855-0FF9-4B0A-82FB-896F6836B39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39A3CF-22AC-456C-8DD3-F988A0C0DEFB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6BE855-0FF9-4B0A-82FB-896F6836B39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39A3CF-22AC-456C-8DD3-F988A0C0DEFB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6BE855-0FF9-4B0A-82FB-896F6836B39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A3CF-22AC-456C-8DD3-F988A0C0DEFB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6BE855-0FF9-4B0A-82FB-896F6836B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A3CF-22AC-456C-8DD3-F988A0C0DEFB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6BE855-0FF9-4B0A-82FB-896F6836B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A3CF-22AC-456C-8DD3-F988A0C0DEFB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6BE855-0FF9-4B0A-82FB-896F6836B39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739A3CF-22AC-456C-8DD3-F988A0C0DEFB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C6BE855-0FF9-4B0A-82FB-896F6836B39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39A3CF-22AC-456C-8DD3-F988A0C0DEFB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6BE855-0FF9-4B0A-82FB-896F6836B3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ŽIVILA IN JEDI NA DNEVNEM JEDILNIKU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Barbara HERLAH, univ. dipl. inž. živ. Teh.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Delitev </a:t>
            </a:r>
            <a:r>
              <a:rPr lang="sl-SI" b="1" dirty="0" smtClean="0"/>
              <a:t>živil po prevladujoči energijski hranilni snovi </a:t>
            </a:r>
            <a:r>
              <a:rPr lang="sl-SI" sz="2800" b="1" dirty="0" smtClean="0"/>
              <a:t>(Pokorn, 1997)</a:t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3200" b="1" dirty="0" smtClean="0">
                <a:solidFill>
                  <a:schemeClr val="accent2">
                    <a:lumMod val="50000"/>
                  </a:schemeClr>
                </a:solidFill>
              </a:rPr>
              <a:t>Maščobno-</a:t>
            </a:r>
            <a:r>
              <a:rPr lang="sl-SI" sz="3200" b="1" dirty="0" err="1" smtClean="0">
                <a:solidFill>
                  <a:schemeClr val="accent2">
                    <a:lumMod val="50000"/>
                  </a:schemeClr>
                </a:solidFill>
              </a:rPr>
              <a:t>ogljikohidratna</a:t>
            </a:r>
            <a:r>
              <a:rPr lang="sl-SI" sz="3200" b="1" dirty="0" smtClean="0">
                <a:solidFill>
                  <a:schemeClr val="accent2">
                    <a:lumMod val="50000"/>
                  </a:schemeClr>
                </a:solidFill>
              </a:rPr>
              <a:t> živila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3116"/>
            <a:ext cx="8153400" cy="395288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l-SI" dirty="0" smtClean="0"/>
              <a:t>jedilna čokolada, lešnikova krema;</a:t>
            </a:r>
            <a:endParaRPr lang="en-US" dirty="0" smtClean="0"/>
          </a:p>
          <a:p>
            <a:pPr lvl="0"/>
            <a:r>
              <a:rPr lang="sl-SI" dirty="0" smtClean="0"/>
              <a:t>kokosova moka, marcipan;</a:t>
            </a:r>
            <a:endParaRPr lang="en-US" dirty="0" smtClean="0"/>
          </a:p>
          <a:p>
            <a:pPr lvl="0"/>
            <a:r>
              <a:rPr lang="sl-SI" dirty="0" smtClean="0"/>
              <a:t>avokado;</a:t>
            </a:r>
            <a:endParaRPr lang="en-US" dirty="0" smtClean="0"/>
          </a:p>
          <a:p>
            <a:pPr lvl="0"/>
            <a:r>
              <a:rPr lang="sl-SI" dirty="0" smtClean="0"/>
              <a:t>pecivo (linško pecivo, </a:t>
            </a:r>
            <a:r>
              <a:rPr lang="sl-SI" dirty="0" err="1" smtClean="0"/>
              <a:t>vafli</a:t>
            </a:r>
            <a:r>
              <a:rPr lang="sl-SI" dirty="0" smtClean="0"/>
              <a:t>, jabolčni zavitek, itn.).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sl-SI" dirty="0" smtClean="0"/>
              <a:t>	Ta </a:t>
            </a:r>
            <a:r>
              <a:rPr lang="sl-SI" dirty="0" smtClean="0"/>
              <a:t>skupina vsebuje visoko energijska hranila, zato jih uporabljamo le kot krepilni dodatek k dnevnemu jedilniku (težje fizično delo, krepilne diete).</a:t>
            </a:r>
            <a:endParaRPr lang="en-US" dirty="0" smtClean="0"/>
          </a:p>
          <a:p>
            <a:pPr>
              <a:buNone/>
            </a:pPr>
            <a:r>
              <a:rPr lang="sl-SI" b="1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Delitev </a:t>
            </a:r>
            <a:r>
              <a:rPr lang="sl-SI" b="1" dirty="0" smtClean="0"/>
              <a:t>živil po prevladujoči energijski hranilni snovi </a:t>
            </a:r>
            <a:r>
              <a:rPr lang="sl-SI" sz="2800" b="1" dirty="0" smtClean="0"/>
              <a:t>(Pokorn, 1997)</a:t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3200" b="1" dirty="0" smtClean="0">
                <a:solidFill>
                  <a:schemeClr val="accent2">
                    <a:lumMod val="50000"/>
                  </a:schemeClr>
                </a:solidFill>
              </a:rPr>
              <a:t>Beljakovinsko-</a:t>
            </a:r>
            <a:r>
              <a:rPr lang="sl-SI" sz="3200" b="1" dirty="0" err="1" smtClean="0">
                <a:solidFill>
                  <a:schemeClr val="accent2">
                    <a:lumMod val="50000"/>
                  </a:schemeClr>
                </a:solidFill>
              </a:rPr>
              <a:t>ogljikohidratno</a:t>
            </a:r>
            <a:r>
              <a:rPr lang="sl-SI" sz="3200" b="1" dirty="0" smtClean="0">
                <a:solidFill>
                  <a:schemeClr val="accent2">
                    <a:lumMod val="50000"/>
                  </a:schemeClr>
                </a:solidFill>
              </a:rPr>
              <a:t>-maščobna </a:t>
            </a:r>
            <a:r>
              <a:rPr lang="sl-SI" sz="3200" b="1" dirty="0" smtClean="0">
                <a:solidFill>
                  <a:schemeClr val="accent2">
                    <a:lumMod val="50000"/>
                  </a:schemeClr>
                </a:solidFill>
              </a:rPr>
              <a:t>živila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285992"/>
            <a:ext cx="8153400" cy="428628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sl-SI" dirty="0" smtClean="0"/>
              <a:t>mastne vrste kislega mleka, jogurta, kondenzirano mleko, mlečni prah, </a:t>
            </a:r>
            <a:endParaRPr lang="en-US" dirty="0" smtClean="0"/>
          </a:p>
          <a:p>
            <a:pPr lvl="0"/>
            <a:r>
              <a:rPr lang="sl-SI" dirty="0" smtClean="0"/>
              <a:t>lupinasto sadje (orehi, lešniki, mandeljni, arašidi), </a:t>
            </a:r>
            <a:endParaRPr lang="en-US" dirty="0" smtClean="0"/>
          </a:p>
          <a:p>
            <a:pPr lvl="0"/>
            <a:r>
              <a:rPr lang="sl-SI" dirty="0" smtClean="0"/>
              <a:t>sončnično in bučno seme, </a:t>
            </a:r>
            <a:endParaRPr lang="en-US" dirty="0" smtClean="0"/>
          </a:p>
          <a:p>
            <a:pPr lvl="0"/>
            <a:r>
              <a:rPr lang="sl-SI" dirty="0" err="1" smtClean="0"/>
              <a:t>arašidno</a:t>
            </a:r>
            <a:r>
              <a:rPr lang="sl-SI" dirty="0" smtClean="0"/>
              <a:t> maslo, </a:t>
            </a:r>
            <a:endParaRPr lang="en-US" dirty="0" smtClean="0"/>
          </a:p>
          <a:p>
            <a:pPr lvl="0"/>
            <a:r>
              <a:rPr lang="sl-SI" dirty="0" smtClean="0"/>
              <a:t>čokoladni namaz, mastni biskvit, mlečna čokolada z lešniki</a:t>
            </a:r>
            <a:endParaRPr lang="en-US" dirty="0" smtClean="0"/>
          </a:p>
          <a:p>
            <a:pPr>
              <a:buNone/>
            </a:pPr>
            <a:r>
              <a:rPr lang="sl-SI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sl-SI" dirty="0" smtClean="0"/>
              <a:t>	Če </a:t>
            </a:r>
            <a:r>
              <a:rPr lang="sl-SI" dirty="0" smtClean="0"/>
              <a:t>jedilnik posebno odmerja maščobna živila, se živil iz te skupine posebej izogibamo v primeru diete pri povišanih lipidih v krvi, pri diabetesu, shujševalni dieti, žolčnih kamnih, oteženi absorpciji hranil itn., drugače pa jih lahko uporabljamo v poljubni, zmerni količini. S to skupino lahko povsem nadomestimo beljakovine </a:t>
            </a:r>
            <a:r>
              <a:rPr lang="sl-SI" dirty="0" smtClean="0"/>
              <a:t>in </a:t>
            </a:r>
            <a:r>
              <a:rPr lang="sl-SI" dirty="0" smtClean="0"/>
              <a:t>maščobe </a:t>
            </a:r>
            <a:r>
              <a:rPr lang="sl-SI" dirty="0" smtClean="0"/>
              <a:t>oziroma </a:t>
            </a:r>
            <a:r>
              <a:rPr lang="sl-SI" dirty="0" smtClean="0"/>
              <a:t>živila iz 3., 4. in 5. skupine.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Delitev </a:t>
            </a:r>
            <a:r>
              <a:rPr lang="sl-SI" b="1" dirty="0" smtClean="0"/>
              <a:t>živil po prevladujoči energijski hranilni snovi </a:t>
            </a:r>
            <a:r>
              <a:rPr lang="sl-SI" sz="2800" b="1" dirty="0" smtClean="0"/>
              <a:t>(Pokorn, 1997)</a:t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3200" b="1" dirty="0" smtClean="0">
                <a:solidFill>
                  <a:schemeClr val="accent2">
                    <a:lumMod val="50000"/>
                  </a:schemeClr>
                </a:solidFill>
              </a:rPr>
              <a:t>Začimbe, dišavnice in poživila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357430"/>
            <a:ext cx="8153400" cy="373857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sl-SI" sz="3200" dirty="0" smtClean="0"/>
              <a:t>ostre </a:t>
            </a:r>
            <a:r>
              <a:rPr lang="sl-SI" sz="3200" dirty="0" smtClean="0"/>
              <a:t>začimbe (poper, ostra paprika, cimet, klinčki, ingver, itn.), </a:t>
            </a:r>
            <a:endParaRPr lang="en-US" sz="3200" dirty="0" smtClean="0"/>
          </a:p>
          <a:p>
            <a:pPr lvl="0"/>
            <a:r>
              <a:rPr lang="sl-SI" sz="3200" dirty="0" smtClean="0"/>
              <a:t>domače začimbe in dišavnice (česen, peteršilj, lovor, timijan, itn.), sol,</a:t>
            </a:r>
            <a:endParaRPr lang="en-US" sz="3200" dirty="0" smtClean="0"/>
          </a:p>
          <a:p>
            <a:pPr lvl="0"/>
            <a:r>
              <a:rPr lang="sl-SI" sz="3200" dirty="0" smtClean="0"/>
              <a:t>prava kava, čaj.</a:t>
            </a:r>
            <a:endParaRPr lang="en-US" sz="3200" dirty="0" smtClean="0"/>
          </a:p>
          <a:p>
            <a:pPr>
              <a:buNone/>
            </a:pPr>
            <a:r>
              <a:rPr lang="sl-SI" sz="3200" dirty="0" smtClean="0"/>
              <a:t> </a:t>
            </a:r>
            <a:endParaRPr lang="en-US" sz="3200" dirty="0" smtClean="0"/>
          </a:p>
          <a:p>
            <a:pPr>
              <a:buNone/>
            </a:pPr>
            <a:r>
              <a:rPr lang="sl-SI" sz="3200" dirty="0" smtClean="0"/>
              <a:t>	Začimbe </a:t>
            </a:r>
            <a:r>
              <a:rPr lang="sl-SI" sz="3200" dirty="0" smtClean="0"/>
              <a:t>in dišavnice uporabljamo v zmernih količinah, če ni posebnih zadržkov. </a:t>
            </a:r>
            <a:endParaRPr lang="sl-SI" sz="3200" dirty="0" smtClean="0"/>
          </a:p>
          <a:p>
            <a:pPr>
              <a:buNone/>
            </a:pPr>
            <a:r>
              <a:rPr lang="sl-SI" sz="3200" dirty="0" smtClean="0"/>
              <a:t>	</a:t>
            </a:r>
            <a:r>
              <a:rPr lang="sl-SI" sz="3200" dirty="0" smtClean="0"/>
              <a:t>Ostrih </a:t>
            </a:r>
            <a:r>
              <a:rPr lang="sl-SI" sz="3200" dirty="0" smtClean="0"/>
              <a:t>začimb se izogibamo zlasti pri boleznih prebavil. </a:t>
            </a:r>
            <a:endParaRPr lang="sl-SI" sz="3200" dirty="0" smtClean="0"/>
          </a:p>
          <a:p>
            <a:pPr>
              <a:buNone/>
            </a:pPr>
            <a:r>
              <a:rPr lang="sl-SI" sz="3200" dirty="0" smtClean="0"/>
              <a:t>	Če </a:t>
            </a:r>
            <a:r>
              <a:rPr lang="sl-SI" sz="3200" dirty="0" smtClean="0"/>
              <a:t>iz dnevne prehrane izključimo vsa živila z veliko soli in </a:t>
            </a:r>
            <a:r>
              <a:rPr lang="sl-SI" sz="3200" dirty="0" smtClean="0"/>
              <a:t>hrane </a:t>
            </a:r>
            <a:r>
              <a:rPr lang="sl-SI" sz="3200" dirty="0" smtClean="0"/>
              <a:t>ne solimo, dnevni obrok hrane še vedno vsebuje okoli 3-4 g soli (1g soli je dnevna potrebna količina, če ni nobene izgube soli).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Delitev </a:t>
            </a:r>
            <a:r>
              <a:rPr lang="sl-SI" b="1" dirty="0" smtClean="0"/>
              <a:t>živil po prevladujoči energijski hranilni snovi </a:t>
            </a:r>
            <a:r>
              <a:rPr lang="sl-SI" sz="2800" b="1" dirty="0" smtClean="0"/>
              <a:t>(Pokorn, 1997)</a:t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3200" b="1" dirty="0" smtClean="0">
                <a:solidFill>
                  <a:schemeClr val="accent2">
                    <a:lumMod val="50000"/>
                  </a:schemeClr>
                </a:solidFill>
              </a:rPr>
              <a:t>Alkoholna živila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3116"/>
            <a:ext cx="8153400" cy="395288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sl-SI" dirty="0" smtClean="0"/>
              <a:t>žganje</a:t>
            </a:r>
            <a:endParaRPr lang="en-US" dirty="0" smtClean="0"/>
          </a:p>
          <a:p>
            <a:pPr lvl="0"/>
            <a:r>
              <a:rPr lang="sl-SI" dirty="0" smtClean="0"/>
              <a:t>pivo, liker, sladko vino</a:t>
            </a:r>
            <a:endParaRPr lang="en-US" dirty="0" smtClean="0"/>
          </a:p>
          <a:p>
            <a:pPr lvl="0"/>
            <a:r>
              <a:rPr lang="sl-SI" dirty="0" smtClean="0"/>
              <a:t>suho vino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sl-SI" dirty="0" smtClean="0"/>
              <a:t>	Izogibamo </a:t>
            </a:r>
            <a:r>
              <a:rPr lang="sl-SI" dirty="0" smtClean="0"/>
              <a:t>se zlasti žganih pijač. 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	</a:t>
            </a:r>
            <a:r>
              <a:rPr lang="sl-SI" dirty="0" smtClean="0"/>
              <a:t>Če </a:t>
            </a:r>
            <a:r>
              <a:rPr lang="sl-SI" dirty="0" smtClean="0"/>
              <a:t>ni ostalih zadržkov (abstinenca; bolezni jeter, trebušne slinavke, prebavil; povišani trigliceridi v krvi), lahko dnevno zaužijemo okoli 25 do 35 </a:t>
            </a:r>
            <a:r>
              <a:rPr lang="sl-SI" dirty="0" err="1" smtClean="0"/>
              <a:t>cl</a:t>
            </a:r>
            <a:r>
              <a:rPr lang="sl-SI" dirty="0" smtClean="0"/>
              <a:t> čistega alkohola v različnih pijačah, najbolje v pivu ali vinu.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Delitev </a:t>
            </a:r>
            <a:r>
              <a:rPr lang="sl-SI" b="1" dirty="0" smtClean="0"/>
              <a:t>živil po prevladujoči energijski hranilni snovi </a:t>
            </a:r>
            <a:r>
              <a:rPr lang="sl-SI" sz="2800" b="1" dirty="0" smtClean="0"/>
              <a:t>(Pokorn, 1997)</a:t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3200" b="1" dirty="0" smtClean="0">
                <a:solidFill>
                  <a:schemeClr val="accent2">
                    <a:lumMod val="50000"/>
                  </a:schemeClr>
                </a:solidFill>
              </a:rPr>
              <a:t>Voda, mineralna voda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214554"/>
            <a:ext cx="8153400" cy="4357718"/>
          </a:xfrm>
        </p:spPr>
        <p:txBody>
          <a:bodyPr>
            <a:normAutofit fontScale="85000" lnSpcReduction="20000"/>
          </a:bodyPr>
          <a:lstStyle/>
          <a:p>
            <a:endParaRPr lang="sl-SI" sz="3200" dirty="0" smtClean="0"/>
          </a:p>
          <a:p>
            <a:r>
              <a:rPr lang="sl-SI" sz="3200" dirty="0" smtClean="0"/>
              <a:t>Količino </a:t>
            </a:r>
            <a:r>
              <a:rPr lang="sl-SI" sz="3200" dirty="0" smtClean="0"/>
              <a:t>vode nam odreja dnevna žeja, oz. mora postati del prehranskih navad. Zdravilne vode pijemo po zdravnikovem navodilu oziroma se ravnamo po individualnem predpisu: lahko popijemo toliko vode, kolikor je ne povzroči težav.</a:t>
            </a:r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sl-SI" sz="3200" dirty="0" smtClean="0"/>
              <a:t>	</a:t>
            </a:r>
            <a:r>
              <a:rPr lang="sl-SI" sz="3200" dirty="0" smtClean="0">
                <a:solidFill>
                  <a:schemeClr val="accent1">
                    <a:lumMod val="50000"/>
                  </a:schemeClr>
                </a:solidFill>
              </a:rPr>
              <a:t>Opisano </a:t>
            </a:r>
            <a:r>
              <a:rPr lang="sl-SI" sz="3200" dirty="0" smtClean="0">
                <a:solidFill>
                  <a:schemeClr val="accent1">
                    <a:lumMod val="50000"/>
                  </a:schemeClr>
                </a:solidFill>
              </a:rPr>
              <a:t>delitev živil potrebujemo predvsem za kvalitetno sestavo dnevnih obrokov hrane, to je za sestavljanje </a:t>
            </a:r>
            <a:r>
              <a:rPr lang="sl-SI" sz="3200" dirty="0" err="1" smtClean="0">
                <a:solidFill>
                  <a:schemeClr val="accent1">
                    <a:lumMod val="50000"/>
                  </a:schemeClr>
                </a:solidFill>
              </a:rPr>
              <a:t>nemerjenih</a:t>
            </a:r>
            <a:r>
              <a:rPr lang="sl-SI" sz="3200" dirty="0" smtClean="0">
                <a:solidFill>
                  <a:schemeClr val="accent1">
                    <a:lumMod val="50000"/>
                  </a:schemeClr>
                </a:solidFill>
              </a:rPr>
              <a:t> diet. Izjemoma merimo določena »kritična« živila, vključena v jedilnik.</a:t>
            </a:r>
            <a:endParaRPr lang="en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ŽIVILA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Vse, </a:t>
            </a:r>
            <a:r>
              <a:rPr lang="sl-SI" dirty="0" smtClean="0"/>
              <a:t>kar ljudje uporabljajo za hrano in pijačo v predelani in nepredelani obliki, prav tako tudi začimbe, in vse druge snovi (dodatki ali aditivi), ki jih dodamo živilom za konzerviranje, za izboljšanje senzoričnih lastnosti ali da bi jih obogatili , oz. drugače spremenili.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JEDI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So živila</a:t>
            </a:r>
            <a:r>
              <a:rPr lang="sl-SI" dirty="0" smtClean="0"/>
              <a:t>, ki </a:t>
            </a:r>
            <a:r>
              <a:rPr lang="sl-SI" dirty="0" smtClean="0"/>
              <a:t>smo jih z različnimi </a:t>
            </a:r>
            <a:r>
              <a:rPr lang="sl-SI" dirty="0" smtClean="0"/>
              <a:t>postopki priprave </a:t>
            </a:r>
            <a:r>
              <a:rPr lang="sl-SI" dirty="0" smtClean="0"/>
              <a:t>obdelali </a:t>
            </a:r>
            <a:r>
              <a:rPr lang="sl-SI" dirty="0" smtClean="0"/>
              <a:t>in jim </a:t>
            </a:r>
            <a:r>
              <a:rPr lang="sl-SI" dirty="0" smtClean="0"/>
              <a:t>spremenili </a:t>
            </a:r>
            <a:r>
              <a:rPr lang="sl-SI" dirty="0" smtClean="0"/>
              <a:t>senzorične lastnosti. </a:t>
            </a:r>
            <a:endParaRPr lang="sl-SI" dirty="0" smtClean="0"/>
          </a:p>
          <a:p>
            <a:r>
              <a:rPr lang="sl-SI" dirty="0" smtClean="0"/>
              <a:t>Vsaka </a:t>
            </a:r>
            <a:r>
              <a:rPr lang="sl-SI" dirty="0" smtClean="0"/>
              <a:t>jed zahteva ustrezno vrsto živil in dodatkov, ustrezna razmerja med njimi ter način in čas priprave. Če katerikoli dejavnik spremenimo, dobimo povsem drugo jed.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153400" cy="2214578"/>
          </a:xfrm>
        </p:spPr>
        <p:txBody>
          <a:bodyPr>
            <a:normAutofit fontScale="90000"/>
          </a:bodyPr>
          <a:lstStyle/>
          <a:p>
            <a:r>
              <a:rPr lang="sl-SI" b="1" dirty="0" smtClean="0"/>
              <a:t>Delitev </a:t>
            </a:r>
            <a:r>
              <a:rPr lang="sl-SI" b="1" dirty="0" smtClean="0"/>
              <a:t>živil po prevladujoči energijski hranilni snovi </a:t>
            </a:r>
            <a:r>
              <a:rPr lang="sl-SI" sz="2200" b="1" dirty="0" smtClean="0"/>
              <a:t>(Pokorn, 1997</a:t>
            </a:r>
            <a:r>
              <a:rPr lang="sl-SI" sz="2200" b="1" dirty="0" smtClean="0"/>
              <a:t>)</a:t>
            </a:r>
            <a:br>
              <a:rPr lang="sl-SI" sz="2200" b="1" dirty="0" smtClean="0"/>
            </a:br>
            <a:r>
              <a:rPr lang="sl-SI" sz="2200" b="1" dirty="0" smtClean="0"/>
              <a:t/>
            </a:r>
            <a:br>
              <a:rPr lang="sl-SI" sz="2200" b="1" dirty="0" smtClean="0"/>
            </a:br>
            <a:r>
              <a:rPr lang="sl-SI" sz="3100" b="1" dirty="0" smtClean="0">
                <a:solidFill>
                  <a:schemeClr val="accent2">
                    <a:lumMod val="50000"/>
                  </a:schemeClr>
                </a:solidFill>
              </a:rPr>
              <a:t>Beljakovinska živila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71678"/>
            <a:ext cx="8153400" cy="4429156"/>
          </a:xfrm>
        </p:spPr>
        <p:txBody>
          <a:bodyPr>
            <a:normAutofit fontScale="62500" lnSpcReduction="20000"/>
          </a:bodyPr>
          <a:lstStyle/>
          <a:p>
            <a:pPr lvl="1">
              <a:buNone/>
            </a:pPr>
            <a:endParaRPr lang="en-US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sl-SI" sz="3200" dirty="0" smtClean="0"/>
              <a:t>vse vrste pustega mesa z odstranjeno maščobo (teletina, goveji file, goveje stegno, rostbif, pusta gnjat, itn.), jagnjetina, kunec, puran, pusta </a:t>
            </a:r>
            <a:r>
              <a:rPr lang="sl-SI" sz="3200" dirty="0" err="1" smtClean="0"/>
              <a:t>kuretina</a:t>
            </a:r>
            <a:r>
              <a:rPr lang="sl-SI" sz="3200" dirty="0" smtClean="0"/>
              <a:t>, račje meso, golobje meso, divjačina, konjsko meso;</a:t>
            </a:r>
            <a:endParaRPr lang="en-US" sz="3200" dirty="0" smtClean="0"/>
          </a:p>
          <a:p>
            <a:pPr lvl="0"/>
            <a:r>
              <a:rPr lang="sl-SI" sz="3200" dirty="0" smtClean="0"/>
              <a:t>drobovina (jetra, pljuča, srčki, ledvica);</a:t>
            </a:r>
            <a:endParaRPr lang="en-US" sz="3200" dirty="0" smtClean="0"/>
          </a:p>
          <a:p>
            <a:pPr lvl="0"/>
            <a:r>
              <a:rPr lang="sl-SI" sz="3200" dirty="0" smtClean="0"/>
              <a:t>ribe (sardele, zobatec, oslič, morski list, trlja, tuna, večina rečnih in jezerskih rib – razen krapa in jegulje);</a:t>
            </a:r>
            <a:endParaRPr lang="en-US" sz="3200" dirty="0" smtClean="0"/>
          </a:p>
          <a:p>
            <a:pPr lvl="0"/>
            <a:r>
              <a:rPr lang="sl-SI" sz="3200" dirty="0" smtClean="0"/>
              <a:t>lupinarji (raki), mehkužci (lignje, sipe, školjke, polži, žabe);</a:t>
            </a:r>
            <a:endParaRPr lang="en-US" sz="3200" dirty="0" smtClean="0"/>
          </a:p>
          <a:p>
            <a:pPr lvl="0"/>
            <a:r>
              <a:rPr lang="sl-SI" sz="3200" dirty="0" smtClean="0"/>
              <a:t>jajčni beljak;</a:t>
            </a:r>
            <a:endParaRPr lang="en-US" sz="3200" dirty="0" smtClean="0"/>
          </a:p>
          <a:p>
            <a:pPr lvl="0"/>
            <a:r>
              <a:rPr lang="sl-SI" sz="3200" dirty="0" smtClean="0"/>
              <a:t>zelo pusta skuta;</a:t>
            </a:r>
            <a:endParaRPr lang="en-US" sz="3200" dirty="0" smtClean="0"/>
          </a:p>
          <a:p>
            <a:pPr lvl="0"/>
            <a:r>
              <a:rPr lang="sl-SI" sz="3200" dirty="0" smtClean="0"/>
              <a:t>kazein</a:t>
            </a:r>
            <a:r>
              <a:rPr lang="sl-SI" sz="3200" dirty="0" smtClean="0"/>
              <a:t>.</a:t>
            </a:r>
          </a:p>
          <a:p>
            <a:pPr lvl="0"/>
            <a:endParaRPr lang="en-US" sz="3200" dirty="0" smtClean="0"/>
          </a:p>
          <a:p>
            <a:pPr>
              <a:buNone/>
            </a:pPr>
            <a:r>
              <a:rPr lang="sl-SI" sz="3200" dirty="0" smtClean="0"/>
              <a:t> </a:t>
            </a:r>
            <a:r>
              <a:rPr lang="sl-SI" sz="2400" dirty="0" smtClean="0"/>
              <a:t>	</a:t>
            </a:r>
            <a:r>
              <a:rPr lang="sl-SI" sz="3200" dirty="0" smtClean="0"/>
              <a:t>Okvirno </a:t>
            </a:r>
            <a:r>
              <a:rPr lang="sl-SI" sz="3200" dirty="0" smtClean="0"/>
              <a:t>vključimo v celodnevni jedilnik okoli 100 do 150 g (20 do 30 g beljakovin) zelo pustega mesa ali ustreznih zamenjav. 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153400" cy="2357430"/>
          </a:xfrm>
        </p:spPr>
        <p:txBody>
          <a:bodyPr>
            <a:normAutofit/>
          </a:bodyPr>
          <a:lstStyle/>
          <a:p>
            <a:r>
              <a:rPr lang="sl-SI" sz="4000" b="1" dirty="0" smtClean="0"/>
              <a:t>Delitev živil po prevladujoči energijski hranilni snovi </a:t>
            </a:r>
            <a:r>
              <a:rPr lang="sl-SI" sz="2200" b="1" dirty="0" smtClean="0"/>
              <a:t>(Pokorn, 1997)</a:t>
            </a:r>
            <a:br>
              <a:rPr lang="sl-SI" sz="2200" b="1" dirty="0" smtClean="0"/>
            </a:br>
            <a:r>
              <a:rPr lang="sl-SI" sz="2200" b="1" dirty="0" smtClean="0"/>
              <a:t/>
            </a:r>
            <a:br>
              <a:rPr lang="sl-SI" sz="2200" b="1" dirty="0" smtClean="0"/>
            </a:br>
            <a:r>
              <a:rPr lang="sl-SI" sz="2800" b="1" dirty="0" smtClean="0">
                <a:solidFill>
                  <a:schemeClr val="accent2">
                    <a:lumMod val="50000"/>
                  </a:schemeClr>
                </a:solidFill>
              </a:rPr>
              <a:t>Maščobna živila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285992"/>
            <a:ext cx="8153400" cy="381000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l-SI" sz="3200" dirty="0" smtClean="0"/>
              <a:t>čista </a:t>
            </a:r>
            <a:r>
              <a:rPr lang="sl-SI" sz="3200" dirty="0" smtClean="0"/>
              <a:t>rastlinska olja, ribje olje, čiste živalske maščobe </a:t>
            </a:r>
            <a:endParaRPr lang="en-US" sz="3200" dirty="0" smtClean="0"/>
          </a:p>
          <a:p>
            <a:pPr lvl="0"/>
            <a:r>
              <a:rPr lang="sl-SI" sz="3200" dirty="0" smtClean="0"/>
              <a:t>smetana; </a:t>
            </a:r>
            <a:endParaRPr lang="en-US" sz="3200" dirty="0" smtClean="0"/>
          </a:p>
          <a:p>
            <a:pPr lvl="0"/>
            <a:r>
              <a:rPr lang="sl-SI" sz="3200" dirty="0" smtClean="0"/>
              <a:t>margarina;</a:t>
            </a:r>
            <a:endParaRPr lang="en-US" sz="3200" dirty="0" smtClean="0"/>
          </a:p>
          <a:p>
            <a:pPr lvl="0"/>
            <a:r>
              <a:rPr lang="sl-SI" sz="3200" dirty="0" smtClean="0"/>
              <a:t>ocvirki, slanina;</a:t>
            </a:r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sl-SI" sz="3200" dirty="0" smtClean="0"/>
              <a:t>	Maščobna </a:t>
            </a:r>
            <a:r>
              <a:rPr lang="sl-SI" sz="3200" dirty="0" smtClean="0"/>
              <a:t>živila uporabljamo v zmerni količini (v varovalni prehrani okoli 6 žličk olja na dan). 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Delitev </a:t>
            </a:r>
            <a:r>
              <a:rPr lang="sl-SI" b="1" dirty="0" smtClean="0"/>
              <a:t>živil po prevladujoči energijski hranilni snovi </a:t>
            </a:r>
            <a:r>
              <a:rPr lang="sl-SI" sz="2800" b="1" dirty="0" smtClean="0"/>
              <a:t>(Pokorn, 1997)</a:t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3200" b="1" dirty="0" err="1" smtClean="0">
                <a:solidFill>
                  <a:schemeClr val="accent2">
                    <a:lumMod val="50000"/>
                  </a:schemeClr>
                </a:solidFill>
              </a:rPr>
              <a:t>Ogljikohidratna</a:t>
            </a:r>
            <a:r>
              <a:rPr lang="sl-SI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l-SI" sz="3200" b="1" dirty="0" smtClean="0">
                <a:solidFill>
                  <a:schemeClr val="accent2">
                    <a:lumMod val="50000"/>
                  </a:schemeClr>
                </a:solidFill>
              </a:rPr>
              <a:t>živila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3116"/>
            <a:ext cx="8153400" cy="3952884"/>
          </a:xfrm>
        </p:spPr>
        <p:txBody>
          <a:bodyPr>
            <a:normAutofit lnSpcReduction="10000"/>
          </a:bodyPr>
          <a:lstStyle/>
          <a:p>
            <a:pPr lvl="0"/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škrobna živila: </a:t>
            </a:r>
            <a:r>
              <a:rPr lang="sl-SI" dirty="0" smtClean="0"/>
              <a:t>polenta, žganci, kaša, kruh, testenine (brez jajc), riž, škrob (puding), kostanj, krompir, pecivo z malo maščob in jajc;</a:t>
            </a:r>
            <a:endParaRPr lang="en-US" dirty="0" smtClean="0"/>
          </a:p>
          <a:p>
            <a:pPr lvl="0"/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sladkorna živila: </a:t>
            </a:r>
            <a:r>
              <a:rPr lang="sl-SI" dirty="0" smtClean="0"/>
              <a:t>sladkor, med, marmelada, džem, </a:t>
            </a:r>
            <a:r>
              <a:rPr lang="sl-SI" dirty="0" err="1" smtClean="0"/>
              <a:t>bonboni</a:t>
            </a:r>
            <a:r>
              <a:rPr lang="sl-SI" dirty="0" smtClean="0"/>
              <a:t>, sirup, oslajeno mleko, sadni sok, gazirana pijača, sirotka, suho sadje, pivo (dekstrini), nekatera sladka vina, likerji;</a:t>
            </a:r>
            <a:endParaRPr lang="en-US" dirty="0" smtClean="0"/>
          </a:p>
          <a:p>
            <a:pPr lvl="0"/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sadje </a:t>
            </a:r>
            <a:r>
              <a:rPr lang="sl-SI" dirty="0" smtClean="0"/>
              <a:t>(sladkor, škrob, balastne snovi);</a:t>
            </a:r>
            <a:endParaRPr lang="en-US" dirty="0" smtClean="0"/>
          </a:p>
          <a:p>
            <a:pPr lvl="0"/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zelenjava</a:t>
            </a:r>
            <a:r>
              <a:rPr lang="sl-SI" dirty="0" smtClean="0"/>
              <a:t> (škrob, sladkor, balastne snovi).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Delitev </a:t>
            </a:r>
            <a:r>
              <a:rPr lang="sl-SI" b="1" dirty="0" smtClean="0"/>
              <a:t>živil po prevladujoči energijski hranilni snovi </a:t>
            </a:r>
            <a:r>
              <a:rPr lang="sl-SI" sz="2800" b="1" dirty="0" smtClean="0"/>
              <a:t>(Pokorn, 1997)</a:t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3200" b="1" dirty="0" err="1" smtClean="0">
                <a:solidFill>
                  <a:schemeClr val="accent2">
                    <a:lumMod val="50000"/>
                  </a:schemeClr>
                </a:solidFill>
              </a:rPr>
              <a:t>Ogljikohidratna</a:t>
            </a:r>
            <a:r>
              <a:rPr lang="sl-SI" sz="3200" b="1" dirty="0" smtClean="0">
                <a:solidFill>
                  <a:schemeClr val="accent2">
                    <a:lumMod val="50000"/>
                  </a:schemeClr>
                </a:solidFill>
              </a:rPr>
              <a:t> živila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3116"/>
            <a:ext cx="8153400" cy="4500594"/>
          </a:xfrm>
        </p:spPr>
        <p:txBody>
          <a:bodyPr>
            <a:normAutofit fontScale="77500" lnSpcReduction="20000"/>
          </a:bodyPr>
          <a:lstStyle/>
          <a:p>
            <a:r>
              <a:rPr lang="sl-SI" dirty="0" smtClean="0"/>
              <a:t>V </a:t>
            </a:r>
            <a:r>
              <a:rPr lang="sl-SI" dirty="0" smtClean="0"/>
              <a:t>dnevni prehrani uporabljamo zlasti tista </a:t>
            </a:r>
            <a:r>
              <a:rPr lang="sl-SI" dirty="0" smtClean="0"/>
              <a:t>škrobna živila</a:t>
            </a:r>
            <a:r>
              <a:rPr lang="sl-SI" dirty="0" smtClean="0"/>
              <a:t>, ki vsebujejo grobo mleta žita (npr. </a:t>
            </a:r>
            <a:r>
              <a:rPr lang="sl-SI" dirty="0" err="1" smtClean="0"/>
              <a:t>grahamov</a:t>
            </a:r>
            <a:r>
              <a:rPr lang="sl-SI" dirty="0" smtClean="0"/>
              <a:t> kruh itn.). Če </a:t>
            </a:r>
            <a:r>
              <a:rPr lang="sl-SI" dirty="0" err="1" smtClean="0"/>
              <a:t>uporablajmo</a:t>
            </a:r>
            <a:r>
              <a:rPr lang="sl-SI" dirty="0" smtClean="0"/>
              <a:t> druga »čista« živila (npr. bel kruh, puding, testenine, poliran riž, itn.) pa jih uporabljamo le, kadar jih vključujemo v kompleten obrok hrane, skupaj s sadjem ali z zelenjavo, ali pa tem živilom dodamo pripravke čistih dietnih vlaknin</a:t>
            </a:r>
            <a:r>
              <a:rPr lang="sl-SI" dirty="0" smtClean="0"/>
              <a:t>.</a:t>
            </a:r>
            <a:endParaRPr lang="en-US" dirty="0" smtClean="0"/>
          </a:p>
          <a:p>
            <a:r>
              <a:rPr lang="sl-SI" dirty="0" smtClean="0"/>
              <a:t>Sladkornih živil na splošno ne uporabljamo v dnevnih obrokih hrane, oziroma jih uporabljamo v čim manjši količini (le nekaj žličk na dan). Diabetikom ta živila niso </a:t>
            </a:r>
            <a:r>
              <a:rPr lang="sl-SI" dirty="0" err="1" smtClean="0"/>
              <a:t>priporočjiva</a:t>
            </a:r>
            <a:r>
              <a:rPr lang="sl-SI" dirty="0" smtClean="0"/>
              <a:t>. Nadomestke za sladila (fruktoza, </a:t>
            </a:r>
            <a:r>
              <a:rPr lang="sl-SI" dirty="0" err="1" smtClean="0"/>
              <a:t>sorbitol</a:t>
            </a:r>
            <a:r>
              <a:rPr lang="sl-SI" dirty="0" smtClean="0"/>
              <a:t>, </a:t>
            </a:r>
            <a:r>
              <a:rPr lang="sl-SI" dirty="0" err="1" smtClean="0"/>
              <a:t>manitol</a:t>
            </a:r>
            <a:r>
              <a:rPr lang="sl-SI" dirty="0" smtClean="0"/>
              <a:t>, </a:t>
            </a:r>
            <a:r>
              <a:rPr lang="sl-SI" dirty="0" err="1" smtClean="0"/>
              <a:t>ksilol</a:t>
            </a:r>
            <a:r>
              <a:rPr lang="sl-SI" dirty="0" smtClean="0"/>
              <a:t> ali saharin, ipd.) uporabljamo le v manjših količinah in po navodilih</a:t>
            </a:r>
            <a:r>
              <a:rPr lang="sl-SI" dirty="0" smtClean="0"/>
              <a:t>.</a:t>
            </a:r>
            <a:endParaRPr lang="en-US" dirty="0" smtClean="0"/>
          </a:p>
          <a:p>
            <a:r>
              <a:rPr lang="sl-SI" dirty="0" smtClean="0"/>
              <a:t>Uporabljamo vse vrste sadja in zelenjave. Uživamo jih kot  del obroka ali tudi kot samostojen obrok. Le </a:t>
            </a:r>
            <a:r>
              <a:rPr lang="sl-SI" dirty="0" err="1" smtClean="0"/>
              <a:t>nakaj</a:t>
            </a:r>
            <a:r>
              <a:rPr lang="sl-SI" dirty="0" smtClean="0"/>
              <a:t> vrst sadja (grozdje, jagode) ter krompir vključimo v kompleten obrok hrane, ne pa kot samostojen obrok.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Delitev </a:t>
            </a:r>
            <a:r>
              <a:rPr lang="sl-SI" b="1" dirty="0" smtClean="0"/>
              <a:t>živil po prevladujoči energijski hranilni snovi </a:t>
            </a:r>
            <a:r>
              <a:rPr lang="sl-SI" sz="2800" b="1" dirty="0" smtClean="0"/>
              <a:t>(Pokorn, 1997)</a:t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3200" b="1" dirty="0" smtClean="0">
                <a:solidFill>
                  <a:schemeClr val="accent2">
                    <a:lumMod val="50000"/>
                  </a:schemeClr>
                </a:solidFill>
              </a:rPr>
              <a:t>Beljakovinsko-maščobna </a:t>
            </a:r>
            <a:r>
              <a:rPr lang="sl-SI" sz="3200" b="1" dirty="0" smtClean="0">
                <a:solidFill>
                  <a:schemeClr val="accent2">
                    <a:lumMod val="50000"/>
                  </a:schemeClr>
                </a:solidFill>
              </a:rPr>
              <a:t>živila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214554"/>
            <a:ext cx="8153400" cy="428628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sl-SI" dirty="0" smtClean="0"/>
              <a:t>srednje mastne in mastne vrste mesa (svinjina, govedina, ovčetina);</a:t>
            </a:r>
            <a:endParaRPr lang="en-US" dirty="0" smtClean="0"/>
          </a:p>
          <a:p>
            <a:pPr lvl="0"/>
            <a:r>
              <a:rPr lang="sl-SI" dirty="0" smtClean="0"/>
              <a:t>raca, gos, puran, mastna kokoš;</a:t>
            </a:r>
            <a:endParaRPr lang="en-US" dirty="0" smtClean="0"/>
          </a:p>
          <a:p>
            <a:pPr lvl="0"/>
            <a:r>
              <a:rPr lang="sl-SI" dirty="0" smtClean="0"/>
              <a:t>mesni izdelki (salama, klobasa, pašteta, itn.);</a:t>
            </a:r>
            <a:endParaRPr lang="en-US" dirty="0" smtClean="0"/>
          </a:p>
          <a:p>
            <a:pPr lvl="0"/>
            <a:r>
              <a:rPr lang="sl-SI" dirty="0" smtClean="0"/>
              <a:t>drobovina (goveji jezik, goveji možgani, goveje srce);</a:t>
            </a:r>
            <a:endParaRPr lang="en-US" dirty="0" smtClean="0"/>
          </a:p>
          <a:p>
            <a:pPr lvl="0"/>
            <a:r>
              <a:rPr lang="sl-SI" dirty="0" smtClean="0"/>
              <a:t>mastne ribe (skuša, ribje konzerve, jegulja, krap, losos, itn.);</a:t>
            </a:r>
            <a:endParaRPr lang="en-US" dirty="0" smtClean="0"/>
          </a:p>
          <a:p>
            <a:pPr lvl="0"/>
            <a:r>
              <a:rPr lang="sl-SI" dirty="0" smtClean="0"/>
              <a:t>jajca, jajčni rumenjak; </a:t>
            </a:r>
            <a:endParaRPr lang="en-US" dirty="0" smtClean="0"/>
          </a:p>
          <a:p>
            <a:pPr lvl="0"/>
            <a:r>
              <a:rPr lang="sl-SI" dirty="0" smtClean="0"/>
              <a:t>mastni siri; </a:t>
            </a:r>
            <a:endParaRPr lang="en-US" dirty="0" smtClean="0"/>
          </a:p>
          <a:p>
            <a:pPr lvl="0"/>
            <a:r>
              <a:rPr lang="sl-SI" dirty="0" smtClean="0"/>
              <a:t>pšenični kalčki.</a:t>
            </a:r>
            <a:endParaRPr lang="en-US" dirty="0" smtClean="0"/>
          </a:p>
          <a:p>
            <a:pPr>
              <a:buNone/>
            </a:pPr>
            <a:r>
              <a:rPr lang="sl-SI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sl-SI" dirty="0" smtClean="0"/>
              <a:t>	Če </a:t>
            </a:r>
            <a:r>
              <a:rPr lang="sl-SI" dirty="0" smtClean="0"/>
              <a:t>vključimo v dnevni jedilnik živila iz te skupine (150 g), moramo povsem izključiti živila iz </a:t>
            </a:r>
            <a:r>
              <a:rPr lang="sl-SI" dirty="0" smtClean="0"/>
              <a:t>skupine “maščobe” </a:t>
            </a:r>
            <a:r>
              <a:rPr lang="sl-SI" dirty="0" smtClean="0"/>
              <a:t>ali jih strogo količinsko odmeriti.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Delitev </a:t>
            </a:r>
            <a:r>
              <a:rPr lang="sl-SI" b="1" dirty="0" smtClean="0"/>
              <a:t>živil po prevladujoči energijski hranilni snovi </a:t>
            </a:r>
            <a:r>
              <a:rPr lang="sl-SI" sz="2800" b="1" dirty="0" smtClean="0"/>
              <a:t>(Pokorn, 1997)</a:t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3200" b="1" dirty="0" smtClean="0">
                <a:solidFill>
                  <a:schemeClr val="accent2">
                    <a:lumMod val="50000"/>
                  </a:schemeClr>
                </a:solidFill>
              </a:rPr>
              <a:t>Beljakovinsko-</a:t>
            </a:r>
            <a:r>
              <a:rPr lang="sl-SI" sz="3200" b="1" dirty="0" err="1" smtClean="0">
                <a:solidFill>
                  <a:schemeClr val="accent2">
                    <a:lumMod val="50000"/>
                  </a:schemeClr>
                </a:solidFill>
              </a:rPr>
              <a:t>ogljikohidratna</a:t>
            </a:r>
            <a:r>
              <a:rPr lang="sl-SI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l-SI" sz="3200" b="1" dirty="0" smtClean="0">
                <a:solidFill>
                  <a:schemeClr val="accent2">
                    <a:lumMod val="50000"/>
                  </a:schemeClr>
                </a:solidFill>
              </a:rPr>
              <a:t>živila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3116"/>
            <a:ext cx="8153400" cy="428628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sl-SI" dirty="0" smtClean="0"/>
              <a:t>manj mastno mleko, pinjeno mleko, posneto mleko, </a:t>
            </a:r>
            <a:endParaRPr lang="en-US" dirty="0" smtClean="0"/>
          </a:p>
          <a:p>
            <a:pPr lvl="0"/>
            <a:r>
              <a:rPr lang="sl-SI" dirty="0" smtClean="0"/>
              <a:t>stročnice (fižol, leča, grah, bob, čičerika) </a:t>
            </a:r>
            <a:endParaRPr lang="en-US" dirty="0" smtClean="0"/>
          </a:p>
          <a:p>
            <a:pPr lvl="0"/>
            <a:r>
              <a:rPr lang="sl-SI" dirty="0" smtClean="0"/>
              <a:t>izdelki iz soje, </a:t>
            </a:r>
            <a:endParaRPr lang="en-US" dirty="0" smtClean="0"/>
          </a:p>
          <a:p>
            <a:pPr lvl="0"/>
            <a:r>
              <a:rPr lang="sl-SI" dirty="0" smtClean="0"/>
              <a:t>jajčne testenine, </a:t>
            </a:r>
            <a:endParaRPr lang="en-US" dirty="0" smtClean="0"/>
          </a:p>
          <a:p>
            <a:pPr lvl="0"/>
            <a:r>
              <a:rPr lang="sl-SI" dirty="0" smtClean="0"/>
              <a:t>kvas, </a:t>
            </a:r>
            <a:endParaRPr lang="en-US" dirty="0" smtClean="0"/>
          </a:p>
          <a:p>
            <a:pPr lvl="0"/>
            <a:r>
              <a:rPr lang="sl-SI" dirty="0" smtClean="0"/>
              <a:t>suhe in sveže gobe, </a:t>
            </a:r>
            <a:endParaRPr lang="en-US" dirty="0" smtClean="0"/>
          </a:p>
          <a:p>
            <a:pPr lvl="0"/>
            <a:r>
              <a:rPr lang="sl-SI" dirty="0" smtClean="0"/>
              <a:t>lažji biskvit, nekatere vrste peciva,</a:t>
            </a:r>
            <a:endParaRPr lang="en-US" dirty="0" smtClean="0"/>
          </a:p>
          <a:p>
            <a:pPr lvl="0"/>
            <a:r>
              <a:rPr lang="sl-SI" dirty="0" smtClean="0"/>
              <a:t>paradižnikov koncentrat.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sl-SI" dirty="0" smtClean="0"/>
              <a:t>	Ta </a:t>
            </a:r>
            <a:r>
              <a:rPr lang="sl-SI" dirty="0" smtClean="0"/>
              <a:t>živila lahko uporabljamo v poljubni količini, če ni posebnih </a:t>
            </a:r>
            <a:r>
              <a:rPr lang="sl-SI" dirty="0" smtClean="0"/>
              <a:t>zadržkov.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329</TotalTime>
  <Words>794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ŽIVILA IN JEDI NA DNEVNEM JEDILNIKU </vt:lpstr>
      <vt:lpstr>ŽIVILA</vt:lpstr>
      <vt:lpstr>JEDI</vt:lpstr>
      <vt:lpstr>Delitev živil po prevladujoči energijski hranilni snovi (Pokorn, 1997)  Beljakovinska živila </vt:lpstr>
      <vt:lpstr>Delitev živil po prevladujoči energijski hranilni snovi (Pokorn, 1997)  Maščobna živila</vt:lpstr>
      <vt:lpstr> Delitev živil po prevladujoči energijski hranilni snovi (Pokorn, 1997)  Ogljikohidratna živila</vt:lpstr>
      <vt:lpstr> Delitev živil po prevladujoči energijski hranilni snovi (Pokorn, 1997)  Ogljikohidratna živila</vt:lpstr>
      <vt:lpstr> Delitev živil po prevladujoči energijski hranilni snovi (Pokorn, 1997)  Beljakovinsko-maščobna živila</vt:lpstr>
      <vt:lpstr> Delitev živil po prevladujoči energijski hranilni snovi (Pokorn, 1997)  Beljakovinsko-ogljikohidratna živila</vt:lpstr>
      <vt:lpstr> Delitev živil po prevladujoči energijski hranilni snovi (Pokorn, 1997)  Maščobno-ogljikohidratna živila</vt:lpstr>
      <vt:lpstr> Delitev živil po prevladujoči energijski hranilni snovi (Pokorn, 1997)  Beljakovinsko-ogljikohidratno-maščobna živila</vt:lpstr>
      <vt:lpstr> Delitev živil po prevladujoči energijski hranilni snovi (Pokorn, 1997)  Začimbe, dišavnice in poživila</vt:lpstr>
      <vt:lpstr> Delitev živil po prevladujoči energijski hranilni snovi (Pokorn, 1997)  Alkoholna živila</vt:lpstr>
      <vt:lpstr> Delitev živil po prevladujoči energijski hranilni snovi (Pokorn, 1997)  Voda, mineralna voda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ŽIVILA IN JEDI NA DNEVNEM JEDILNIKU </dc:title>
  <dc:creator>Jure</dc:creator>
  <cp:lastModifiedBy>Jure</cp:lastModifiedBy>
  <cp:revision>3</cp:revision>
  <dcterms:created xsi:type="dcterms:W3CDTF">2009-04-20T07:13:10Z</dcterms:created>
  <dcterms:modified xsi:type="dcterms:W3CDTF">2009-04-20T12:42:20Z</dcterms:modified>
</cp:coreProperties>
</file>