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2" r:id="rId2"/>
    <p:sldId id="274" r:id="rId3"/>
    <p:sldId id="277" r:id="rId4"/>
    <p:sldId id="273" r:id="rId5"/>
    <p:sldId id="285" r:id="rId6"/>
    <p:sldId id="275" r:id="rId7"/>
    <p:sldId id="284" r:id="rId8"/>
    <p:sldId id="278" r:id="rId9"/>
    <p:sldId id="279" r:id="rId10"/>
    <p:sldId id="280" r:id="rId11"/>
    <p:sldId id="281" r:id="rId12"/>
    <p:sldId id="259" r:id="rId13"/>
  </p:sldIdLst>
  <p:sldSz cx="9144000" cy="6858000" type="screen4x3"/>
  <p:notesSz cx="6669088" cy="98202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3300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40" autoAdjust="0"/>
    <p:restoredTop sz="94196" autoAdjust="0"/>
  </p:normalViewPr>
  <p:slideViewPr>
    <p:cSldViewPr>
      <p:cViewPr>
        <p:scale>
          <a:sx n="75" d="100"/>
          <a:sy n="75" d="100"/>
        </p:scale>
        <p:origin x="-930" y="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sl-SI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endParaRPr lang="sl-SI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9475" y="736600"/>
            <a:ext cx="4910138" cy="3683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64075"/>
            <a:ext cx="53355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Click to edit Master text styles</a:t>
            </a:r>
          </a:p>
          <a:p>
            <a:pPr lvl="1"/>
            <a:r>
              <a:rPr lang="sl-SI" smtClean="0"/>
              <a:t>Second level</a:t>
            </a:r>
          </a:p>
          <a:p>
            <a:pPr lvl="2"/>
            <a:r>
              <a:rPr lang="sl-SI" smtClean="0"/>
              <a:t>Third level</a:t>
            </a:r>
          </a:p>
          <a:p>
            <a:pPr lvl="3"/>
            <a:r>
              <a:rPr lang="sl-SI" smtClean="0"/>
              <a:t>Fourth level</a:t>
            </a:r>
          </a:p>
          <a:p>
            <a:pPr lvl="4"/>
            <a:r>
              <a:rPr lang="sl-SI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sl-SI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328150"/>
            <a:ext cx="28892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fld id="{1DB46ECF-5FD8-4DBF-AE78-F7D1A0412887}" type="slidenum">
              <a:rPr lang="sl-SI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7AE3CB-BDE0-4527-936C-ABBBB90DB3BE}" type="slidenum">
              <a:rPr lang="sl-SI"/>
              <a:pPr/>
              <a:t>1</a:t>
            </a:fld>
            <a:endParaRPr lang="sl-SI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8670B0-80B5-421D-8AAD-8A838E9E0ED8}" type="slidenum">
              <a:rPr lang="sl-SI"/>
              <a:pPr/>
              <a:t>10</a:t>
            </a:fld>
            <a:endParaRPr lang="sl-SI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43A38-3521-4F82-993B-2EB044023089}" type="slidenum">
              <a:rPr lang="sl-SI"/>
              <a:pPr/>
              <a:t>11</a:t>
            </a:fld>
            <a:endParaRPr lang="sl-SI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586AA-A0B3-4FD1-9919-305C760A2C78}" type="slidenum">
              <a:rPr lang="sl-SI"/>
              <a:pPr/>
              <a:t>12</a:t>
            </a:fld>
            <a:endParaRPr lang="sl-SI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57226-C232-4A79-8B1A-F86505005DBF}" type="slidenum">
              <a:rPr lang="sl-SI"/>
              <a:pPr/>
              <a:t>2</a:t>
            </a:fld>
            <a:endParaRPr lang="sl-SI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B820F8-E584-4EE4-88D3-4D98F223A119}" type="slidenum">
              <a:rPr lang="sl-SI"/>
              <a:pPr/>
              <a:t>3</a:t>
            </a:fld>
            <a:endParaRPr lang="sl-SI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C424E-725E-438D-8D35-6A2BF8FBFF23}" type="slidenum">
              <a:rPr lang="sl-SI"/>
              <a:pPr/>
              <a:t>4</a:t>
            </a:fld>
            <a:endParaRPr lang="sl-SI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B46ECF-5FD8-4DBF-AE78-F7D1A0412887}" type="slidenum">
              <a:rPr lang="sl-SI" smtClean="0"/>
              <a:pPr/>
              <a:t>5</a:t>
            </a:fld>
            <a:endParaRPr 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7994D7-291E-49AC-B922-1F405CB14699}" type="slidenum">
              <a:rPr lang="sl-SI"/>
              <a:pPr/>
              <a:t>6</a:t>
            </a:fld>
            <a:endParaRPr lang="sl-SI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DB847C-1260-44B5-81EC-A9F26E665EE7}" type="slidenum">
              <a:rPr lang="sl-SI"/>
              <a:pPr/>
              <a:t>7</a:t>
            </a:fld>
            <a:endParaRPr lang="sl-SI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FBE4F1-9D2E-4ADE-BE7C-70C8C31E12F9}" type="slidenum">
              <a:rPr lang="sl-SI"/>
              <a:pPr/>
              <a:t>8</a:t>
            </a:fld>
            <a:endParaRPr lang="sl-SI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18D9F0-5C5D-4BED-9BE3-0402C6CBA017}" type="slidenum">
              <a:rPr lang="sl-SI"/>
              <a:pPr/>
              <a:t>9</a:t>
            </a:fld>
            <a:endParaRPr lang="sl-SI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vsebin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3733800" y="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3600">
                <a:solidFill>
                  <a:srgbClr val="FF0000"/>
                </a:solidFill>
                <a:latin typeface="VAGRounded BT" pitchFamily="34" charset="0"/>
              </a:rPr>
              <a:t> </a:t>
            </a:r>
          </a:p>
        </p:txBody>
      </p:sp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6546850"/>
            <a:ext cx="2655888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sl-SI" sz="1400" b="1" i="1">
                <a:solidFill>
                  <a:srgbClr val="FF3300"/>
                </a:solidFill>
              </a:rPr>
              <a:t>Izr.prof.dr. Noe: Manipulatorji</a:t>
            </a:r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0" y="6470650"/>
            <a:ext cx="3733800" cy="6350"/>
          </a:xfrm>
          <a:prstGeom prst="line">
            <a:avLst/>
          </a:prstGeom>
          <a:noFill/>
          <a:ln w="76200" cap="sq">
            <a:solidFill>
              <a:srgbClr val="FF33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sl-SI"/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8458200" y="6400800"/>
            <a:ext cx="685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fld id="{E248EC77-1C5D-4720-BDB0-5E371A3BDCE3}" type="slidenum">
              <a:rPr kumimoji="1" lang="sl-SI" sz="2400" b="1">
                <a:solidFill>
                  <a:srgbClr val="FF3300"/>
                </a:solidFill>
                <a:latin typeface="Trebuchet MS" pitchFamily="34" charset="0"/>
              </a:rPr>
              <a:pPr>
                <a:spcBef>
                  <a:spcPct val="50000"/>
                </a:spcBef>
              </a:pPr>
              <a:t>‹#›</a:t>
            </a:fld>
            <a:endParaRPr kumimoji="1" lang="sl-SI" sz="2400" b="1">
              <a:solidFill>
                <a:srgbClr val="FF3300"/>
              </a:solidFill>
              <a:latin typeface="Trebuchet MS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00" name="Group 12"/>
          <p:cNvGrpSpPr>
            <a:grpSpLocks/>
          </p:cNvGrpSpPr>
          <p:nvPr/>
        </p:nvGrpSpPr>
        <p:grpSpPr bwMode="auto">
          <a:xfrm>
            <a:off x="323850" y="476250"/>
            <a:ext cx="7921625" cy="5905500"/>
            <a:chOff x="204" y="300"/>
            <a:chExt cx="4990" cy="3720"/>
          </a:xfrm>
        </p:grpSpPr>
        <p:sp>
          <p:nvSpPr>
            <p:cNvPr id="37890" name="Text Box 2"/>
            <p:cNvSpPr txBox="1">
              <a:spLocks noChangeArrowheads="1"/>
            </p:cNvSpPr>
            <p:nvPr/>
          </p:nvSpPr>
          <p:spPr bwMode="auto">
            <a:xfrm>
              <a:off x="657" y="300"/>
              <a:ext cx="42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 dirty="0"/>
                <a:t>Manipulatorji – </a:t>
              </a:r>
              <a:r>
                <a:rPr lang="sl-SI" dirty="0" err="1"/>
                <a:t>Pick</a:t>
              </a:r>
              <a:r>
                <a:rPr lang="sl-SI" dirty="0"/>
                <a:t> </a:t>
              </a:r>
              <a:r>
                <a:rPr lang="sl-SI" dirty="0" err="1"/>
                <a:t>and</a:t>
              </a:r>
              <a:r>
                <a:rPr lang="sl-SI" dirty="0"/>
                <a:t> </a:t>
              </a:r>
              <a:r>
                <a:rPr lang="sl-SI" dirty="0" err="1"/>
                <a:t>Place</a:t>
              </a:r>
              <a:r>
                <a:rPr lang="sl-SI" dirty="0"/>
                <a:t> </a:t>
              </a:r>
              <a:r>
                <a:rPr lang="sl-SI" dirty="0" err="1"/>
                <a:t>units</a:t>
              </a:r>
              <a:r>
                <a:rPr lang="sl-SI" dirty="0"/>
                <a:t>, enote “primi in odloži”</a:t>
              </a:r>
            </a:p>
          </p:txBody>
        </p:sp>
        <p:sp>
          <p:nvSpPr>
            <p:cNvPr id="37891" name="Text Box 3"/>
            <p:cNvSpPr txBox="1">
              <a:spLocks noChangeArrowheads="1"/>
            </p:cNvSpPr>
            <p:nvPr/>
          </p:nvSpPr>
          <p:spPr bwMode="auto">
            <a:xfrm>
              <a:off x="657" y="845"/>
              <a:ext cx="4537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 dirty="0"/>
                <a:t>So enote, ki primejo urejen sestavni dela (obdelovanec, izdelek) na točno določenem mestu in ga odložijo na predvideno mesto z v naprej določeno hitrostjo gibanja</a:t>
              </a:r>
            </a:p>
          </p:txBody>
        </p:sp>
        <p:sp>
          <p:nvSpPr>
            <p:cNvPr id="37892" name="Text Box 4"/>
            <p:cNvSpPr txBox="1">
              <a:spLocks noChangeArrowheads="1"/>
            </p:cNvSpPr>
            <p:nvPr/>
          </p:nvSpPr>
          <p:spPr bwMode="auto">
            <a:xfrm>
              <a:off x="2925" y="1842"/>
              <a:ext cx="2223" cy="1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177800" indent="-177800">
                <a:spcBef>
                  <a:spcPct val="50000"/>
                </a:spcBef>
              </a:pPr>
              <a:r>
                <a:rPr lang="sl-SI"/>
                <a:t>So modulno grajene strežne in dodajalne enote, ki jih sestavimo iz:</a:t>
              </a:r>
            </a:p>
            <a:p>
              <a:pPr marL="177800" indent="-177800">
                <a:spcBef>
                  <a:spcPct val="50000"/>
                </a:spcBef>
                <a:buFontTx/>
                <a:buChar char="•"/>
              </a:pPr>
              <a:r>
                <a:rPr lang="sl-SI"/>
                <a:t>linearnih – kratkohodnih/ dolgohodnih modulov, </a:t>
              </a:r>
            </a:p>
            <a:p>
              <a:pPr marL="177800" indent="-177800">
                <a:spcBef>
                  <a:spcPct val="50000"/>
                </a:spcBef>
                <a:buFontTx/>
                <a:buChar char="•"/>
              </a:pPr>
              <a:r>
                <a:rPr lang="sl-SI"/>
                <a:t>rotacijskih (zasučnih)  modulov  </a:t>
              </a:r>
            </a:p>
            <a:p>
              <a:pPr marL="177800" indent="-177800">
                <a:spcBef>
                  <a:spcPct val="50000"/>
                </a:spcBef>
                <a:buFontTx/>
                <a:buChar char="•"/>
              </a:pPr>
              <a:r>
                <a:rPr lang="sl-SI"/>
                <a:t>prijemal</a:t>
              </a:r>
            </a:p>
            <a:p>
              <a:pPr marL="177800" indent="-177800">
                <a:spcBef>
                  <a:spcPct val="50000"/>
                </a:spcBef>
                <a:buFontTx/>
                <a:buChar char="•"/>
              </a:pPr>
              <a:r>
                <a:rPr lang="sl-SI"/>
                <a:t>ogrodja</a:t>
              </a:r>
            </a:p>
          </p:txBody>
        </p:sp>
        <p:pic>
          <p:nvPicPr>
            <p:cNvPr id="37893" name="Picture 5" descr="Scan000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48" y="1434"/>
              <a:ext cx="2040" cy="2540"/>
            </a:xfrm>
            <a:prstGeom prst="rect">
              <a:avLst/>
            </a:prstGeom>
            <a:noFill/>
          </p:spPr>
        </p:pic>
        <p:sp>
          <p:nvSpPr>
            <p:cNvPr id="37895" name="Text Box 7"/>
            <p:cNvSpPr txBox="1">
              <a:spLocks noChangeArrowheads="1"/>
            </p:cNvSpPr>
            <p:nvPr/>
          </p:nvSpPr>
          <p:spPr bwMode="auto">
            <a:xfrm>
              <a:off x="1066" y="3657"/>
              <a:ext cx="167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Gibi pri dodajanju SD</a:t>
              </a:r>
            </a:p>
          </p:txBody>
        </p:sp>
        <p:sp>
          <p:nvSpPr>
            <p:cNvPr id="37896" name="Text Box 8"/>
            <p:cNvSpPr txBox="1">
              <a:spLocks noChangeArrowheads="1"/>
            </p:cNvSpPr>
            <p:nvPr/>
          </p:nvSpPr>
          <p:spPr bwMode="auto">
            <a:xfrm>
              <a:off x="295" y="1570"/>
              <a:ext cx="131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Premočrtni gibi</a:t>
              </a:r>
            </a:p>
          </p:txBody>
        </p:sp>
        <p:sp>
          <p:nvSpPr>
            <p:cNvPr id="37897" name="Text Box 9"/>
            <p:cNvSpPr txBox="1">
              <a:spLocks noChangeArrowheads="1"/>
            </p:cNvSpPr>
            <p:nvPr/>
          </p:nvSpPr>
          <p:spPr bwMode="auto">
            <a:xfrm>
              <a:off x="249" y="2296"/>
              <a:ext cx="907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Premočrtni in rotacija za 180</a:t>
              </a:r>
              <a:r>
                <a:rPr lang="sl-SI" baseline="30000"/>
                <a:t>o</a:t>
              </a:r>
              <a:endParaRPr lang="sl-SI"/>
            </a:p>
          </p:txBody>
        </p:sp>
        <p:sp>
          <p:nvSpPr>
            <p:cNvPr id="37898" name="Text Box 10"/>
            <p:cNvSpPr txBox="1">
              <a:spLocks noChangeArrowheads="1"/>
            </p:cNvSpPr>
            <p:nvPr/>
          </p:nvSpPr>
          <p:spPr bwMode="auto">
            <a:xfrm>
              <a:off x="204" y="3113"/>
              <a:ext cx="816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Premočrtni in zasuk za 30</a:t>
              </a:r>
              <a:r>
                <a:rPr lang="sl-SI" baseline="30000"/>
                <a:t>o</a:t>
              </a:r>
              <a:endParaRPr lang="sl-SI"/>
            </a:p>
          </p:txBody>
        </p:sp>
        <p:sp>
          <p:nvSpPr>
            <p:cNvPr id="37899" name="Rectangle 11"/>
            <p:cNvSpPr>
              <a:spLocks noChangeArrowheads="1"/>
            </p:cNvSpPr>
            <p:nvPr/>
          </p:nvSpPr>
          <p:spPr bwMode="auto">
            <a:xfrm>
              <a:off x="612" y="3838"/>
              <a:ext cx="590" cy="1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sl-SI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can0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25438"/>
            <a:ext cx="4824413" cy="7183438"/>
          </a:xfrm>
          <a:prstGeom prst="rect">
            <a:avLst/>
          </a:prstGeom>
          <a:noFill/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292725" y="620713"/>
            <a:ext cx="3382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Linearna enota z valjem brez batnice in zobatim jermenom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can00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04813"/>
            <a:ext cx="3498850" cy="5678487"/>
          </a:xfrm>
          <a:prstGeom prst="rect">
            <a:avLst/>
          </a:prstGeom>
          <a:noFill/>
        </p:spPr>
      </p:pic>
      <p:pic>
        <p:nvPicPr>
          <p:cNvPr id="48131" name="Picture 3" descr="Scan00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3325" y="-19050"/>
            <a:ext cx="5221288" cy="4438650"/>
          </a:xfrm>
          <a:prstGeom prst="rect">
            <a:avLst/>
          </a:prstGeom>
          <a:noFill/>
        </p:spPr>
      </p:pic>
      <p:pic>
        <p:nvPicPr>
          <p:cNvPr id="48132" name="Picture 4" descr="Scan00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938588"/>
            <a:ext cx="3886200" cy="2919412"/>
          </a:xfrm>
          <a:prstGeom prst="rect">
            <a:avLst/>
          </a:prstGeom>
          <a:noFill/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0" y="188913"/>
            <a:ext cx="4427538" cy="11922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Linearne osi z elektromotornim </a:t>
            </a:r>
          </a:p>
          <a:p>
            <a:pPr>
              <a:spcBef>
                <a:spcPct val="50000"/>
              </a:spcBef>
            </a:pPr>
            <a:r>
              <a:rPr lang="sl-SI"/>
              <a:t>pogonom za gradnjo kartezičnih robotov</a:t>
            </a:r>
          </a:p>
          <a:p>
            <a:pPr>
              <a:spcBef>
                <a:spcPct val="50000"/>
              </a:spcBef>
            </a:pPr>
            <a:endParaRPr lang="sl-SI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0" name="Group 42"/>
          <p:cNvGrpSpPr>
            <a:grpSpLocks/>
          </p:cNvGrpSpPr>
          <p:nvPr/>
        </p:nvGrpSpPr>
        <p:grpSpPr bwMode="auto">
          <a:xfrm>
            <a:off x="0" y="0"/>
            <a:ext cx="8591550" cy="6342063"/>
            <a:chOff x="0" y="0"/>
            <a:chExt cx="5412" cy="3995"/>
          </a:xfrm>
        </p:grpSpPr>
        <p:pic>
          <p:nvPicPr>
            <p:cNvPr id="7203" name="Picture 35" descr="manipulator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80" y="0"/>
              <a:ext cx="2532" cy="3039"/>
            </a:xfrm>
            <a:prstGeom prst="rect">
              <a:avLst/>
            </a:prstGeom>
            <a:noFill/>
          </p:spPr>
        </p:pic>
        <p:pic>
          <p:nvPicPr>
            <p:cNvPr id="7204" name="Picture 36" descr="manipulator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891" cy="3884"/>
            </a:xfrm>
            <a:prstGeom prst="rect">
              <a:avLst/>
            </a:prstGeom>
            <a:noFill/>
          </p:spPr>
        </p:pic>
        <p:sp>
          <p:nvSpPr>
            <p:cNvPr id="7205" name="Text Box 37"/>
            <p:cNvSpPr txBox="1">
              <a:spLocks noChangeArrowheads="1"/>
            </p:cNvSpPr>
            <p:nvPr/>
          </p:nvSpPr>
          <p:spPr bwMode="auto">
            <a:xfrm>
              <a:off x="2925" y="3158"/>
              <a:ext cx="2450" cy="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Kartezični robot zgrajen iz modulov z elektromotornim pogonom</a:t>
              </a:r>
            </a:p>
            <a:p>
              <a:pPr>
                <a:spcBef>
                  <a:spcPct val="50000"/>
                </a:spcBef>
              </a:pPr>
              <a:r>
                <a:rPr lang="sl-SI"/>
                <a:t>Dvojno prijemalo za strego obdelovalnih strojev - stružnic</a:t>
              </a:r>
            </a:p>
          </p:txBody>
        </p:sp>
        <p:sp>
          <p:nvSpPr>
            <p:cNvPr id="7206" name="Text Box 38"/>
            <p:cNvSpPr txBox="1">
              <a:spLocks noChangeArrowheads="1"/>
            </p:cNvSpPr>
            <p:nvPr/>
          </p:nvSpPr>
          <p:spPr bwMode="auto">
            <a:xfrm>
              <a:off x="521" y="935"/>
              <a:ext cx="77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sl-SI" sz="1400" b="1"/>
                <a:t>Pogon za </a:t>
              </a:r>
            </a:p>
            <a:p>
              <a:r>
                <a:rPr lang="sl-SI" sz="1400" b="1"/>
                <a:t>X - os</a:t>
              </a:r>
            </a:p>
          </p:txBody>
        </p:sp>
        <p:sp>
          <p:nvSpPr>
            <p:cNvPr id="7207" name="Text Box 39"/>
            <p:cNvSpPr txBox="1">
              <a:spLocks noChangeArrowheads="1"/>
            </p:cNvSpPr>
            <p:nvPr/>
          </p:nvSpPr>
          <p:spPr bwMode="auto">
            <a:xfrm>
              <a:off x="1882" y="2568"/>
              <a:ext cx="68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 sz="1400" b="1"/>
                <a:t>Zasučni modul</a:t>
              </a:r>
            </a:p>
          </p:txBody>
        </p:sp>
        <p:sp>
          <p:nvSpPr>
            <p:cNvPr id="7208" name="Text Box 40"/>
            <p:cNvSpPr txBox="1">
              <a:spLocks noChangeArrowheads="1"/>
            </p:cNvSpPr>
            <p:nvPr/>
          </p:nvSpPr>
          <p:spPr bwMode="auto">
            <a:xfrm>
              <a:off x="1882" y="3113"/>
              <a:ext cx="6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 sz="1400" b="1"/>
                <a:t>prijemalo</a:t>
              </a:r>
            </a:p>
          </p:txBody>
        </p:sp>
        <p:sp>
          <p:nvSpPr>
            <p:cNvPr id="7209" name="Text Box 41"/>
            <p:cNvSpPr txBox="1">
              <a:spLocks noChangeArrowheads="1"/>
            </p:cNvSpPr>
            <p:nvPr/>
          </p:nvSpPr>
          <p:spPr bwMode="auto">
            <a:xfrm>
              <a:off x="1882" y="482"/>
              <a:ext cx="81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 sz="1400" b="1"/>
                <a:t>Z - os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Scan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476250"/>
            <a:ext cx="4105275" cy="3829050"/>
          </a:xfrm>
          <a:prstGeom prst="rect">
            <a:avLst/>
          </a:prstGeom>
          <a:noFill/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643438" y="620713"/>
            <a:ext cx="38893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Hidravlični in pnevmatični moduli za gradnjo strežnih naprav - manipulatorjev</a:t>
            </a:r>
          </a:p>
        </p:txBody>
      </p:sp>
      <p:pic>
        <p:nvPicPr>
          <p:cNvPr id="44034" name="Picture 2" descr="Scan0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2075" y="3251200"/>
            <a:ext cx="5075238" cy="3260725"/>
          </a:xfrm>
          <a:prstGeom prst="rect">
            <a:avLst/>
          </a:prstGeom>
          <a:noFill/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4643438" y="1628775"/>
            <a:ext cx="42497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Ogrodje – a, linearni modul – b in– c, zasučni modul – d, prijemalo - e</a:t>
            </a:r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23850" y="4365625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e             b              c             d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395288" y="5229225"/>
            <a:ext cx="3529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b – linearni kratkohodni modul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Scan0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3635375" cy="3057525"/>
          </a:xfrm>
          <a:prstGeom prst="rect">
            <a:avLst/>
          </a:prstGeom>
          <a:noFill/>
        </p:spPr>
      </p:pic>
      <p:pic>
        <p:nvPicPr>
          <p:cNvPr id="40962" name="Picture 2" descr="Scan0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0488"/>
            <a:ext cx="8893175" cy="4043362"/>
          </a:xfrm>
          <a:prstGeom prst="rect">
            <a:avLst/>
          </a:prstGeom>
          <a:noFill/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395288" y="364490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Zgradba pnevmatičnega linearnega modula z dvema okroglima vodiloma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0" y="260350"/>
            <a:ext cx="414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Linearni pnevmatični moduli</a:t>
            </a:r>
          </a:p>
        </p:txBody>
      </p:sp>
      <p:grpSp>
        <p:nvGrpSpPr>
          <p:cNvPr id="38929" name="Group 17"/>
          <p:cNvGrpSpPr>
            <a:grpSpLocks/>
          </p:cNvGrpSpPr>
          <p:nvPr/>
        </p:nvGrpSpPr>
        <p:grpSpPr bwMode="auto">
          <a:xfrm>
            <a:off x="250825" y="765175"/>
            <a:ext cx="2592388" cy="1455738"/>
            <a:chOff x="204" y="346"/>
            <a:chExt cx="1633" cy="917"/>
          </a:xfrm>
        </p:grpSpPr>
        <p:pic>
          <p:nvPicPr>
            <p:cNvPr id="38920" name="Picture 8" descr="hmp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346"/>
              <a:ext cx="1387" cy="9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4" name="Text Box 12"/>
            <p:cNvSpPr txBox="1">
              <a:spLocks noChangeArrowheads="1"/>
            </p:cNvSpPr>
            <p:nvPr/>
          </p:nvSpPr>
          <p:spPr bwMode="auto">
            <a:xfrm>
              <a:off x="1202" y="890"/>
              <a:ext cx="6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a</a:t>
              </a:r>
            </a:p>
          </p:txBody>
        </p:sp>
      </p:grpSp>
      <p:grpSp>
        <p:nvGrpSpPr>
          <p:cNvPr id="38931" name="Group 19"/>
          <p:cNvGrpSpPr>
            <a:grpSpLocks/>
          </p:cNvGrpSpPr>
          <p:nvPr/>
        </p:nvGrpSpPr>
        <p:grpSpPr bwMode="auto">
          <a:xfrm>
            <a:off x="0" y="3500438"/>
            <a:ext cx="3203575" cy="1949450"/>
            <a:chOff x="0" y="2478"/>
            <a:chExt cx="2018" cy="1228"/>
          </a:xfrm>
        </p:grpSpPr>
        <p:pic>
          <p:nvPicPr>
            <p:cNvPr id="38921" name="Picture 9" descr="hd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478"/>
              <a:ext cx="1941" cy="1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6" name="Text Box 14"/>
            <p:cNvSpPr txBox="1">
              <a:spLocks noChangeArrowheads="1"/>
            </p:cNvSpPr>
            <p:nvPr/>
          </p:nvSpPr>
          <p:spPr bwMode="auto">
            <a:xfrm>
              <a:off x="1020" y="3475"/>
              <a:ext cx="99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c</a:t>
              </a:r>
            </a:p>
          </p:txBody>
        </p:sp>
      </p:grpSp>
      <p:grpSp>
        <p:nvGrpSpPr>
          <p:cNvPr id="38932" name="Group 20"/>
          <p:cNvGrpSpPr>
            <a:grpSpLocks/>
          </p:cNvGrpSpPr>
          <p:nvPr/>
        </p:nvGrpSpPr>
        <p:grpSpPr bwMode="auto">
          <a:xfrm>
            <a:off x="3924300" y="260350"/>
            <a:ext cx="4752975" cy="1919288"/>
            <a:chOff x="2154" y="300"/>
            <a:chExt cx="2994" cy="1209"/>
          </a:xfrm>
        </p:grpSpPr>
        <p:pic>
          <p:nvPicPr>
            <p:cNvPr id="38922" name="Picture 10" descr="dgp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54" y="300"/>
              <a:ext cx="2304" cy="12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7" name="Text Box 15"/>
            <p:cNvSpPr txBox="1">
              <a:spLocks noChangeArrowheads="1"/>
            </p:cNvSpPr>
            <p:nvPr/>
          </p:nvSpPr>
          <p:spPr bwMode="auto">
            <a:xfrm>
              <a:off x="4150" y="709"/>
              <a:ext cx="99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d</a:t>
              </a:r>
            </a:p>
          </p:txBody>
        </p:sp>
      </p:grpSp>
      <p:grpSp>
        <p:nvGrpSpPr>
          <p:cNvPr id="38933" name="Group 21"/>
          <p:cNvGrpSpPr>
            <a:grpSpLocks/>
          </p:cNvGrpSpPr>
          <p:nvPr/>
        </p:nvGrpSpPr>
        <p:grpSpPr bwMode="auto">
          <a:xfrm>
            <a:off x="3924300" y="2276475"/>
            <a:ext cx="3671888" cy="3024188"/>
            <a:chOff x="2744" y="1480"/>
            <a:chExt cx="2722" cy="2297"/>
          </a:xfrm>
        </p:grpSpPr>
        <p:pic>
          <p:nvPicPr>
            <p:cNvPr id="38916" name="Picture 4" descr="Picture_PI_028_04_GPC_ST_high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44" y="1480"/>
              <a:ext cx="2722" cy="2297"/>
            </a:xfrm>
            <a:prstGeom prst="rect">
              <a:avLst/>
            </a:prstGeom>
            <a:noFill/>
          </p:spPr>
        </p:pic>
        <p:sp>
          <p:nvSpPr>
            <p:cNvPr id="38928" name="Text Box 16"/>
            <p:cNvSpPr txBox="1">
              <a:spLocks noChangeArrowheads="1"/>
            </p:cNvSpPr>
            <p:nvPr/>
          </p:nvSpPr>
          <p:spPr bwMode="auto">
            <a:xfrm>
              <a:off x="3106" y="3293"/>
              <a:ext cx="63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e</a:t>
              </a:r>
            </a:p>
          </p:txBody>
        </p:sp>
      </p:grpSp>
      <p:grpSp>
        <p:nvGrpSpPr>
          <p:cNvPr id="38930" name="Group 18"/>
          <p:cNvGrpSpPr>
            <a:grpSpLocks/>
          </p:cNvGrpSpPr>
          <p:nvPr/>
        </p:nvGrpSpPr>
        <p:grpSpPr bwMode="auto">
          <a:xfrm>
            <a:off x="323850" y="2276475"/>
            <a:ext cx="2374900" cy="1389063"/>
            <a:chOff x="295" y="1298"/>
            <a:chExt cx="1496" cy="875"/>
          </a:xfrm>
        </p:grpSpPr>
        <p:pic>
          <p:nvPicPr>
            <p:cNvPr id="38919" name="Picture 7" descr="hmp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5" y="1298"/>
              <a:ext cx="1330" cy="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5" name="Text Box 13"/>
            <p:cNvSpPr txBox="1">
              <a:spLocks noChangeArrowheads="1"/>
            </p:cNvSpPr>
            <p:nvPr/>
          </p:nvSpPr>
          <p:spPr bwMode="auto">
            <a:xfrm>
              <a:off x="930" y="1933"/>
              <a:ext cx="86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b</a:t>
              </a:r>
            </a:p>
          </p:txBody>
        </p:sp>
      </p:grpSp>
      <p:sp>
        <p:nvSpPr>
          <p:cNvPr id="38934" name="Text Box 22"/>
          <p:cNvSpPr txBox="1">
            <a:spLocks noChangeArrowheads="1"/>
          </p:cNvSpPr>
          <p:nvPr/>
        </p:nvSpPr>
        <p:spPr bwMode="auto">
          <a:xfrm>
            <a:off x="179388" y="5589588"/>
            <a:ext cx="8496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Pnevmatični linearni moduli z batnico in vodilom – a, z ovalnim batom – b, z dvema vodiloma – e, brez batnice – d, kratkohodni – 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StrezniMehanizm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549275"/>
            <a:ext cx="5362575" cy="5532438"/>
          </a:xfrm>
          <a:prstGeom prst="rect">
            <a:avLst/>
          </a:prstGeom>
          <a:noFill/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6156325" y="836613"/>
            <a:ext cx="2808288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Sestavljanje modulov </a:t>
            </a:r>
          </a:p>
          <a:p>
            <a:pPr>
              <a:spcBef>
                <a:spcPct val="50000"/>
              </a:spcBef>
            </a:pPr>
            <a:r>
              <a:rPr lang="sl-SI"/>
              <a:t>Načini pritrditve</a:t>
            </a:r>
          </a:p>
          <a:p>
            <a:pPr>
              <a:spcBef>
                <a:spcPct val="50000"/>
              </a:spcBef>
            </a:pPr>
            <a:r>
              <a:rPr lang="sl-SI"/>
              <a:t>Delovni prostor</a:t>
            </a:r>
          </a:p>
          <a:p>
            <a:pPr>
              <a:spcBef>
                <a:spcPct val="50000"/>
              </a:spcBef>
            </a:pPr>
            <a:r>
              <a:rPr lang="sl-SI"/>
              <a:t>Prostostne stopnje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20" name="Group 12"/>
          <p:cNvGrpSpPr>
            <a:grpSpLocks/>
          </p:cNvGrpSpPr>
          <p:nvPr/>
        </p:nvGrpSpPr>
        <p:grpSpPr bwMode="auto">
          <a:xfrm>
            <a:off x="323850" y="0"/>
            <a:ext cx="8820150" cy="6281738"/>
            <a:chOff x="204" y="0"/>
            <a:chExt cx="5556" cy="3957"/>
          </a:xfrm>
        </p:grpSpPr>
        <p:pic>
          <p:nvPicPr>
            <p:cNvPr id="43013" name="Picture 5" descr="Scan000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18" y="0"/>
              <a:ext cx="2386" cy="2221"/>
            </a:xfrm>
            <a:prstGeom prst="rect">
              <a:avLst/>
            </a:prstGeom>
            <a:noFill/>
          </p:spPr>
        </p:pic>
        <p:pic>
          <p:nvPicPr>
            <p:cNvPr id="43014" name="Picture 6" descr="Scan000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76" y="527"/>
              <a:ext cx="1884" cy="3430"/>
            </a:xfrm>
            <a:prstGeom prst="rect">
              <a:avLst/>
            </a:prstGeom>
            <a:noFill/>
          </p:spPr>
        </p:pic>
        <p:pic>
          <p:nvPicPr>
            <p:cNvPr id="43010" name="Picture 2" descr="Scan000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4" y="119"/>
              <a:ext cx="1950" cy="3591"/>
            </a:xfrm>
            <a:prstGeom prst="rect">
              <a:avLst/>
            </a:prstGeom>
            <a:noFill/>
          </p:spPr>
        </p:pic>
        <p:sp>
          <p:nvSpPr>
            <p:cNvPr id="43015" name="Text Box 7"/>
            <p:cNvSpPr txBox="1">
              <a:spLocks noChangeArrowheads="1"/>
            </p:cNvSpPr>
            <p:nvPr/>
          </p:nvSpPr>
          <p:spPr bwMode="auto">
            <a:xfrm>
              <a:off x="2381" y="2341"/>
              <a:ext cx="1542" cy="1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Načini pritrditve modula in pritrditev bremena – a, krmilna shem – b, diagram za določitev časa giba odvisno od bremena in dolžine giba – c </a:t>
              </a:r>
            </a:p>
          </p:txBody>
        </p:sp>
        <p:sp>
          <p:nvSpPr>
            <p:cNvPr id="43016" name="Text Box 8"/>
            <p:cNvSpPr txBox="1">
              <a:spLocks noChangeArrowheads="1"/>
            </p:cNvSpPr>
            <p:nvPr/>
          </p:nvSpPr>
          <p:spPr bwMode="auto">
            <a:xfrm>
              <a:off x="703" y="3657"/>
              <a:ext cx="9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a</a:t>
              </a:r>
            </a:p>
          </p:txBody>
        </p:sp>
        <p:sp>
          <p:nvSpPr>
            <p:cNvPr id="43018" name="Text Box 10"/>
            <p:cNvSpPr txBox="1">
              <a:spLocks noChangeArrowheads="1"/>
            </p:cNvSpPr>
            <p:nvPr/>
          </p:nvSpPr>
          <p:spPr bwMode="auto">
            <a:xfrm>
              <a:off x="2336" y="799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b</a:t>
              </a:r>
            </a:p>
          </p:txBody>
        </p:sp>
        <p:sp>
          <p:nvSpPr>
            <p:cNvPr id="43019" name="Text Box 11"/>
            <p:cNvSpPr txBox="1">
              <a:spLocks noChangeArrowheads="1"/>
            </p:cNvSpPr>
            <p:nvPr/>
          </p:nvSpPr>
          <p:spPr bwMode="auto">
            <a:xfrm>
              <a:off x="4558" y="1797"/>
              <a:ext cx="7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sl-SI"/>
                <a:t>c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drq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2924175"/>
            <a:ext cx="418782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Scan00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04813"/>
            <a:ext cx="5929313" cy="2400300"/>
          </a:xfrm>
          <a:prstGeom prst="rect">
            <a:avLst/>
          </a:prstGeom>
          <a:noFill/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95288" y="3573463"/>
            <a:ext cx="3816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Zasučni pnevmatični modul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6443663" y="765175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Z enim valjem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5795963" y="5661025"/>
            <a:ext cx="3024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Z dvema valjema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Scan0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49500"/>
            <a:ext cx="5364163" cy="3352800"/>
          </a:xfrm>
          <a:prstGeom prst="rect">
            <a:avLst/>
          </a:prstGeom>
          <a:noFill/>
        </p:spPr>
      </p:pic>
      <p:pic>
        <p:nvPicPr>
          <p:cNvPr id="39938" name="Picture 2" descr="Scan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292725" cy="3298825"/>
          </a:xfrm>
          <a:prstGeom prst="rect">
            <a:avLst/>
          </a:prstGeom>
          <a:noFill/>
        </p:spPr>
      </p:pic>
      <p:pic>
        <p:nvPicPr>
          <p:cNvPr id="39941" name="Picture 5" descr="Scan00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404813"/>
            <a:ext cx="3341687" cy="2665412"/>
          </a:xfrm>
          <a:prstGeom prst="rect">
            <a:avLst/>
          </a:prstGeom>
          <a:noFill/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292725" y="4076700"/>
            <a:ext cx="3382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/>
              <a:t>Linearna enota z zobatim jermenom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can0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88913"/>
            <a:ext cx="7921625" cy="4421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</TotalTime>
  <Words>279</Words>
  <Application>Microsoft PowerPoint</Application>
  <PresentationFormat>Diaprojekcija na zaslonu (4:3)</PresentationFormat>
  <Paragraphs>57</Paragraphs>
  <Slides>12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3" baseType="lpstr">
      <vt:lpstr>Default Design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</vt:vector>
  </TitlesOfParts>
  <Company>Fakulteta za strojništvo, Ljubljana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tomc</dc:creator>
  <cp:lastModifiedBy>Upo</cp:lastModifiedBy>
  <cp:revision>42</cp:revision>
  <dcterms:created xsi:type="dcterms:W3CDTF">2004-03-12T08:20:32Z</dcterms:created>
  <dcterms:modified xsi:type="dcterms:W3CDTF">2010-04-06T11:18:22Z</dcterms:modified>
</cp:coreProperties>
</file>