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sldIdLst>
    <p:sldId id="256" r:id="rId2"/>
    <p:sldId id="261" r:id="rId3"/>
    <p:sldId id="262" r:id="rId4"/>
    <p:sldId id="266" r:id="rId5"/>
    <p:sldId id="267" r:id="rId6"/>
    <p:sldId id="268" r:id="rId7"/>
    <p:sldId id="269" r:id="rId8"/>
    <p:sldId id="272" r:id="rId9"/>
    <p:sldId id="270" r:id="rId10"/>
    <p:sldId id="263" r:id="rId11"/>
    <p:sldId id="275" r:id="rId12"/>
    <p:sldId id="276" r:id="rId13"/>
    <p:sldId id="273" r:id="rId14"/>
    <p:sldId id="274" r:id="rId15"/>
    <p:sldId id="277" r:id="rId16"/>
    <p:sldId id="278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BD5FA-A345-4F4D-9E4D-BCE69214E1A3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808D4-B8A3-4422-B6C4-A3938FA534B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08D4-B8A3-4422-B6C4-A3938FA534BE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1FFED7-271F-4D7F-B959-8E974138B36D}" type="datetimeFigureOut">
              <a:rPr lang="sl-SI" smtClean="0"/>
              <a:pPr/>
              <a:t>28.2.2010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8C678B6-C824-4083-9B5C-0F0903259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images.google.si/imgres?imgurl=http://www.allfabsolutions.com/images/laser_cut_stainless.jpg&amp;imgrefurl=http://www.allfabsolutions.com/&amp;h=450&amp;w=600&amp;sz=15&amp;hl=en&amp;start=114&amp;tbnid=0-tNTODiz9mwnM:&amp;tbnh=101&amp;tbnw=135&amp;prev=/images?q=laser+cut&amp;start=100&amp;gbv=2&amp;ndsp=20&amp;hl=en&amp;sa=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si/imgres?imgurl=http://news.thomasnet.com/images/large/025/25795.jpg&amp;imgrefurl=http://news.thomasnet.com/fullstory/25795&amp;h=1220&amp;w=908&amp;sz=61&amp;hl=en&amp;start=3&amp;um=1&amp;tbnid=D6dvLfijBJadvM:&amp;tbnh=150&amp;tbnw=112&amp;prev=/images?q=weld+robot&amp;um=1&amp;hl=en" TargetMode="External"/><Relationship Id="rId3" Type="http://schemas.openxmlformats.org/officeDocument/2006/relationships/hyperlink" Target="http://images.google.si/imgres?imgurl=http://www.4waymetal.com/graphics/laser_cutter.jpg&amp;imgrefurl=http://www.4waymetal.com/technology_page.html&amp;h=269&amp;w=385&amp;sz=11&amp;hl=en&amp;start=38&amp;um=1&amp;tbnid=yAubjT9W0eq8OM:&amp;tbnh=86&amp;tbnw=123&amp;prev=/images?q=laserr+cuter&amp;start=20&amp;ndsp=20&amp;um=1&amp;hl=en&amp;sa=N" TargetMode="External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si/imgres?imgurl=http://www.rojac.co.uk/images/cad.jpg&amp;imgrefurl=http://www.rojac.co.uk/?Services:CAD/CAM&amp;h=375&amp;w=500&amp;sz=28&amp;hl=en&amp;start=57&amp;um=1&amp;tbnid=kTPMR6qHW4-tfM:&amp;tbnh=98&amp;tbnw=130&amp;prev=/images?q=cad&amp;start=40&amp;ndsp=20&amp;um=1&amp;hl=en&amp;sa=N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images.google.si/imgres?imgurl=http://image.bizrate.co.uk/resize?sq=160&amp;uid=537194295&amp;mid=82463&amp;imgrefurl=http://www.bizrate.co.uk/handtools/oid537194295.html&amp;h=160&amp;w=160&amp;sz=4&amp;hl=en&amp;start=20&amp;tbnid=uhk9SilcD7qgtM:&amp;tbnh=98&amp;tbnw=98&amp;prev=/images?q=measure+laser&amp;gbv=2&amp;hl=en" TargetMode="External"/><Relationship Id="rId3" Type="http://schemas.openxmlformats.org/officeDocument/2006/relationships/hyperlink" Target="http://images.google.si/imgres?imgurl=http://www.engravingsolutions.co.uk/Images/laser%20cut2.jpg&amp;imgrefurl=http://www.engravingsolutions.co.uk/service.htm&amp;h=467&amp;w=440&amp;sz=47&amp;hl=en&amp;start=56&amp;tbnid=6Ba3_aeTOfLAiM:&amp;tbnh=128&amp;tbnw=121&amp;prev=/images?q=laser+cut&amp;start=40&amp;gbv=2&amp;ndsp=20&amp;hl=en&amp;sa=N" TargetMode="External"/><Relationship Id="rId7" Type="http://schemas.openxmlformats.org/officeDocument/2006/relationships/hyperlink" Target="http://images.google.si/imgres?imgurl=http://www.pctechguide.com/images/33cdrw.gif&amp;imgrefurl=http://www.pctechguide.com/33CDR-RW_CD-RW.htm&amp;h=247&amp;w=336&amp;sz=5&amp;hl=en&amp;start=7&amp;tbnid=4AsCty7hc42-0M:&amp;tbnh=87&amp;tbnw=119&amp;prev=/images?q=laser+cd&amp;gbv=2&amp;hl=en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hyperlink" Target="http://images.google.si/imgres?imgurl=http://www.cybersnipa.com/images/products/swat_mouse/fullsize/full_swat_mouse_003.jpg&amp;imgrefurl=http://imag-bg.com/index.php?main_page=rss_feed&amp;feed=products&amp;cPath=107&amp;h=500&amp;w=500&amp;sz=26&amp;hl=en&amp;start=19&amp;tbnid=OMOFr-CFEFFMuM:&amp;tbnh=130&amp;tbnw=130&amp;prev=/images?q=laser+optic&amp;gbv=2&amp;hl=en" TargetMode="External"/><Relationship Id="rId5" Type="http://schemas.openxmlformats.org/officeDocument/2006/relationships/hyperlink" Target="http://images.google.si/imgres?imgurl=http://www.gsiglasers.com/images/process_img/cutting.gif&amp;imgrefurl=http://www.gsiglasers.com/cutting.php&amp;h=300&amp;w=300&amp;sz=67&amp;hl=en&amp;start=47&amp;tbnid=xvLzfuUIMD3huM:&amp;tbnh=116&amp;tbnw=116&amp;prev=/images?q=laser+cut&amp;start=40&amp;gbv=2&amp;ndsp=20&amp;hl=en&amp;sa=N" TargetMode="External"/><Relationship Id="rId15" Type="http://schemas.openxmlformats.org/officeDocument/2006/relationships/hyperlink" Target="http://images.google.si/imgres?imgurl=http://www.gizmag.com/pictures/hero/5075_22010622111.jpg&amp;imgrefurl=http://www.gizmag.com/go/5075/&amp;h=210&amp;w=283&amp;sz=8&amp;hl=en&amp;start=7&amp;tbnid=fptxQQNoRjhLiM:&amp;tbnh=85&amp;tbnw=114&amp;prev=/images?q=army+laser&amp;gbv=2&amp;hl=en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images.google.si/imgres?imgurl=http://www.lasertraining.org/images/Light%20Scanner.jpg&amp;imgrefurl=http://www.lasertraining.org/lims.htm&amp;h=750&amp;w=1050&amp;sz=272&amp;hl=en&amp;start=2&amp;tbnid=Jns64aKgG96k5M:&amp;tbnh=107&amp;tbnw=150&amp;prev=/images?q=laser+medicine&amp;gbv=2&amp;hl=en&amp;sa=X" TargetMode="Externa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prclaser.com/images/bristowb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prclaser.com/images/cutstee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64291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Beseda </a:t>
            </a:r>
            <a:r>
              <a:rPr lang="sl-SI" sz="2800" dirty="0">
                <a:solidFill>
                  <a:srgbClr val="FF0000"/>
                </a:solidFill>
              </a:rPr>
              <a:t>LASER</a:t>
            </a:r>
            <a:r>
              <a:rPr lang="sl-SI" sz="2800" dirty="0"/>
              <a:t> je kratica, kar v prevodu pomeni ojačevanje svetlobe s stimulirano emisijo sevanja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480" y="2000240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</a:t>
            </a:r>
            <a:r>
              <a:rPr lang="en-US" sz="4800" dirty="0"/>
              <a:t>ight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A</a:t>
            </a:r>
            <a:r>
              <a:rPr lang="en-US" sz="4800" dirty="0"/>
              <a:t>mplification by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S</a:t>
            </a:r>
            <a:r>
              <a:rPr lang="en-US" sz="4800" dirty="0"/>
              <a:t>timulated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E</a:t>
            </a:r>
            <a:r>
              <a:rPr lang="en-US" sz="4800" dirty="0"/>
              <a:t>mission of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R</a:t>
            </a:r>
            <a:r>
              <a:rPr lang="en-US" sz="4800" dirty="0"/>
              <a:t>adiation</a:t>
            </a:r>
          </a:p>
        </p:txBody>
      </p:sp>
      <p:pic>
        <p:nvPicPr>
          <p:cNvPr id="173058" name="Picture 2" descr="http://www.youritronics.com/wp-content/uploads/2007/11/600px-laser-symbol-text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14818"/>
            <a:ext cx="2079608" cy="2079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44" y="142852"/>
            <a:ext cx="8643966" cy="1143000"/>
          </a:xfrm>
          <a:prstGeom prst="rect">
            <a:avLst/>
          </a:prstGeom>
          <a:noFill/>
          <a:ln/>
        </p:spPr>
        <p:txBody>
          <a:bodyPr lIns="92075" tIns="46038" rIns="92075" bIns="46038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Fokusiranje</a:t>
            </a:r>
            <a:r>
              <a:rPr kumimoji="0" lang="sl-SI" sz="32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žarka glede na namen uporabe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 descr="Wide downward diagonal"/>
          <p:cNvSpPr>
            <a:spLocks noChangeArrowheads="1"/>
          </p:cNvSpPr>
          <p:nvPr/>
        </p:nvSpPr>
        <p:spPr bwMode="auto">
          <a:xfrm>
            <a:off x="863600" y="3416300"/>
            <a:ext cx="7702550" cy="61595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1181100" y="1314450"/>
            <a:ext cx="801688" cy="314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1980"/>
              </a:cxn>
              <a:cxn ang="0">
                <a:pos x="48" y="1980"/>
              </a:cxn>
              <a:cxn ang="0">
                <a:pos x="456" y="0"/>
              </a:cxn>
              <a:cxn ang="0">
                <a:pos x="0" y="0"/>
              </a:cxn>
            </a:cxnLst>
            <a:rect l="0" t="0" r="r" b="b"/>
            <a:pathLst>
              <a:path w="505" h="1981">
                <a:moveTo>
                  <a:pt x="0" y="0"/>
                </a:moveTo>
                <a:lnTo>
                  <a:pt x="504" y="1980"/>
                </a:lnTo>
                <a:lnTo>
                  <a:pt x="48" y="1980"/>
                </a:lnTo>
                <a:lnTo>
                  <a:pt x="456" y="0"/>
                </a:lnTo>
                <a:lnTo>
                  <a:pt x="0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971800" y="1809750"/>
            <a:ext cx="801688" cy="314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1980"/>
              </a:cxn>
              <a:cxn ang="0">
                <a:pos x="48" y="1980"/>
              </a:cxn>
              <a:cxn ang="0">
                <a:pos x="456" y="0"/>
              </a:cxn>
              <a:cxn ang="0">
                <a:pos x="0" y="0"/>
              </a:cxn>
            </a:cxnLst>
            <a:rect l="0" t="0" r="r" b="b"/>
            <a:pathLst>
              <a:path w="505" h="1981">
                <a:moveTo>
                  <a:pt x="0" y="0"/>
                </a:moveTo>
                <a:lnTo>
                  <a:pt x="504" y="1980"/>
                </a:lnTo>
                <a:lnTo>
                  <a:pt x="48" y="1980"/>
                </a:lnTo>
                <a:lnTo>
                  <a:pt x="456" y="0"/>
                </a:lnTo>
                <a:lnTo>
                  <a:pt x="0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953000" y="2057400"/>
            <a:ext cx="801688" cy="314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1980"/>
              </a:cxn>
              <a:cxn ang="0">
                <a:pos x="48" y="1980"/>
              </a:cxn>
              <a:cxn ang="0">
                <a:pos x="456" y="0"/>
              </a:cxn>
              <a:cxn ang="0">
                <a:pos x="0" y="0"/>
              </a:cxn>
            </a:cxnLst>
            <a:rect l="0" t="0" r="r" b="b"/>
            <a:pathLst>
              <a:path w="505" h="1981">
                <a:moveTo>
                  <a:pt x="0" y="0"/>
                </a:moveTo>
                <a:lnTo>
                  <a:pt x="504" y="1980"/>
                </a:lnTo>
                <a:lnTo>
                  <a:pt x="48" y="1980"/>
                </a:lnTo>
                <a:lnTo>
                  <a:pt x="456" y="0"/>
                </a:lnTo>
                <a:lnTo>
                  <a:pt x="0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029450" y="2457450"/>
            <a:ext cx="801688" cy="314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1980"/>
              </a:cxn>
              <a:cxn ang="0">
                <a:pos x="48" y="1980"/>
              </a:cxn>
              <a:cxn ang="0">
                <a:pos x="456" y="0"/>
              </a:cxn>
              <a:cxn ang="0">
                <a:pos x="0" y="0"/>
              </a:cxn>
            </a:cxnLst>
            <a:rect l="0" t="0" r="r" b="b"/>
            <a:pathLst>
              <a:path w="505" h="1981">
                <a:moveTo>
                  <a:pt x="0" y="0"/>
                </a:moveTo>
                <a:lnTo>
                  <a:pt x="504" y="1980"/>
                </a:lnTo>
                <a:lnTo>
                  <a:pt x="48" y="1980"/>
                </a:lnTo>
                <a:lnTo>
                  <a:pt x="456" y="0"/>
                </a:lnTo>
                <a:lnTo>
                  <a:pt x="0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1071538" y="5500702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Toplotna  obdelava</a:t>
            </a:r>
            <a:endParaRPr lang="sl-SI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564357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Graviranje</a:t>
            </a:r>
            <a:endParaRPr lang="sl-SI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00562" y="564357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Varjenje</a:t>
            </a:r>
            <a:endParaRPr lang="sl-SI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786578" y="571501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Rezanje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Laserski  plini</a:t>
            </a:r>
            <a:endParaRPr lang="sl-SI" dirty="0"/>
          </a:p>
        </p:txBody>
      </p:sp>
      <p:sp>
        <p:nvSpPr>
          <p:cNvPr id="3" name="Rectangle 2"/>
          <p:cNvSpPr/>
          <p:nvPr/>
        </p:nvSpPr>
        <p:spPr>
          <a:xfrm>
            <a:off x="1142976" y="1714488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Plinski laserji za tvorbo laserskega žarka potrebujejo laserske pline. Laserska mešanica plinov, ki je potrebna za delovanje CO2 laserja, vsebuje </a:t>
            </a:r>
          </a:p>
          <a:p>
            <a:endParaRPr lang="sl-SI" sz="2400" dirty="0" smtClean="0"/>
          </a:p>
          <a:p>
            <a:pPr>
              <a:buFont typeface="Arial" pitchFamily="34" charset="0"/>
              <a:buChar char="•"/>
            </a:pPr>
            <a:r>
              <a:rPr lang="sl-SI" sz="2400" b="1" dirty="0" smtClean="0"/>
              <a:t>60-85% helija (He), </a:t>
            </a:r>
          </a:p>
          <a:p>
            <a:pPr>
              <a:buFont typeface="Arial" pitchFamily="34" charset="0"/>
              <a:buChar char="•"/>
            </a:pPr>
            <a:r>
              <a:rPr lang="sl-SI" sz="2400" b="1" dirty="0" smtClean="0"/>
              <a:t>13-55% dušika (N2) </a:t>
            </a:r>
          </a:p>
          <a:p>
            <a:pPr>
              <a:buFont typeface="Arial" pitchFamily="34" charset="0"/>
              <a:buChar char="•"/>
            </a:pPr>
            <a:r>
              <a:rPr lang="sl-SI" sz="2400" b="1" dirty="0" smtClean="0"/>
              <a:t> 1-9% ogljikovega dioksida (CO2). </a:t>
            </a:r>
          </a:p>
          <a:p>
            <a:pPr>
              <a:buFont typeface="Arial" pitchFamily="34" charset="0"/>
              <a:buChar char="•"/>
            </a:pPr>
            <a:endParaRPr lang="sl-SI" sz="2400" dirty="0" smtClean="0"/>
          </a:p>
          <a:p>
            <a:r>
              <a:rPr lang="sl-SI" sz="2400" dirty="0" smtClean="0"/>
              <a:t>Pline lahko mešamo  sami (  stroji - Trumf)  </a:t>
            </a:r>
          </a:p>
          <a:p>
            <a:r>
              <a:rPr lang="sl-SI" sz="2400" dirty="0" smtClean="0"/>
              <a:t>ali pa že kupimo pripravljeno mešanico.</a:t>
            </a:r>
          </a:p>
          <a:p>
            <a:endParaRPr lang="sl-SI" sz="2400" dirty="0"/>
          </a:p>
        </p:txBody>
      </p:sp>
      <p:pic>
        <p:nvPicPr>
          <p:cNvPr id="50177" name="Picture 1" descr="Plini za CO2 laser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00306"/>
            <a:ext cx="1857388" cy="4022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43880" cy="914400"/>
          </a:xfrm>
        </p:spPr>
        <p:txBody>
          <a:bodyPr/>
          <a:lstStyle/>
          <a:p>
            <a:r>
              <a:rPr lang="sl-SI" dirty="0" smtClean="0"/>
              <a:t>Plini za rezanje na laserju</a:t>
            </a:r>
            <a:endParaRPr lang="sl-SI" dirty="0"/>
          </a:p>
        </p:txBody>
      </p:sp>
      <p:sp>
        <p:nvSpPr>
          <p:cNvPr id="3" name="Rectangle 2"/>
          <p:cNvSpPr/>
          <p:nvPr/>
        </p:nvSpPr>
        <p:spPr>
          <a:xfrm>
            <a:off x="1000100" y="2071678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Pri obdelavi </a:t>
            </a:r>
            <a:r>
              <a:rPr lang="sl-SI" b="1" dirty="0" smtClean="0">
                <a:solidFill>
                  <a:srgbClr val="FF0000"/>
                </a:solidFill>
              </a:rPr>
              <a:t>ogljikovih jekel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se navadno uporablja kisik do  tlaka   1 bar</a:t>
            </a:r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1000100" y="2786058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Pri </a:t>
            </a:r>
            <a:r>
              <a:rPr lang="sl-SI" b="1" dirty="0" smtClean="0"/>
              <a:t>obdelavi </a:t>
            </a:r>
            <a:r>
              <a:rPr lang="sl-SI" b="1" dirty="0" smtClean="0">
                <a:solidFill>
                  <a:srgbClr val="FF0000"/>
                </a:solidFill>
              </a:rPr>
              <a:t>nerjavečih jekel in visokolegiranih jekel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ter drugih materialov, ki ne vsebujejo železa, se uporablja ponavadi inertne pline (pretežno dušik do  tlaka   20 bar  ).</a:t>
            </a:r>
            <a:endParaRPr lang="sl-SI" dirty="0"/>
          </a:p>
        </p:txBody>
      </p:sp>
      <p:sp>
        <p:nvSpPr>
          <p:cNvPr id="5" name="Rectangle 4"/>
          <p:cNvSpPr/>
          <p:nvPr/>
        </p:nvSpPr>
        <p:spPr>
          <a:xfrm>
            <a:off x="928662" y="400050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glavna funkcija rezalnih plinov je  izločanje topljivega material iz laserskega snopa . 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514351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Z a rezanje Aluminija in tankih  pločevin </a:t>
            </a:r>
            <a:r>
              <a:rPr lang="sl-SI" smtClean="0">
                <a:solidFill>
                  <a:schemeClr val="tx2">
                    <a:lumMod val="50000"/>
                  </a:schemeClr>
                </a:solidFill>
              </a:rPr>
              <a:t>iz jekel 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se  načeloma lahko uporablja tudi komplimiran zrak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914400"/>
          </a:xfrm>
        </p:spPr>
        <p:txBody>
          <a:bodyPr/>
          <a:lstStyle/>
          <a:p>
            <a:r>
              <a:rPr lang="sl-SI" dirty="0" smtClean="0"/>
              <a:t>Shema laserskega rezalnika</a:t>
            </a:r>
            <a:endParaRPr lang="sl-SI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78829" y="-250057"/>
            <a:ext cx="5072095" cy="80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 ideje do izdelka</a:t>
            </a:r>
            <a:endParaRPr lang="sl-SI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66979" y="47543"/>
            <a:ext cx="5167232" cy="7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Callout 3 4"/>
          <p:cNvSpPr/>
          <p:nvPr/>
        </p:nvSpPr>
        <p:spPr>
          <a:xfrm>
            <a:off x="4714876" y="1571612"/>
            <a:ext cx="2643206" cy="92869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8486"/>
              <a:gd name="adj8" fmla="val -36511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Določanje  tlorisa pločevine in izbira stroja</a:t>
            </a:r>
            <a:endParaRPr lang="sl-SI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335756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Nc  koda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314324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Prenos podatkov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46084" name="Picture 4" descr="http://tbn0.google.com/images?q=tbn:0-tNTODiz9mwnM:http://www.allfabsolutions.com/images/laser_cut_stainl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428736"/>
            <a:ext cx="1285875" cy="962025"/>
          </a:xfrm>
          <a:prstGeom prst="rect">
            <a:avLst/>
          </a:prstGeom>
          <a:noFill/>
        </p:spPr>
      </p:pic>
      <p:pic>
        <p:nvPicPr>
          <p:cNvPr id="46086" name="Picture 6" descr="http://tbn0.google.com/images?q=tbn:0-tNTODiz9mwnM:http://www.allfabsolutions.com/images/laser_cut_stainl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500702"/>
            <a:ext cx="1285875" cy="962025"/>
          </a:xfrm>
          <a:prstGeom prst="rect">
            <a:avLst/>
          </a:prstGeom>
          <a:noFill/>
        </p:spPr>
      </p:pic>
      <p:cxnSp>
        <p:nvCxnSpPr>
          <p:cNvPr id="17" name="Elbow Connector 16"/>
          <p:cNvCxnSpPr/>
          <p:nvPr/>
        </p:nvCxnSpPr>
        <p:spPr>
          <a:xfrm rot="5400000">
            <a:off x="7358082" y="5214950"/>
            <a:ext cx="571504" cy="42862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Zmagovalna kombinacija 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785926"/>
            <a:ext cx="192882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Cad- Cam</a:t>
            </a:r>
            <a:endParaRPr lang="sl-SI" sz="2800" dirty="0"/>
          </a:p>
        </p:txBody>
      </p:sp>
      <p:sp>
        <p:nvSpPr>
          <p:cNvPr id="4" name="Down Arrow 3"/>
          <p:cNvSpPr/>
          <p:nvPr/>
        </p:nvSpPr>
        <p:spPr>
          <a:xfrm>
            <a:off x="2071670" y="2428868"/>
            <a:ext cx="357190" cy="571504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1285852" y="3071810"/>
            <a:ext cx="264320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Laserski rezalnik</a:t>
            </a:r>
            <a:endParaRPr lang="sl-SI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4286256"/>
            <a:ext cx="314327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CNC krivilni stroj</a:t>
            </a:r>
            <a:endParaRPr lang="sl-SI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5500702"/>
            <a:ext cx="242889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Varilni robot</a:t>
            </a:r>
            <a:endParaRPr lang="sl-SI" sz="2800" dirty="0"/>
          </a:p>
        </p:txBody>
      </p:sp>
      <p:sp>
        <p:nvSpPr>
          <p:cNvPr id="8" name="Down Arrow 7"/>
          <p:cNvSpPr/>
          <p:nvPr/>
        </p:nvSpPr>
        <p:spPr>
          <a:xfrm>
            <a:off x="3714744" y="3643314"/>
            <a:ext cx="357190" cy="571504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own Arrow 8"/>
          <p:cNvSpPr/>
          <p:nvPr/>
        </p:nvSpPr>
        <p:spPr>
          <a:xfrm>
            <a:off x="5857884" y="4857760"/>
            <a:ext cx="357190" cy="571504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2226" name="Picture 2" descr="http://tbn0.google.com/images?q=tbn:yAubjT9W0eq8OM:http://www.4waymetal.com/graphics/laser_cut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285992"/>
            <a:ext cx="2643206" cy="1848097"/>
          </a:xfrm>
          <a:prstGeom prst="rect">
            <a:avLst/>
          </a:prstGeom>
          <a:noFill/>
        </p:spPr>
      </p:pic>
      <p:pic>
        <p:nvPicPr>
          <p:cNvPr id="52228" name="Picture 4" descr="http://tbn0.google.com/images?q=tbn:kTPMR6qHW4-tfM:http://www.rojac.co.uk/images/cad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214422"/>
            <a:ext cx="2179588" cy="1643074"/>
          </a:xfrm>
          <a:prstGeom prst="rect">
            <a:avLst/>
          </a:prstGeom>
          <a:noFill/>
        </p:spPr>
      </p:pic>
      <p:pic>
        <p:nvPicPr>
          <p:cNvPr id="52230" name="Picture 6" descr="http://www.azmfg.com/grafix/trumf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676776"/>
            <a:ext cx="2143140" cy="1614500"/>
          </a:xfrm>
          <a:prstGeom prst="rect">
            <a:avLst/>
          </a:prstGeom>
          <a:noFill/>
        </p:spPr>
      </p:pic>
      <p:pic>
        <p:nvPicPr>
          <p:cNvPr id="52232" name="Picture 8" descr="http://tbn0.google.com/images?q=tbn:D6dvLfijBJadvM:http://news.thomasnet.com/images/large/025/25795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714884"/>
            <a:ext cx="1571636" cy="2104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228599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Interno gradivo firme  Sico  - Šempeter</a:t>
            </a:r>
          </a:p>
          <a:p>
            <a:endParaRPr lang="sl-SI" dirty="0"/>
          </a:p>
        </p:txBody>
      </p:sp>
      <p:sp>
        <p:nvSpPr>
          <p:cNvPr id="5" name="Rectangle 4"/>
          <p:cNvSpPr/>
          <p:nvPr/>
        </p:nvSpPr>
        <p:spPr>
          <a:xfrm>
            <a:off x="1285852" y="2714620"/>
            <a:ext cx="2818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http://www.istrabenzplini.si</a:t>
            </a:r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1357290" y="3214686"/>
            <a:ext cx="167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sl.wikipedia.org</a:t>
            </a:r>
            <a:endParaRPr lang="sl-SI" dirty="0"/>
          </a:p>
        </p:txBody>
      </p:sp>
      <p:sp>
        <p:nvSpPr>
          <p:cNvPr id="7" name="Rectangle 6"/>
          <p:cNvSpPr/>
          <p:nvPr/>
        </p:nvSpPr>
        <p:spPr>
          <a:xfrm>
            <a:off x="1357290" y="3643314"/>
            <a:ext cx="164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www.fs.uni-lj.si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Princip delovanja laserja</a:t>
            </a:r>
            <a:endParaRPr lang="sl-SI" dirty="0"/>
          </a:p>
        </p:txBody>
      </p:sp>
      <p:pic>
        <p:nvPicPr>
          <p:cNvPr id="22530" name="Picture 2" descr="http://www.lightmachinery.com/CO2-laser-in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927995"/>
            <a:ext cx="1714512" cy="14659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28662" y="1357298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Laserski žarek se tvori v resonatarju, ki je  najdražji in tehnološko najzahtevnejši  sklop, ter se preko zrcal in leč  transportira  do obdelovanca. Tik pred obdelovancem se žarek fokusira  (stanjša na  desetinko milimetra )  in ima veliko gostoto energije, ki povzroči taljenje in celo uparjanje materialov.</a:t>
            </a:r>
            <a:endParaRPr lang="sl-SI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6435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Resonator</a:t>
            </a:r>
            <a:endParaRPr lang="sl-SI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3143242" y="3429001"/>
            <a:ext cx="5857875" cy="2310765"/>
            <a:chOff x="1251" y="11210"/>
            <a:chExt cx="9225" cy="3639"/>
          </a:xfrm>
        </p:grpSpPr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4703" y="11718"/>
              <a:ext cx="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4703" y="11718"/>
              <a:ext cx="0" cy="9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6717" y="11718"/>
              <a:ext cx="0" cy="9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67" name="AutoShape 39" descr="Sfære"/>
            <p:cNvSpPr>
              <a:spLocks noChangeArrowheads="1"/>
            </p:cNvSpPr>
            <p:nvPr/>
          </p:nvSpPr>
          <p:spPr bwMode="auto">
            <a:xfrm>
              <a:off x="3961" y="12330"/>
              <a:ext cx="3562" cy="1453"/>
            </a:xfrm>
            <a:prstGeom prst="roundRect">
              <a:avLst>
                <a:gd name="adj" fmla="val 28468"/>
              </a:avLst>
            </a:prstGeom>
            <a:pattFill prst="sphere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68" name="Rectangle 40" descr="70 %"/>
            <p:cNvSpPr>
              <a:spLocks noChangeArrowheads="1"/>
            </p:cNvSpPr>
            <p:nvPr/>
          </p:nvSpPr>
          <p:spPr bwMode="auto">
            <a:xfrm>
              <a:off x="2891" y="12330"/>
              <a:ext cx="632" cy="1453"/>
            </a:xfrm>
            <a:prstGeom prst="rect">
              <a:avLst/>
            </a:prstGeom>
            <a:pattFill prst="pct7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grpSp>
          <p:nvGrpSpPr>
            <p:cNvPr id="22569" name="Group 41"/>
            <p:cNvGrpSpPr>
              <a:grpSpLocks/>
            </p:cNvGrpSpPr>
            <p:nvPr/>
          </p:nvGrpSpPr>
          <p:grpSpPr bwMode="auto">
            <a:xfrm>
              <a:off x="2891" y="12330"/>
              <a:ext cx="632" cy="1453"/>
              <a:chOff x="2891" y="6269"/>
              <a:chExt cx="747" cy="2380"/>
            </a:xfrm>
          </p:grpSpPr>
          <p:sp>
            <p:nvSpPr>
              <p:cNvPr id="22570" name="Arc 42"/>
              <p:cNvSpPr>
                <a:spLocks/>
              </p:cNvSpPr>
              <p:nvPr/>
            </p:nvSpPr>
            <p:spPr bwMode="auto">
              <a:xfrm flipH="1">
                <a:off x="3129" y="6269"/>
                <a:ext cx="509" cy="2380"/>
              </a:xfrm>
              <a:custGeom>
                <a:avLst/>
                <a:gdLst>
                  <a:gd name="G0" fmla="+- 1509 0 0"/>
                  <a:gd name="G1" fmla="+- 21600 0 0"/>
                  <a:gd name="G2" fmla="+- 21600 0 0"/>
                  <a:gd name="T0" fmla="*/ 1509 w 23109"/>
                  <a:gd name="T1" fmla="*/ 0 h 43200"/>
                  <a:gd name="T2" fmla="*/ 0 w 23109"/>
                  <a:gd name="T3" fmla="*/ 43147 h 43200"/>
                  <a:gd name="T4" fmla="*/ 1509 w 2310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09" h="43200" fill="none" extrusionOk="0">
                    <a:moveTo>
                      <a:pt x="1508" y="0"/>
                    </a:moveTo>
                    <a:cubicBezTo>
                      <a:pt x="13438" y="0"/>
                      <a:pt x="23109" y="9670"/>
                      <a:pt x="23109" y="21600"/>
                    </a:cubicBezTo>
                    <a:cubicBezTo>
                      <a:pt x="23109" y="33529"/>
                      <a:pt x="13438" y="43200"/>
                      <a:pt x="1509" y="43200"/>
                    </a:cubicBezTo>
                    <a:cubicBezTo>
                      <a:pt x="1005" y="43200"/>
                      <a:pt x="502" y="43182"/>
                      <a:pt x="-1" y="43147"/>
                    </a:cubicBezTo>
                  </a:path>
                  <a:path w="23109" h="43200" stroke="0" extrusionOk="0">
                    <a:moveTo>
                      <a:pt x="1508" y="0"/>
                    </a:moveTo>
                    <a:cubicBezTo>
                      <a:pt x="13438" y="0"/>
                      <a:pt x="23109" y="9670"/>
                      <a:pt x="23109" y="21600"/>
                    </a:cubicBezTo>
                    <a:cubicBezTo>
                      <a:pt x="23109" y="33529"/>
                      <a:pt x="13438" y="43200"/>
                      <a:pt x="1509" y="43200"/>
                    </a:cubicBezTo>
                    <a:cubicBezTo>
                      <a:pt x="1005" y="43200"/>
                      <a:pt x="502" y="43182"/>
                      <a:pt x="-1" y="43147"/>
                    </a:cubicBezTo>
                    <a:lnTo>
                      <a:pt x="1509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2571" name="Line 43"/>
              <p:cNvSpPr>
                <a:spLocks noChangeShapeType="1"/>
              </p:cNvSpPr>
              <p:nvPr/>
            </p:nvSpPr>
            <p:spPr bwMode="auto">
              <a:xfrm flipH="1">
                <a:off x="2891" y="8649"/>
                <a:ext cx="7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2572" name="Line 44"/>
              <p:cNvSpPr>
                <a:spLocks noChangeShapeType="1"/>
              </p:cNvSpPr>
              <p:nvPr/>
            </p:nvSpPr>
            <p:spPr bwMode="auto">
              <a:xfrm flipV="1">
                <a:off x="2891" y="6269"/>
                <a:ext cx="0" cy="23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  <p:sp>
            <p:nvSpPr>
              <p:cNvPr id="22573" name="Line 45"/>
              <p:cNvSpPr>
                <a:spLocks noChangeShapeType="1"/>
              </p:cNvSpPr>
              <p:nvPr/>
            </p:nvSpPr>
            <p:spPr bwMode="auto">
              <a:xfrm flipH="1">
                <a:off x="2891" y="6269"/>
                <a:ext cx="7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/>
              </a:p>
            </p:txBody>
          </p:sp>
        </p:grpSp>
        <p:sp>
          <p:nvSpPr>
            <p:cNvPr id="22574" name="Rectangle 46"/>
            <p:cNvSpPr>
              <a:spLocks noChangeArrowheads="1"/>
            </p:cNvSpPr>
            <p:nvPr/>
          </p:nvSpPr>
          <p:spPr bwMode="auto">
            <a:xfrm>
              <a:off x="3485" y="12330"/>
              <a:ext cx="476" cy="14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75" name="Rectangle 47"/>
            <p:cNvSpPr>
              <a:spLocks noChangeArrowheads="1"/>
            </p:cNvSpPr>
            <p:nvPr/>
          </p:nvSpPr>
          <p:spPr bwMode="auto">
            <a:xfrm>
              <a:off x="2891" y="12149"/>
              <a:ext cx="5639" cy="1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76" name="Rectangle 48"/>
            <p:cNvSpPr>
              <a:spLocks noChangeArrowheads="1"/>
            </p:cNvSpPr>
            <p:nvPr/>
          </p:nvSpPr>
          <p:spPr bwMode="auto">
            <a:xfrm>
              <a:off x="2891" y="12330"/>
              <a:ext cx="5639" cy="14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77" name="Rectangle 49"/>
            <p:cNvSpPr>
              <a:spLocks noChangeArrowheads="1"/>
            </p:cNvSpPr>
            <p:nvPr/>
          </p:nvSpPr>
          <p:spPr bwMode="auto">
            <a:xfrm>
              <a:off x="7724" y="13783"/>
              <a:ext cx="101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7724" y="1378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7825" y="13783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7775" y="14059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1" name="Rectangle 53"/>
            <p:cNvSpPr>
              <a:spLocks noChangeArrowheads="1"/>
            </p:cNvSpPr>
            <p:nvPr/>
          </p:nvSpPr>
          <p:spPr bwMode="auto">
            <a:xfrm flipV="1">
              <a:off x="3797" y="11979"/>
              <a:ext cx="101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 flipV="1">
              <a:off x="3797" y="11967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 flipV="1">
              <a:off x="3898" y="11967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 flipV="1">
              <a:off x="3848" y="11566"/>
              <a:ext cx="0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5" name="Rectangle 57" descr="70 %"/>
            <p:cNvSpPr>
              <a:spLocks noChangeArrowheads="1"/>
            </p:cNvSpPr>
            <p:nvPr/>
          </p:nvSpPr>
          <p:spPr bwMode="auto">
            <a:xfrm>
              <a:off x="8328" y="12330"/>
              <a:ext cx="202" cy="1453"/>
            </a:xfrm>
            <a:prstGeom prst="rect">
              <a:avLst/>
            </a:prstGeom>
            <a:pattFill prst="pct7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6" name="Rectangle 58"/>
            <p:cNvSpPr>
              <a:spLocks noChangeArrowheads="1"/>
            </p:cNvSpPr>
            <p:nvPr/>
          </p:nvSpPr>
          <p:spPr bwMode="auto">
            <a:xfrm>
              <a:off x="8328" y="13012"/>
              <a:ext cx="202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7" name="Rectangle 59"/>
            <p:cNvSpPr>
              <a:spLocks noChangeArrowheads="1"/>
            </p:cNvSpPr>
            <p:nvPr/>
          </p:nvSpPr>
          <p:spPr bwMode="auto">
            <a:xfrm>
              <a:off x="3785" y="13932"/>
              <a:ext cx="113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785" y="139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>
              <a:off x="3885" y="139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90" name="Line 62"/>
            <p:cNvSpPr>
              <a:spLocks noChangeShapeType="1"/>
            </p:cNvSpPr>
            <p:nvPr/>
          </p:nvSpPr>
          <p:spPr bwMode="auto">
            <a:xfrm>
              <a:off x="3835" y="13837"/>
              <a:ext cx="1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91" name="Rectangle 63"/>
            <p:cNvSpPr>
              <a:spLocks noChangeArrowheads="1"/>
            </p:cNvSpPr>
            <p:nvPr/>
          </p:nvSpPr>
          <p:spPr bwMode="auto">
            <a:xfrm flipV="1">
              <a:off x="7724" y="11980"/>
              <a:ext cx="114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92" name="Line 64"/>
            <p:cNvSpPr>
              <a:spLocks noChangeShapeType="1"/>
            </p:cNvSpPr>
            <p:nvPr/>
          </p:nvSpPr>
          <p:spPr bwMode="auto">
            <a:xfrm flipV="1">
              <a:off x="7724" y="1196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93" name="Line 65"/>
            <p:cNvSpPr>
              <a:spLocks noChangeShapeType="1"/>
            </p:cNvSpPr>
            <p:nvPr/>
          </p:nvSpPr>
          <p:spPr bwMode="auto">
            <a:xfrm flipV="1">
              <a:off x="7825" y="1196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94" name="Line 66"/>
            <p:cNvSpPr>
              <a:spLocks noChangeShapeType="1"/>
            </p:cNvSpPr>
            <p:nvPr/>
          </p:nvSpPr>
          <p:spPr bwMode="auto">
            <a:xfrm flipV="1">
              <a:off x="7775" y="11808"/>
              <a:ext cx="1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95" name="AutoShape 67"/>
            <p:cNvSpPr>
              <a:spLocks noChangeArrowheads="1"/>
            </p:cNvSpPr>
            <p:nvPr/>
          </p:nvSpPr>
          <p:spPr bwMode="auto">
            <a:xfrm>
              <a:off x="8630" y="12989"/>
              <a:ext cx="806" cy="136"/>
            </a:xfrm>
            <a:prstGeom prst="notchedRightArrow">
              <a:avLst>
                <a:gd name="adj1" fmla="val 50000"/>
                <a:gd name="adj2" fmla="val 148162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4099" y="11764"/>
              <a:ext cx="907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UNUTRA</a:t>
              </a: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6516" y="11764"/>
              <a:ext cx="90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UNUTRA</a:t>
              </a:r>
              <a:endPara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99" name="Line 71"/>
            <p:cNvSpPr>
              <a:spLocks noChangeShapeType="1"/>
            </p:cNvSpPr>
            <p:nvPr/>
          </p:nvSpPr>
          <p:spPr bwMode="auto">
            <a:xfrm flipH="1">
              <a:off x="3394" y="13011"/>
              <a:ext cx="5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auto">
            <a:xfrm>
              <a:off x="3619" y="12988"/>
              <a:ext cx="52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1" name="Line 73"/>
            <p:cNvSpPr>
              <a:spLocks noChangeShapeType="1"/>
            </p:cNvSpPr>
            <p:nvPr/>
          </p:nvSpPr>
          <p:spPr bwMode="auto">
            <a:xfrm flipH="1">
              <a:off x="4099" y="12716"/>
              <a:ext cx="40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auto">
            <a:xfrm>
              <a:off x="4450" y="12695"/>
              <a:ext cx="52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3" name="Line 75"/>
            <p:cNvSpPr>
              <a:spLocks noChangeShapeType="1"/>
            </p:cNvSpPr>
            <p:nvPr/>
          </p:nvSpPr>
          <p:spPr bwMode="auto">
            <a:xfrm flipH="1">
              <a:off x="4603" y="12603"/>
              <a:ext cx="40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auto">
            <a:xfrm>
              <a:off x="4953" y="12581"/>
              <a:ext cx="53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5" name="Line 77"/>
            <p:cNvSpPr>
              <a:spLocks noChangeShapeType="1"/>
            </p:cNvSpPr>
            <p:nvPr/>
          </p:nvSpPr>
          <p:spPr bwMode="auto">
            <a:xfrm>
              <a:off x="4680" y="12900"/>
              <a:ext cx="127" cy="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auto">
            <a:xfrm>
              <a:off x="4653" y="12878"/>
              <a:ext cx="52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7" name="Line 79"/>
            <p:cNvSpPr>
              <a:spLocks noChangeShapeType="1"/>
            </p:cNvSpPr>
            <p:nvPr/>
          </p:nvSpPr>
          <p:spPr bwMode="auto">
            <a:xfrm flipH="1">
              <a:off x="5408" y="13241"/>
              <a:ext cx="175" cy="2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auto">
            <a:xfrm>
              <a:off x="5556" y="13220"/>
              <a:ext cx="53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09" name="Line 81"/>
            <p:cNvSpPr>
              <a:spLocks noChangeShapeType="1"/>
            </p:cNvSpPr>
            <p:nvPr/>
          </p:nvSpPr>
          <p:spPr bwMode="auto">
            <a:xfrm flipH="1">
              <a:off x="7321" y="13083"/>
              <a:ext cx="40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auto">
            <a:xfrm>
              <a:off x="7269" y="13061"/>
              <a:ext cx="5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1" name="Line 83"/>
            <p:cNvSpPr>
              <a:spLocks noChangeShapeType="1"/>
            </p:cNvSpPr>
            <p:nvPr/>
          </p:nvSpPr>
          <p:spPr bwMode="auto">
            <a:xfrm flipH="1">
              <a:off x="6617" y="13061"/>
              <a:ext cx="40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auto">
            <a:xfrm>
              <a:off x="6564" y="13040"/>
              <a:ext cx="53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3" name="Line 85"/>
            <p:cNvSpPr>
              <a:spLocks noChangeShapeType="1"/>
            </p:cNvSpPr>
            <p:nvPr/>
          </p:nvSpPr>
          <p:spPr bwMode="auto">
            <a:xfrm>
              <a:off x="6818" y="13443"/>
              <a:ext cx="302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6791" y="13421"/>
              <a:ext cx="5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5" name="Line 87"/>
            <p:cNvSpPr>
              <a:spLocks noChangeShapeType="1"/>
            </p:cNvSpPr>
            <p:nvPr/>
          </p:nvSpPr>
          <p:spPr bwMode="auto">
            <a:xfrm>
              <a:off x="4703" y="13443"/>
              <a:ext cx="202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auto">
            <a:xfrm>
              <a:off x="4676" y="13421"/>
              <a:ext cx="53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7" name="Line 89"/>
            <p:cNvSpPr>
              <a:spLocks noChangeShapeType="1"/>
            </p:cNvSpPr>
            <p:nvPr/>
          </p:nvSpPr>
          <p:spPr bwMode="auto">
            <a:xfrm flipV="1">
              <a:off x="5787" y="13261"/>
              <a:ext cx="326" cy="1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auto">
            <a:xfrm>
              <a:off x="5759" y="13403"/>
              <a:ext cx="53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19" name="Line 91"/>
            <p:cNvSpPr>
              <a:spLocks noChangeShapeType="1"/>
            </p:cNvSpPr>
            <p:nvPr/>
          </p:nvSpPr>
          <p:spPr bwMode="auto">
            <a:xfrm>
              <a:off x="5990" y="13608"/>
              <a:ext cx="127" cy="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auto">
            <a:xfrm>
              <a:off x="5963" y="13586"/>
              <a:ext cx="5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21" name="Line 93"/>
            <p:cNvSpPr>
              <a:spLocks noChangeShapeType="1"/>
            </p:cNvSpPr>
            <p:nvPr/>
          </p:nvSpPr>
          <p:spPr bwMode="auto">
            <a:xfrm flipV="1">
              <a:off x="6717" y="12626"/>
              <a:ext cx="403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auto">
            <a:xfrm>
              <a:off x="6690" y="12695"/>
              <a:ext cx="53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23" name="Line 95"/>
            <p:cNvSpPr>
              <a:spLocks noChangeShapeType="1"/>
            </p:cNvSpPr>
            <p:nvPr/>
          </p:nvSpPr>
          <p:spPr bwMode="auto">
            <a:xfrm flipH="1">
              <a:off x="7525" y="13266"/>
              <a:ext cx="40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auto">
            <a:xfrm>
              <a:off x="7472" y="13244"/>
              <a:ext cx="53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25" name="Line 97"/>
            <p:cNvSpPr>
              <a:spLocks noChangeShapeType="1"/>
            </p:cNvSpPr>
            <p:nvPr/>
          </p:nvSpPr>
          <p:spPr bwMode="auto">
            <a:xfrm flipH="1">
              <a:off x="7321" y="12716"/>
              <a:ext cx="40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auto">
            <a:xfrm>
              <a:off x="7269" y="12695"/>
              <a:ext cx="52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27" name="Text Box 99"/>
            <p:cNvSpPr txBox="1">
              <a:spLocks noChangeArrowheads="1"/>
            </p:cNvSpPr>
            <p:nvPr/>
          </p:nvSpPr>
          <p:spPr bwMode="auto">
            <a:xfrm>
              <a:off x="4626" y="11322"/>
              <a:ext cx="2138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Izvor </a:t>
              </a:r>
              <a:r>
                <a:rPr kumimoji="0" lang="hr-HR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moči</a:t>
              </a:r>
              <a:endPara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628" name="Text Box 100"/>
            <p:cNvSpPr txBox="1">
              <a:spLocks noChangeArrowheads="1"/>
            </p:cNvSpPr>
            <p:nvPr/>
          </p:nvSpPr>
          <p:spPr bwMode="auto">
            <a:xfrm>
              <a:off x="7664" y="11322"/>
              <a:ext cx="2025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VODA ZA HLAJENJE  izhod</a:t>
              </a:r>
            </a:p>
          </p:txBody>
        </p:sp>
        <p:sp>
          <p:nvSpPr>
            <p:cNvPr id="22629" name="Text Box 101"/>
            <p:cNvSpPr txBox="1">
              <a:spLocks noChangeArrowheads="1"/>
            </p:cNvSpPr>
            <p:nvPr/>
          </p:nvSpPr>
          <p:spPr bwMode="auto">
            <a:xfrm>
              <a:off x="1251" y="11210"/>
              <a:ext cx="2261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AKTIVNI MEDIJ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r-HR" sz="1200" dirty="0" smtClean="0">
                  <a:latin typeface="Calibri" pitchFamily="34" charset="0"/>
                  <a:cs typeface="Arial" pitchFamily="34" charset="0"/>
                </a:rPr>
                <a:t>VHOD </a:t>
              </a:r>
              <a:endPara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78% He, 12% H</a:t>
              </a:r>
              <a:r>
                <a:rPr kumimoji="0" lang="hr-HR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, 10% CO</a:t>
              </a:r>
              <a:r>
                <a:rPr kumimoji="0" lang="hr-HR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631" name="Text Box 103"/>
            <p:cNvSpPr txBox="1">
              <a:spLocks noChangeArrowheads="1"/>
            </p:cNvSpPr>
            <p:nvPr/>
          </p:nvSpPr>
          <p:spPr bwMode="auto">
            <a:xfrm>
              <a:off x="8484" y="12475"/>
              <a:ext cx="1992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LASERSKI ŽAREK</a:t>
              </a:r>
              <a:endPara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2" name="Text Box 104"/>
            <p:cNvSpPr txBox="1">
              <a:spLocks noChangeArrowheads="1"/>
            </p:cNvSpPr>
            <p:nvPr/>
          </p:nvSpPr>
          <p:spPr bwMode="auto">
            <a:xfrm>
              <a:off x="7681" y="13918"/>
              <a:ext cx="1670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AKTIVNI MEDIJ  IZHOD</a:t>
              </a:r>
            </a:p>
          </p:txBody>
        </p:sp>
        <p:sp>
          <p:nvSpPr>
            <p:cNvPr id="115" name="Text Box 100"/>
            <p:cNvSpPr txBox="1">
              <a:spLocks noChangeArrowheads="1"/>
            </p:cNvSpPr>
            <p:nvPr/>
          </p:nvSpPr>
          <p:spPr bwMode="auto">
            <a:xfrm>
              <a:off x="3614" y="14135"/>
              <a:ext cx="2025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VODA ZA HLAJENJE  VHOD</a:t>
              </a: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572132" y="428625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hr-HR" sz="1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AKTIVNI MEDIJ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Tipi laserjev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Laserski  žarek se lahko generiramo v  plinu ali trdni snovi. Od tod tudi poimenovanji plinski laser in polprevodniški laser.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257174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strojništvu uporabljamo dva tipa laserjev: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rgbClr val="FF0000"/>
                </a:solidFill>
              </a:rPr>
              <a:t>Nd:YAG</a:t>
            </a:r>
            <a:r>
              <a:rPr lang="sl-SI" dirty="0" smtClean="0"/>
              <a:t> laser je polprevodniški laser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rgbClr val="FF0000"/>
                </a:solidFill>
              </a:rPr>
              <a:t>CO2 laser  </a:t>
            </a:r>
            <a:r>
              <a:rPr lang="sl-SI" dirty="0" smtClean="0"/>
              <a:t>- plinski laser , pri katerem je aktivni medij ogljikov dioksid (CO2).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rgbClr val="FF0000"/>
                </a:solidFill>
              </a:rPr>
              <a:t>Ostali-</a:t>
            </a:r>
            <a:r>
              <a:rPr lang="sl-SI" dirty="0" smtClean="0"/>
              <a:t> diodni laserji …..(nimajo velikega pomena za strojništvo)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385762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Nd:YAG</a:t>
            </a:r>
            <a:r>
              <a:rPr lang="sl-SI" dirty="0" smtClean="0"/>
              <a:t> laser lahko ustvari izhodno moč do približno 5 kW  in je primeren za varjenje, označevanje, vrtanje itd. (Njegova velika prednost je da se prevaja laserski žarek po optičnih vlaknih, ki jih lahko enostavno uporabljamo pri robotih.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507207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CO2 laser </a:t>
            </a:r>
            <a:r>
              <a:rPr lang="sl-SI" dirty="0" smtClean="0"/>
              <a:t>nudi veliko večjo moč, in sicer do okrog 50 kW. Sistemi  do približno 6 kW  pa se pogosto uporabljajo za lasersko rezanje z žariščnimi lečami. </a:t>
            </a:r>
            <a:endParaRPr lang="sl-SI" dirty="0"/>
          </a:p>
        </p:txBody>
      </p:sp>
      <p:pic>
        <p:nvPicPr>
          <p:cNvPr id="8" name="Picture 2" descr="http://www.cybergnosis.com/oldpage/gifs/jmclas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190501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Uporabnost laserjev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1428736"/>
            <a:ext cx="60722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Lasersko tehniko danes uporabljamo skoraj  na vseh področjih:</a:t>
            </a:r>
          </a:p>
          <a:p>
            <a:endParaRPr lang="sl-SI" sz="2400" dirty="0" smtClean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Proizvodno strojništvo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Medicina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Elektronika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Telekomunikacije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Merila tehnika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Zabavna industrija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Vojska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Nakit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18436" name="Picture 4" descr="http://tbn0.google.com/images?q=tbn:6Ba3_aeTOfLAiM:http://www.engravingsolutions.co.uk/Images/laser%2520cut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500702"/>
            <a:ext cx="1152525" cy="1219201"/>
          </a:xfrm>
          <a:prstGeom prst="rect">
            <a:avLst/>
          </a:prstGeom>
          <a:noFill/>
        </p:spPr>
      </p:pic>
      <p:pic>
        <p:nvPicPr>
          <p:cNvPr id="18438" name="Picture 6" descr="http://tbn0.google.com/images?q=tbn:xvLzfuUIMD3huM:http://www.gsiglasers.com/images/process_img/cutting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1500174"/>
            <a:ext cx="1104900" cy="1104901"/>
          </a:xfrm>
          <a:prstGeom prst="rect">
            <a:avLst/>
          </a:prstGeom>
          <a:noFill/>
        </p:spPr>
      </p:pic>
      <p:pic>
        <p:nvPicPr>
          <p:cNvPr id="18440" name="Picture 8" descr="http://tbn0.google.com/images?q=tbn:4AsCty7hc42-0M:http://www.pctechguide.com/images/33cdrw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2786058"/>
            <a:ext cx="1133475" cy="828676"/>
          </a:xfrm>
          <a:prstGeom prst="rect">
            <a:avLst/>
          </a:prstGeom>
          <a:noFill/>
        </p:spPr>
      </p:pic>
      <p:pic>
        <p:nvPicPr>
          <p:cNvPr id="18442" name="Picture 10" descr="http://tbn0.google.com/images?q=tbn:Jns64aKgG96k5M:http://www.lasertraining.org/images/Light%2520Scanne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20" y="4000504"/>
            <a:ext cx="1428750" cy="1019176"/>
          </a:xfrm>
          <a:prstGeom prst="rect">
            <a:avLst/>
          </a:prstGeom>
          <a:noFill/>
        </p:spPr>
      </p:pic>
      <p:pic>
        <p:nvPicPr>
          <p:cNvPr id="18444" name="Picture 12" descr="http://tbn0.google.com/images?q=tbn:OMOFr-CFEFFMuM:http://www.cybersnipa.com/images/products/swat_mouse/fullsize/full_swat_mouse_00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5429264"/>
            <a:ext cx="1238250" cy="1238250"/>
          </a:xfrm>
          <a:prstGeom prst="rect">
            <a:avLst/>
          </a:prstGeom>
          <a:noFill/>
        </p:spPr>
      </p:pic>
      <p:pic>
        <p:nvPicPr>
          <p:cNvPr id="18446" name="Picture 14" descr="http://tbn0.google.com/images?q=tbn:uhk9SilcD7qgtM:http://image.bizrate.co.uk/resize%3Fsq%3D160%26uid%3D537194295%26mid%3D82463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78" y="5429264"/>
            <a:ext cx="1285884" cy="1285884"/>
          </a:xfrm>
          <a:prstGeom prst="rect">
            <a:avLst/>
          </a:prstGeom>
          <a:noFill/>
        </p:spPr>
      </p:pic>
      <p:pic>
        <p:nvPicPr>
          <p:cNvPr id="18450" name="Picture 18" descr="http://tbn0.google.com/images?q=tbn:fptxQQNoRjhLiM:http://www.gizmag.com/pictures/hero/5075_22010622111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43240" y="5500702"/>
            <a:ext cx="1571636" cy="1171836"/>
          </a:xfrm>
          <a:prstGeom prst="rect">
            <a:avLst/>
          </a:prstGeom>
          <a:noFill/>
        </p:spPr>
      </p:pic>
      <p:pic>
        <p:nvPicPr>
          <p:cNvPr id="18452" name="Picture 20" descr="Light Bulb 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14876" y="2214554"/>
            <a:ext cx="271464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Uporabnost laserja v strojništvu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2500306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dirty="0" smtClean="0"/>
              <a:t>Laserskio rezanje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Lasersko varjenje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Graviranje in markiranje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Toplotna obdelava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Lasersko vrtanje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Merjenje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Hitr a izdelava  prototipov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…..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Lasersko rezanje -prednosti</a:t>
            </a:r>
            <a:endParaRPr lang="sl-SI" dirty="0"/>
          </a:p>
        </p:txBody>
      </p:sp>
      <p:sp>
        <p:nvSpPr>
          <p:cNvPr id="3" name="Rectangle 2"/>
          <p:cNvSpPr/>
          <p:nvPr/>
        </p:nvSpPr>
        <p:spPr>
          <a:xfrm>
            <a:off x="571472" y="171448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dirty="0" smtClean="0"/>
              <a:t>Lasersko obdelovanje ima pred drugimi načini  rezanja naslednje prednosti:</a:t>
            </a:r>
          </a:p>
          <a:p>
            <a:endParaRPr lang="sl-SI" sz="2400" dirty="0" smtClean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Reže lahko skoraj vse materiale, 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 velike hitrost izreza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Izrezi so brez investicij v posebna orodja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Optimalna izkoriščenost materiala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velika natančnost izreza  (do 0.1 mm natančno)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Razrez na osnovi dokumentacije v elektronski obliki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Izdelava izdelkov vseh oblik, tudi najzahtevnejših</a:t>
            </a:r>
            <a:endParaRPr lang="sl-SI" sz="2400" dirty="0"/>
          </a:p>
        </p:txBody>
      </p:sp>
      <p:pic>
        <p:nvPicPr>
          <p:cNvPr id="14337" name="Picture 1" descr="http://www.prclaser.com/images/bristowb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00826" y="235743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Lasersko rezanje - slabosti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143116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dirty="0" smtClean="0"/>
              <a:t>Draga  osnovna oprema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Visoki stroški rezanja- energija -plini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Maksimalna debelina rezanja 25 mm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Na robovih pri rezanju z zrakom ali kisikom nastaja tanka oksidna plast, ki jo je treba pred površinsko zaščito odstranit.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Nadaljna mehanska obdelava odrezanih robov  je zaradi lokalne  zakaljivosti (predvsem legirani matriali)težavna</a:t>
            </a:r>
            <a:r>
              <a:rPr lang="sl-SI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Kvaliteta reza s debelino  pločevine zelo pada</a:t>
            </a:r>
            <a:endParaRPr lang="sl-SI" sz="2400" dirty="0"/>
          </a:p>
        </p:txBody>
      </p:sp>
      <p:pic>
        <p:nvPicPr>
          <p:cNvPr id="12290" name="Picture 2" descr="headache. fotosearch &#10;- search clipart, &#10;illustration, &#10;drawings and vector &#10;eps graphics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214422"/>
            <a:ext cx="1428760" cy="201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357298"/>
            <a:ext cx="8429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Lasersko rezanje je termičen postopek, podobno kot plamensko ali plazemsko rezanje le ,da je  žarek, kot izvor sevalne energije,  fokusiran na površini obdelovanca. Tako</a:t>
            </a:r>
          </a:p>
          <a:p>
            <a:r>
              <a:rPr lang="sl-SI" dirty="0" smtClean="0"/>
              <a:t>dosežemo zadostno površinsko gostoto moči, da se material segreje, stali in v</a:t>
            </a:r>
          </a:p>
          <a:p>
            <a:r>
              <a:rPr lang="sl-SI" dirty="0" smtClean="0"/>
              <a:t>končni fazi upari.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71744"/>
            <a:ext cx="63631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8" y="2571744"/>
            <a:ext cx="18573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Laserski žarek</a:t>
            </a:r>
            <a:endParaRPr lang="sl-SI" b="1" dirty="0">
              <a:solidFill>
                <a:schemeClr val="bg1"/>
              </a:solidFill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1714480" y="4143380"/>
            <a:ext cx="4786346" cy="2410256"/>
            <a:chOff x="1714480" y="4000504"/>
            <a:chExt cx="4786346" cy="2410256"/>
          </a:xfrm>
        </p:grpSpPr>
        <p:sp>
          <p:nvSpPr>
            <p:cNvPr id="12" name="TextBox 11"/>
            <p:cNvSpPr txBox="1"/>
            <p:nvPr/>
          </p:nvSpPr>
          <p:spPr>
            <a:xfrm>
              <a:off x="1714480" y="5214950"/>
              <a:ext cx="264320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</a:rPr>
                <a:t>Laserski žarek</a:t>
              </a:r>
              <a:endParaRPr lang="sl-SI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56" y="4000504"/>
              <a:ext cx="185738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</a:rPr>
                <a:t>Rezalni plin</a:t>
              </a:r>
              <a:endParaRPr lang="sl-SI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00562" y="6072206"/>
              <a:ext cx="200026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sl-SI" sz="1600" b="1" dirty="0" smtClean="0">
                  <a:solidFill>
                    <a:schemeClr val="bg1"/>
                  </a:solidFill>
                </a:rPr>
                <a:t>Obdelovanec</a:t>
              </a:r>
              <a:endParaRPr lang="sl-SI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Princip rezanja z laserjem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Parametri rezanja z laserjem</a:t>
            </a:r>
            <a:endParaRPr lang="sl-SI" dirty="0"/>
          </a:p>
        </p:txBody>
      </p:sp>
      <p:pic>
        <p:nvPicPr>
          <p:cNvPr id="38985" name="Picture 73" descr="http://www.prclaser.com/images/cutsteel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715008" y="1214422"/>
            <a:ext cx="2972811" cy="23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1000100" y="1643050"/>
            <a:ext cx="4000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800" dirty="0" smtClean="0"/>
              <a:t>Moč  laserskega žarka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Hitrost potovanja žarka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Vrsta laserskega plina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Vrsta rezalnega plina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Tip laserske šobe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Višina fokusa  žarka</a:t>
            </a:r>
          </a:p>
          <a:p>
            <a:endParaRPr lang="sl-SI" dirty="0"/>
          </a:p>
        </p:txBody>
      </p:sp>
      <p:sp>
        <p:nvSpPr>
          <p:cNvPr id="76" name="TextBox 75"/>
          <p:cNvSpPr txBox="1"/>
          <p:nvPr/>
        </p:nvSpPr>
        <p:spPr>
          <a:xfrm>
            <a:off x="4786314" y="442913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Če so parametri ustrezni in je material za rezanje primeren lahko pričakujemo lep rez tudi</a:t>
            </a:r>
          </a:p>
          <a:p>
            <a:r>
              <a:rPr lang="sl-SI" sz="2400" dirty="0" smtClean="0">
                <a:solidFill>
                  <a:srgbClr val="C00000"/>
                </a:solidFill>
              </a:rPr>
              <a:t>Na debelejši pločevini 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1472" y="514351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Tanjši kot je  material čistejši in hitrejši je rez</a:t>
            </a:r>
            <a:endParaRPr lang="sl-SI" sz="2400" dirty="0">
              <a:solidFill>
                <a:srgbClr val="C0000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5400000" flipH="1" flipV="1">
            <a:off x="7036611" y="3393281"/>
            <a:ext cx="150019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3500430" y="2857496"/>
            <a:ext cx="2500330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1156</TotalTime>
  <Words>718</Words>
  <Application>Microsoft Office PowerPoint</Application>
  <PresentationFormat>Diaprojekcija na zaslonu (4:3)</PresentationFormat>
  <Paragraphs>137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Metro</vt:lpstr>
      <vt:lpstr>Diapozitiv 1</vt:lpstr>
      <vt:lpstr>Princip delovanja laserja</vt:lpstr>
      <vt:lpstr>Tipi laserjev</vt:lpstr>
      <vt:lpstr>Uporabnost laserjev</vt:lpstr>
      <vt:lpstr>Uporabnost laserja v strojništvu</vt:lpstr>
      <vt:lpstr>Lasersko rezanje -prednosti</vt:lpstr>
      <vt:lpstr>Lasersko rezanje - slabosti</vt:lpstr>
      <vt:lpstr>Princip rezanja z laserjem</vt:lpstr>
      <vt:lpstr>Parametri rezanja z laserjem</vt:lpstr>
      <vt:lpstr>Diapozitiv 10</vt:lpstr>
      <vt:lpstr>Laserski  plini</vt:lpstr>
      <vt:lpstr>Plini za rezanje na laserju</vt:lpstr>
      <vt:lpstr>Shema laserskega rezalnika</vt:lpstr>
      <vt:lpstr>Od ideje do izdelka</vt:lpstr>
      <vt:lpstr>Zmagovalna kombinacija </vt:lpstr>
      <vt:lpstr>Viri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Joze</dc:creator>
  <cp:lastModifiedBy>Upo</cp:lastModifiedBy>
  <cp:revision>85</cp:revision>
  <dcterms:created xsi:type="dcterms:W3CDTF">2008-05-11T20:27:10Z</dcterms:created>
  <dcterms:modified xsi:type="dcterms:W3CDTF">2010-02-28T13:09:32Z</dcterms:modified>
</cp:coreProperties>
</file>