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9" r:id="rId2"/>
    <p:sldId id="257" r:id="rId3"/>
    <p:sldId id="299" r:id="rId4"/>
    <p:sldId id="290" r:id="rId5"/>
    <p:sldId id="327" r:id="rId6"/>
    <p:sldId id="297" r:id="rId7"/>
    <p:sldId id="263" r:id="rId8"/>
    <p:sldId id="301" r:id="rId9"/>
    <p:sldId id="294" r:id="rId10"/>
    <p:sldId id="295" r:id="rId11"/>
    <p:sldId id="310" r:id="rId12"/>
    <p:sldId id="311" r:id="rId13"/>
    <p:sldId id="312" r:id="rId14"/>
    <p:sldId id="313" r:id="rId15"/>
    <p:sldId id="320" r:id="rId16"/>
    <p:sldId id="324" r:id="rId17"/>
    <p:sldId id="314" r:id="rId18"/>
    <p:sldId id="317" r:id="rId19"/>
    <p:sldId id="293" r:id="rId20"/>
    <p:sldId id="308" r:id="rId21"/>
    <p:sldId id="322" r:id="rId22"/>
    <p:sldId id="338" r:id="rId23"/>
    <p:sldId id="292" r:id="rId24"/>
    <p:sldId id="325" r:id="rId25"/>
    <p:sldId id="326" r:id="rId2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80000"/>
    <a:srgbClr val="00EC00"/>
    <a:srgbClr val="FFAC31"/>
    <a:srgbClr val="005050"/>
    <a:srgbClr val="FFFFCC"/>
    <a:srgbClr val="FFE0A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81" autoAdjust="0"/>
  </p:normalViewPr>
  <p:slideViewPr>
    <p:cSldViewPr>
      <p:cViewPr>
        <p:scale>
          <a:sx n="100" d="100"/>
          <a:sy n="100" d="100"/>
        </p:scale>
        <p:origin x="-210" y="642"/>
      </p:cViewPr>
      <p:guideLst>
        <p:guide orient="horz" pos="19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r>
              <a:rPr lang="en-US" smtClean="0"/>
              <a:t>TEH Klemenšek     3.8.5.1 Obdelava z Abrazivnim Vodnim Curkom</a:t>
            </a: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2B51DCE0-1907-4421-9B8D-1AC03327E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765867C9-D91C-453B-B39D-9986AEFC3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096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11CD3-CC11-41D9-91E4-6C2CB38713B9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018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9C42D-9343-49BC-8C68-963301A87233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12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718C4-D811-4E2F-82A0-E06F37608AD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22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84456-9CD5-42BA-BE85-0EAEE344A0B5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325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E9A8-8E48-48CB-BCF2-9F8C1A9ABA2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427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1825A-1EA8-4BC8-8C93-B6B36FB4C6EE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530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C5BCE-D5CE-417C-863D-A7136A3622C0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632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318C9-8397-4435-ACDF-750A690AFDE8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734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B7CA5-7784-4F79-A3AC-3131CC603D20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837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C9CC9-2B9E-49D2-A7DC-EBA3FB011BA4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939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D55A4-68DB-4381-81D0-142F5342CB7D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94A1C-6B21-43FD-98FF-15409BE6A62B}" type="slidenum">
              <a:rPr lang="en-GB"/>
              <a:pPr/>
              <a:t>2</a:t>
            </a:fld>
            <a:endParaRPr lang="en-GB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1713" y="787400"/>
            <a:ext cx="5133975" cy="3851275"/>
          </a:xfrm>
          <a:solidFill>
            <a:srgbClr val="FFFFFF"/>
          </a:solidFill>
          <a:ln/>
        </p:spPr>
      </p:sp>
      <p:sp>
        <p:nvSpPr>
          <p:cNvPr id="41988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63613" y="4881563"/>
            <a:ext cx="5208587" cy="182562"/>
          </a:xfrm>
          <a:noFill/>
          <a:ln/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042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63601-F692-43D9-8027-7D08CFF66731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144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62EB5-827C-430F-AE55-7EBF009F4E33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246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1D4CD-3E50-4587-9B68-0E27E4A78AF9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A9CDC-3CDD-4C98-8A0D-88FD84032BAA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451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94937-51E7-4A6E-A10F-EC207D4EB77F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301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288B2-A2DE-4281-A4D0-D934517F245E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40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30579-A716-47EE-B1A2-5A316FE1C1A3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506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70B28-41DA-430B-B966-FC6F34644778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608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BD183-29A1-4845-B309-4A1EBAB29663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710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75FEA-4E7E-43EB-A926-B873E7B45AB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84E42-C609-484B-8149-850C41E87918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4915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EAF47-7CC1-43E2-8412-37CBBAF48B02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TEH Klemenšek     3.8.5.1 Obdelava z Abrazivnim Vodnim Curkom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Naslov, izrezek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izrezkov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057400" y="6324600"/>
            <a:ext cx="296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eaLnBrk="0" hangingPunct="0">
              <a:buSzPct val="96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sz="1400" b="1" dirty="0">
                <a:solidFill>
                  <a:srgbClr val="005050"/>
                </a:solidFill>
                <a:latin typeface="Arial" charset="0"/>
              </a:rPr>
              <a:t>Nekonvencionalni procesi</a:t>
            </a:r>
            <a:endParaRPr lang="en-GB" sz="1400" b="1" dirty="0">
              <a:solidFill>
                <a:srgbClr val="005050"/>
              </a:solidFill>
              <a:latin typeface="Arial" charset="0"/>
            </a:endParaRPr>
          </a:p>
        </p:txBody>
      </p:sp>
      <p:pic>
        <p:nvPicPr>
          <p:cNvPr id="2053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6396038"/>
            <a:ext cx="4572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295400" y="6400800"/>
            <a:ext cx="6810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68580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96000"/>
              <a:defRPr/>
            </a:pPr>
            <a:r>
              <a:rPr lang="en-GB" sz="1400" dirty="0" err="1">
                <a:solidFill>
                  <a:srgbClr val="005050"/>
                </a:solidFill>
                <a:latin typeface="Courier New" pitchFamily="49" charset="0"/>
              </a:rPr>
              <a:t>stran</a:t>
            </a:r>
            <a:r>
              <a:rPr lang="en-GB" sz="1400" dirty="0">
                <a:solidFill>
                  <a:srgbClr val="005050"/>
                </a:solidFill>
                <a:latin typeface="Courier New" pitchFamily="49" charset="0"/>
              </a:rPr>
              <a:t>: </a:t>
            </a:r>
            <a:fld id="{37A9E5A6-2A44-4637-BBA9-BBBF19DE9759}" type="slidenum">
              <a:rPr lang="en-GB" sz="1400">
                <a:solidFill>
                  <a:srgbClr val="005050"/>
                </a:solidFill>
                <a:latin typeface="Courier New" pitchFamily="49" charset="0"/>
              </a:rPr>
              <a:pPr eaLnBrk="0" hangingPunct="0">
                <a:buSzPct val="96000"/>
                <a:defRPr/>
              </a:pPr>
              <a:t>‹#›</a:t>
            </a:fld>
            <a:r>
              <a:rPr lang="en-GB" sz="1400" dirty="0">
                <a:solidFill>
                  <a:srgbClr val="005050"/>
                </a:solidFill>
                <a:latin typeface="Courier New" pitchFamily="49" charset="0"/>
              </a:rPr>
              <a:t>/</a:t>
            </a:r>
            <a:r>
              <a:rPr lang="sl-SI" sz="1400" dirty="0">
                <a:solidFill>
                  <a:srgbClr val="005050"/>
                </a:solidFill>
                <a:latin typeface="Courier New" pitchFamily="49" charset="0"/>
              </a:rPr>
              <a:t>41</a:t>
            </a:r>
            <a:endParaRPr lang="en-GB" sz="1400" dirty="0">
              <a:solidFill>
                <a:srgbClr val="005050"/>
              </a:solidFill>
              <a:latin typeface="Courier New" pitchFamily="49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2143108" y="6553200"/>
            <a:ext cx="47863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96000"/>
              <a:defRPr/>
            </a:pPr>
            <a:r>
              <a:rPr lang="sl-SI" sz="1000" dirty="0" smtClean="0">
                <a:solidFill>
                  <a:srgbClr val="005050"/>
                </a:solidFill>
                <a:latin typeface="Courier New" pitchFamily="49" charset="0"/>
              </a:rPr>
              <a:t>TEH Klemenšek 3.8.5.1 Obdelava z </a:t>
            </a:r>
            <a:r>
              <a:rPr lang="sl-SI" sz="1000" dirty="0" err="1" smtClean="0">
                <a:solidFill>
                  <a:srgbClr val="005050"/>
                </a:solidFill>
                <a:latin typeface="Courier New" pitchFamily="49" charset="0"/>
              </a:rPr>
              <a:t>Abrazivnim</a:t>
            </a:r>
            <a:r>
              <a:rPr lang="sl-SI" sz="1000" dirty="0" smtClean="0">
                <a:solidFill>
                  <a:srgbClr val="005050"/>
                </a:solidFill>
                <a:latin typeface="Courier New" pitchFamily="49" charset="0"/>
              </a:rPr>
              <a:t> Vodnim Curkom </a:t>
            </a:r>
            <a:endParaRPr lang="en-GB" sz="1000" dirty="0">
              <a:solidFill>
                <a:srgbClr val="005050"/>
              </a:solidFill>
              <a:latin typeface="Courier New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Obdelava z </a:t>
            </a:r>
            <a:r>
              <a:rPr lang="sl-SI" dirty="0" err="1" smtClean="0"/>
              <a:t>Abrazivnim</a:t>
            </a:r>
            <a:r>
              <a:rPr lang="sl-SI" dirty="0" smtClean="0"/>
              <a:t> Vodnim Curkom (AVC)</a:t>
            </a:r>
            <a:br>
              <a:rPr lang="sl-SI" dirty="0" smtClean="0"/>
            </a:br>
            <a:r>
              <a:rPr lang="sl-SI" sz="3600" dirty="0" err="1" smtClean="0"/>
              <a:t>Abrasive</a:t>
            </a:r>
            <a:r>
              <a:rPr lang="sl-SI" sz="3600" dirty="0" smtClean="0"/>
              <a:t> </a:t>
            </a:r>
            <a:r>
              <a:rPr lang="sl-SI" sz="3600" dirty="0" err="1" smtClean="0"/>
              <a:t>Water</a:t>
            </a:r>
            <a:r>
              <a:rPr lang="sl-SI" sz="3600" dirty="0" smtClean="0"/>
              <a:t> </a:t>
            </a:r>
            <a:r>
              <a:rPr lang="sl-SI" sz="3600" dirty="0" err="1" smtClean="0"/>
              <a:t>Jet</a:t>
            </a:r>
            <a:r>
              <a:rPr lang="sl-SI" sz="3600" dirty="0" smtClean="0"/>
              <a:t> (AWJ) </a:t>
            </a:r>
            <a:r>
              <a:rPr lang="sl-SI" sz="3600" dirty="0" err="1" smtClean="0"/>
              <a:t>Machining</a:t>
            </a:r>
            <a:endParaRPr lang="sl-SI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762000"/>
          </a:xfrm>
          <a:noFill/>
        </p:spPr>
        <p:txBody>
          <a:bodyPr/>
          <a:lstStyle/>
          <a:p>
            <a:pPr eaLnBrk="1" hangingPunct="1"/>
            <a:r>
              <a:rPr lang="sl-SI" sz="3200" smtClean="0"/>
              <a:t>Neposredno gnana batna črpalka</a:t>
            </a:r>
            <a:endParaRPr lang="en-GB" sz="3200" smtClean="0"/>
          </a:p>
        </p:txBody>
      </p:sp>
      <p:pic>
        <p:nvPicPr>
          <p:cNvPr id="23555" name="Picture 1030" descr="Roc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836613"/>
            <a:ext cx="61150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31" descr="Roci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4221163"/>
            <a:ext cx="352583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Rezalna glava</a:t>
            </a:r>
          </a:p>
        </p:txBody>
      </p:sp>
      <p:pic>
        <p:nvPicPr>
          <p:cNvPr id="24579" name="Picture 4" descr="Rezalna gl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38893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Rezalna glav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05038"/>
            <a:ext cx="438308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Visokotlačni ventil</a:t>
            </a:r>
            <a:br>
              <a:rPr lang="sl-SI" smtClean="0"/>
            </a:br>
            <a:r>
              <a:rPr lang="sl-SI" sz="2400" smtClean="0"/>
              <a:t>Uporablja se samo skupaj s črpalko z ojačevalcem</a:t>
            </a:r>
            <a:endParaRPr lang="sl-SI" smtClean="0"/>
          </a:p>
        </p:txBody>
      </p:sp>
      <p:pic>
        <p:nvPicPr>
          <p:cNvPr id="25603" name="Picture 5" descr="Vent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16113"/>
            <a:ext cx="626586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211638" y="2133600"/>
            <a:ext cx="15462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l-SI" sz="1400">
                <a:latin typeface="Arial" charset="0"/>
              </a:rPr>
              <a:t>visokotlačni</a:t>
            </a:r>
          </a:p>
          <a:p>
            <a:r>
              <a:rPr lang="sl-SI" sz="1400">
                <a:latin typeface="Arial" charset="0"/>
              </a:rPr>
              <a:t>ventil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589713" y="3068638"/>
            <a:ext cx="15430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l-SI" sz="1400">
                <a:latin typeface="Arial" charset="0"/>
              </a:rPr>
              <a:t>vodna rezalna glava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341563" y="5157788"/>
            <a:ext cx="15430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l-SI" sz="1400">
                <a:latin typeface="Arial" charset="0"/>
              </a:rPr>
              <a:t>AVC rezalna glava</a:t>
            </a:r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 flipH="1">
            <a:off x="6948488" y="3644900"/>
            <a:ext cx="11112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 flipV="1">
            <a:off x="3924300" y="4797425"/>
            <a:ext cx="862013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 flipH="1">
            <a:off x="3779838" y="2492375"/>
            <a:ext cx="352425" cy="566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Dovajanje abraziva</a:t>
            </a:r>
          </a:p>
        </p:txBody>
      </p:sp>
      <p:pic>
        <p:nvPicPr>
          <p:cNvPr id="26627" name="Picture 4" descr="Dozirnik-gra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89138"/>
            <a:ext cx="24606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abrasi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644900"/>
            <a:ext cx="30273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051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341438"/>
            <a:ext cx="1968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84213" y="1628775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latin typeface="Arial" charset="0"/>
              </a:rPr>
              <a:t>gravitacijsko dovajanje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716463" y="155733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latin typeface="Arial" charset="0"/>
              </a:rPr>
              <a:t>pnevmatsko dovajanje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3779838" y="3141663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latin typeface="Arial" charset="0"/>
              </a:rPr>
              <a:t>Doziranje abraziva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l-SI" sz="4000" smtClean="0"/>
              <a:t>Kontrolna enota </a:t>
            </a:r>
          </a:p>
        </p:txBody>
      </p:sp>
      <p:pic>
        <p:nvPicPr>
          <p:cNvPr id="27651" name="Picture 4" descr="Mak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781300"/>
            <a:ext cx="5846762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29527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 CNC krmilnik za vsako os stroja + interpolacija me osmi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 PC računalnik z ustreznim programjem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Tipi strojev</a:t>
            </a:r>
          </a:p>
        </p:txBody>
      </p:sp>
      <p:pic>
        <p:nvPicPr>
          <p:cNvPr id="28675" name="Picture 5" descr="kragarmmasc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8195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portalmasch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284538"/>
            <a:ext cx="514826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356100" y="16287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konzolni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1403350" y="49418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portalni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5-osni AVC stroj</a:t>
            </a:r>
          </a:p>
        </p:txBody>
      </p:sp>
      <p:pic>
        <p:nvPicPr>
          <p:cNvPr id="29699" name="Picture 4" descr="3dschneidkopf"/>
          <p:cNvPicPr>
            <a:picLocks noChangeAspect="1" noChangeArrowheads="1"/>
          </p:cNvPicPr>
          <p:nvPr/>
        </p:nvPicPr>
        <p:blipFill>
          <a:blip r:embed="rId3"/>
          <a:srcRect l="10985" r="13893"/>
          <a:stretch>
            <a:fillRect/>
          </a:stretch>
        </p:blipFill>
        <p:spPr bwMode="auto">
          <a:xfrm>
            <a:off x="4859338" y="1268413"/>
            <a:ext cx="252571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schraegschnit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357563"/>
            <a:ext cx="2422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ws40203d"/>
          <p:cNvPicPr>
            <a:picLocks noChangeAspect="1" noChangeArrowheads="1"/>
          </p:cNvPicPr>
          <p:nvPr/>
        </p:nvPicPr>
        <p:blipFill>
          <a:blip r:embed="rId5"/>
          <a:srcRect r="8469"/>
          <a:stretch>
            <a:fillRect/>
          </a:stretch>
        </p:blipFill>
        <p:spPr bwMode="auto">
          <a:xfrm>
            <a:off x="0" y="1844675"/>
            <a:ext cx="4787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Parametri rezanja</a:t>
            </a:r>
          </a:p>
        </p:txBody>
      </p:sp>
      <p:pic>
        <p:nvPicPr>
          <p:cNvPr id="30723" name="Picture 5" descr="ParamAV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7561263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sl-SI" sz="4000" smtClean="0"/>
              <a:t>Mehanizem rezanja</a:t>
            </a:r>
            <a:br>
              <a:rPr lang="sl-SI" sz="4000" smtClean="0"/>
            </a:br>
            <a:r>
              <a:rPr lang="sl-SI" sz="3200" smtClean="0"/>
              <a:t>makromehanizem</a:t>
            </a:r>
          </a:p>
        </p:txBody>
      </p:sp>
      <p:pic>
        <p:nvPicPr>
          <p:cNvPr id="31747" name="Picture 4" descr="Mak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557338"/>
            <a:ext cx="714057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7" descr="Znacilno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5344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sl-SI" sz="2800" smtClean="0"/>
              <a:t>Obdelava z Abrazivnim Vodnim Curkom (AVC)</a:t>
            </a:r>
            <a:br>
              <a:rPr lang="sl-SI" sz="2800" smtClean="0"/>
            </a:br>
            <a:r>
              <a:rPr lang="sl-SI" sz="2000" smtClean="0"/>
              <a:t>Abrasive Water Jet (AWJ) Machining</a:t>
            </a:r>
            <a:endParaRPr lang="en-GB" sz="2000" smtClean="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114800" y="1752600"/>
            <a:ext cx="4724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Spada med novejše postopke rezanja. Razvit je bil iz postopka obdelave z vodnim curkom (1971), patentiran leta 1983.</a:t>
            </a:r>
          </a:p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Je mehanski postopek, ker material odnašajo abrazivna zrna, voda pa dodatno širi razpoke v materialu. </a:t>
            </a:r>
          </a:p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“Orodje” predstavlja tridelni curek sestavljen iz vode, abraziva in zraka.</a:t>
            </a:r>
            <a:r>
              <a:rPr lang="sl-SI"/>
              <a:t> </a:t>
            </a:r>
            <a:endParaRPr lang="en-GB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90775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sl-SI" sz="3200" smtClean="0"/>
              <a:t>Vpliv AVC parametrov na rezanje</a:t>
            </a:r>
            <a:endParaRPr lang="en-GB" sz="3200" smtClean="0"/>
          </a:p>
        </p:txBody>
      </p:sp>
      <p:pic>
        <p:nvPicPr>
          <p:cNvPr id="33795" name="Picture 2051" descr="Schnittbilder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304800" y="1219200"/>
            <a:ext cx="84947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2052"/>
          <p:cNvSpPr txBox="1">
            <a:spLocks noChangeArrowheads="1"/>
          </p:cNvSpPr>
          <p:nvPr/>
        </p:nvSpPr>
        <p:spPr bwMode="auto">
          <a:xfrm>
            <a:off x="3132138" y="13414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>
                <a:latin typeface="Arial" charset="0"/>
              </a:rPr>
              <a:t>Tlak vode</a:t>
            </a:r>
          </a:p>
        </p:txBody>
      </p:sp>
      <p:sp>
        <p:nvSpPr>
          <p:cNvPr id="33797" name="Text Box 2053"/>
          <p:cNvSpPr txBox="1">
            <a:spLocks noChangeArrowheads="1"/>
          </p:cNvSpPr>
          <p:nvPr/>
        </p:nvSpPr>
        <p:spPr bwMode="auto">
          <a:xfrm>
            <a:off x="3203575" y="2708275"/>
            <a:ext cx="331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>
                <a:latin typeface="Arial" charset="0"/>
              </a:rPr>
              <a:t>Masni pretok abraziva</a:t>
            </a:r>
          </a:p>
        </p:txBody>
      </p:sp>
      <p:sp>
        <p:nvSpPr>
          <p:cNvPr id="33798" name="Text Box 2054"/>
          <p:cNvSpPr txBox="1">
            <a:spLocks noChangeArrowheads="1"/>
          </p:cNvSpPr>
          <p:nvPr/>
        </p:nvSpPr>
        <p:spPr bwMode="auto">
          <a:xfrm>
            <a:off x="3203575" y="4076700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>
                <a:latin typeface="Arial" charset="0"/>
              </a:rPr>
              <a:t>Hitrost rezanja</a:t>
            </a:r>
          </a:p>
        </p:txBody>
      </p:sp>
      <p:sp>
        <p:nvSpPr>
          <p:cNvPr id="33799" name="Text Box 2055"/>
          <p:cNvSpPr txBox="1">
            <a:spLocks noChangeArrowheads="1"/>
          </p:cNvSpPr>
          <p:nvPr/>
        </p:nvSpPr>
        <p:spPr bwMode="auto">
          <a:xfrm>
            <a:off x="395288" y="11969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>
                <a:latin typeface="Arial" charset="0"/>
              </a:rPr>
              <a:t>Tlak vode</a:t>
            </a:r>
          </a:p>
        </p:txBody>
      </p:sp>
      <p:sp>
        <p:nvSpPr>
          <p:cNvPr id="33800" name="Text Box 2056"/>
          <p:cNvSpPr txBox="1">
            <a:spLocks noChangeArrowheads="1"/>
          </p:cNvSpPr>
          <p:nvPr/>
        </p:nvSpPr>
        <p:spPr bwMode="auto">
          <a:xfrm>
            <a:off x="1116013" y="5373688"/>
            <a:ext cx="5400675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>
                <a:latin typeface="Arial" charset="0"/>
              </a:rPr>
              <a:t>Dosežena globina rezanja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Material in kvaliteta rezanja</a:t>
            </a:r>
          </a:p>
        </p:txBody>
      </p:sp>
      <p:pic>
        <p:nvPicPr>
          <p:cNvPr id="34819" name="Picture 5" descr="Met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597852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kvalite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508500"/>
            <a:ext cx="75787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braz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6106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l-SI" sz="3200" smtClean="0"/>
              <a:t>Dodatki za izboljšavo tehnologije</a:t>
            </a:r>
            <a:endParaRPr lang="en-GB" sz="3200" smtClean="0"/>
          </a:p>
        </p:txBody>
      </p:sp>
      <p:pic>
        <p:nvPicPr>
          <p:cNvPr id="36867" name="Picture 1028" descr="terrrain follower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2875"/>
            <a:ext cx="29718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29" descr="Tilt-a-Je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84313"/>
            <a:ext cx="29559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1030"/>
          <p:cNvSpPr txBox="1">
            <a:spLocks noChangeArrowheads="1"/>
          </p:cNvSpPr>
          <p:nvPr/>
        </p:nvSpPr>
        <p:spPr bwMode="auto">
          <a:xfrm>
            <a:off x="395288" y="57340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Sledenje neravni površini</a:t>
            </a:r>
          </a:p>
        </p:txBody>
      </p:sp>
      <p:sp>
        <p:nvSpPr>
          <p:cNvPr id="36870" name="Text Box 1031"/>
          <p:cNvSpPr txBox="1">
            <a:spLocks noChangeArrowheads="1"/>
          </p:cNvSpPr>
          <p:nvPr/>
        </p:nvSpPr>
        <p:spPr bwMode="auto">
          <a:xfrm>
            <a:off x="4500563" y="566102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Kompenzacija koničnosti reza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sl-SI" sz="3600" smtClean="0"/>
              <a:t>Pozicioniranje rezalne glave pri obdelavi polizdelkov</a:t>
            </a:r>
            <a:br>
              <a:rPr lang="sl-SI" sz="3600" smtClean="0"/>
            </a:br>
            <a:r>
              <a:rPr lang="sl-SI" sz="2000" smtClean="0"/>
              <a:t>primer uporabe video pozicioniranja</a:t>
            </a:r>
          </a:p>
        </p:txBody>
      </p:sp>
      <p:pic>
        <p:nvPicPr>
          <p:cNvPr id="37891" name="Picture 5" descr="017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205038"/>
            <a:ext cx="33131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pol2_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89138"/>
            <a:ext cx="5364162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l-SI" smtClean="0"/>
              <a:t>Vpenjanje manjših kosov</a:t>
            </a:r>
          </a:p>
        </p:txBody>
      </p:sp>
      <p:pic>
        <p:nvPicPr>
          <p:cNvPr id="38915" name="Picture 5" descr="167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76475"/>
            <a:ext cx="35274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025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916113"/>
            <a:ext cx="49752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sl-SI" sz="2800" smtClean="0"/>
              <a:t>Področja uporabe</a:t>
            </a:r>
            <a:endParaRPr lang="en-GB" sz="2800" smtClean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800600"/>
          </a:xfrm>
        </p:spPr>
        <p:txBody>
          <a:bodyPr/>
          <a:lstStyle/>
          <a:p>
            <a:pPr eaLnBrk="1" hangingPunct="1"/>
            <a:r>
              <a:rPr lang="sl-SI" sz="2400" smtClean="0"/>
              <a:t>Uporaba v strojni, gradbeni, lesarski, prehrambeni, ... industriji.</a:t>
            </a:r>
          </a:p>
          <a:p>
            <a:pPr eaLnBrk="1" hangingPunct="1"/>
            <a:r>
              <a:rPr lang="sl-SI" sz="2400" smtClean="0"/>
              <a:t>Predvsem rezanje kompliciranih 2D oblik majhnih serij. V zadnjih letih se uveljavlja tudi rezanje 3D oblik.</a:t>
            </a:r>
          </a:p>
          <a:p>
            <a:pPr eaLnBrk="1" hangingPunct="1"/>
            <a:r>
              <a:rPr lang="sl-SI" sz="2400" smtClean="0"/>
              <a:t>Obdelujemo skoraj vse vrste materialov (kovine, umetne mase, les, kamen, keramika, steklo, beton, ...)</a:t>
            </a:r>
          </a:p>
          <a:p>
            <a:pPr eaLnBrk="1" hangingPunct="1"/>
            <a:r>
              <a:rPr lang="sl-SI" sz="2400" smtClean="0"/>
              <a:t>Glavne prednosti: rezanje velikih debelin, ni toplotno prizadetega področja, ekološka prijaznost</a:t>
            </a:r>
          </a:p>
          <a:p>
            <a:pPr eaLnBrk="1" hangingPunct="1"/>
            <a:r>
              <a:rPr lang="sl-SI" sz="2400" smtClean="0"/>
              <a:t>Uporaba v medicini: rezanje z vodnim curkom raznih tkiv, rezanje kosti z AVC, kjer kot abraziv uporabimo sladkor ali sol, ki se po uporabi raztopi.</a:t>
            </a:r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sl-SI" sz="2800" smtClean="0"/>
              <a:t>Nastanek vodnega curka</a:t>
            </a:r>
            <a:endParaRPr lang="en-GB" sz="2800" smtClean="0"/>
          </a:p>
        </p:txBody>
      </p:sp>
      <p:pic>
        <p:nvPicPr>
          <p:cNvPr id="18435" name="Picture 4" descr="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4191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Vodni curek</a:t>
            </a:r>
            <a:endParaRPr lang="en-GB">
              <a:latin typeface="Arial" charset="0"/>
            </a:endParaRPr>
          </a:p>
        </p:txBody>
      </p:sp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5029200" y="1295400"/>
            <a:ext cx="3048000" cy="4252913"/>
            <a:chOff x="363" y="759"/>
            <a:chExt cx="2289" cy="3351"/>
          </a:xfrm>
        </p:grpSpPr>
        <p:pic>
          <p:nvPicPr>
            <p:cNvPr id="18438" name="Picture 11" descr="DIVMUS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3" y="759"/>
              <a:ext cx="2289" cy="3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12"/>
            <p:cNvSpPr txBox="1">
              <a:spLocks noChangeArrowheads="1"/>
            </p:cNvSpPr>
            <p:nvPr/>
          </p:nvSpPr>
          <p:spPr bwMode="auto">
            <a:xfrm>
              <a:off x="406" y="1070"/>
              <a:ext cx="1082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>
                  <a:solidFill>
                    <a:schemeClr val="bg1"/>
                  </a:solidFill>
                  <a:latin typeface="Arial" charset="0"/>
                  <a:sym typeface="Wingdings" pitchFamily="2" charset="2"/>
                </a:rPr>
                <a:t>v = 900 m/s</a:t>
              </a:r>
              <a:endParaRPr lang="de-DE" sz="1600">
                <a:latin typeface="Arial" charset="0"/>
                <a:sym typeface="Wingdings" pitchFamily="2" charset="2"/>
              </a:endParaRPr>
            </a:p>
            <a:p>
              <a:pPr eaLnBrk="0" hangingPunct="0"/>
              <a:endParaRPr lang="de-DE" sz="1600">
                <a:solidFill>
                  <a:schemeClr val="bg1"/>
                </a:solidFill>
                <a:latin typeface="Arial" charset="0"/>
                <a:sym typeface="Wingdings" pitchFamily="2" charset="2"/>
              </a:endParaRPr>
            </a:p>
            <a:p>
              <a:pPr eaLnBrk="0" hangingPunct="0"/>
              <a:r>
                <a:rPr lang="sl-SI" sz="1600">
                  <a:solidFill>
                    <a:schemeClr val="bg1"/>
                  </a:solidFill>
                  <a:latin typeface="Arial" charset="0"/>
                  <a:sym typeface="Wingdings" pitchFamily="2" charset="2"/>
                </a:rPr>
                <a:t>vodna šoba</a:t>
              </a:r>
              <a:endParaRPr lang="de-DE" sz="1600">
                <a:solidFill>
                  <a:schemeClr val="bg1"/>
                </a:solidFill>
                <a:latin typeface="Arial" charset="0"/>
                <a:sym typeface="Wingdings" pitchFamily="2" charset="2"/>
              </a:endParaRPr>
            </a:p>
            <a:p>
              <a:pPr eaLnBrk="0" hangingPunct="0"/>
              <a:r>
                <a:rPr lang="de-DE" sz="1600">
                  <a:solidFill>
                    <a:schemeClr val="bg1"/>
                  </a:solidFill>
                  <a:latin typeface="Arial" charset="0"/>
                  <a:sym typeface="Wingdings" pitchFamily="2" charset="2"/>
                </a:rPr>
                <a:t>0.08 - 0.</a:t>
              </a:r>
              <a:r>
                <a:rPr lang="sl-SI" sz="1600">
                  <a:solidFill>
                    <a:schemeClr val="bg1"/>
                  </a:solidFill>
                  <a:latin typeface="Arial" charset="0"/>
                  <a:sym typeface="Wingdings" pitchFamily="2" charset="2"/>
                </a:rPr>
                <a:t>3</a:t>
              </a:r>
              <a:r>
                <a:rPr lang="de-DE" sz="1600">
                  <a:solidFill>
                    <a:schemeClr val="bg1"/>
                  </a:solidFill>
                  <a:latin typeface="Arial" charset="0"/>
                  <a:sym typeface="Wingdings" pitchFamily="2" charset="2"/>
                </a:rPr>
                <a:t> 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sl-SI" sz="2800" smtClean="0"/>
              <a:t>Diagram vodna šoba - tlak</a:t>
            </a:r>
            <a:endParaRPr lang="en-GB" sz="2800" smtClean="0"/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1524000" y="914400"/>
            <a:ext cx="6096000" cy="5207000"/>
            <a:chOff x="960" y="576"/>
            <a:chExt cx="3840" cy="3280"/>
          </a:xfrm>
        </p:grpSpPr>
        <p:pic>
          <p:nvPicPr>
            <p:cNvPr id="111619" name="Picture 3" descr="Düsenkennlinien metric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0" y="576"/>
              <a:ext cx="3840" cy="3280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bg2"/>
              </a:outerShdw>
            </a:effectLst>
          </p:spPr>
        </p:pic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2245" y="3566"/>
              <a:ext cx="145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sz="1600" b="1">
                  <a:latin typeface="Arial" charset="0"/>
                </a:rPr>
                <a:t>tlak vode p [MPa]</a:t>
              </a:r>
            </a:p>
          </p:txBody>
        </p:sp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 rot="-5400000">
              <a:off x="502" y="1962"/>
              <a:ext cx="161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sz="1600" b="1">
                  <a:latin typeface="Arial" charset="0"/>
                </a:rPr>
                <a:t>pretok vode m</a:t>
              </a:r>
              <a:r>
                <a:rPr lang="sl-SI" sz="1600" b="1" baseline="-25000">
                  <a:latin typeface="Arial" charset="0"/>
                </a:rPr>
                <a:t>w</a:t>
              </a:r>
              <a:r>
                <a:rPr lang="sl-SI" sz="1600" b="1">
                  <a:latin typeface="Arial" charset="0"/>
                </a:rPr>
                <a:t> [l/min]</a:t>
              </a:r>
            </a:p>
          </p:txBody>
        </p:sp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 rot="-5400000">
              <a:off x="3560" y="2023"/>
              <a:ext cx="193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l-SI" sz="1600" b="1">
                  <a:latin typeface="Arial" charset="0"/>
                </a:rPr>
                <a:t>premer vodne šobe d</a:t>
              </a:r>
              <a:r>
                <a:rPr lang="sl-SI" sz="1600" b="1" baseline="-25000">
                  <a:latin typeface="Arial" charset="0"/>
                </a:rPr>
                <a:t>o</a:t>
              </a:r>
              <a:r>
                <a:rPr lang="sl-SI" sz="1600" b="1">
                  <a:latin typeface="Arial" charset="0"/>
                </a:rPr>
                <a:t> [mm]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053"/>
          <p:cNvGraphicFramePr>
            <a:graphicFrameLocks noChangeAspect="1"/>
          </p:cNvGraphicFramePr>
          <p:nvPr/>
        </p:nvGraphicFramePr>
        <p:xfrm>
          <a:off x="5257800" y="1600200"/>
          <a:ext cx="1689100" cy="4267200"/>
        </p:xfrm>
        <a:graphic>
          <a:graphicData uri="http://schemas.openxmlformats.org/presentationml/2006/ole">
            <p:oleObj spid="_x0000_s1026" name="CorelDRAW" r:id="rId4" imgW="2619360" imgH="6617880" progId="CorelDRAW.Graphic.11">
              <p:embed/>
            </p:oleObj>
          </a:graphicData>
        </a:graphic>
      </p:graphicFrame>
      <p:sp>
        <p:nvSpPr>
          <p:cNvPr id="1027" name="Rectangle 205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sl-SI" sz="2800" smtClean="0"/>
              <a:t>Nastanek abrazivnega vodnega curka</a:t>
            </a:r>
            <a:endParaRPr lang="en-GB" sz="2800" smtClean="0"/>
          </a:p>
        </p:txBody>
      </p:sp>
      <p:pic>
        <p:nvPicPr>
          <p:cNvPr id="1028" name="Picture 2059" descr="AW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989138"/>
            <a:ext cx="38862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2060"/>
          <p:cNvSpPr txBox="1">
            <a:spLocks noChangeArrowheads="1"/>
          </p:cNvSpPr>
          <p:nvPr/>
        </p:nvSpPr>
        <p:spPr bwMode="auto">
          <a:xfrm>
            <a:off x="2484438" y="4076700"/>
            <a:ext cx="20161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latin typeface="Arial" charset="0"/>
              </a:rPr>
              <a:t>fokusirna, mešalna, pospeševalanašoba</a:t>
            </a:r>
            <a:endParaRPr lang="en-GB" sz="1600">
              <a:latin typeface="Arial" charset="0"/>
            </a:endParaRPr>
          </a:p>
        </p:txBody>
      </p:sp>
      <p:sp>
        <p:nvSpPr>
          <p:cNvPr id="1030" name="Text Box 2061"/>
          <p:cNvSpPr txBox="1">
            <a:spLocks noChangeArrowheads="1"/>
          </p:cNvSpPr>
          <p:nvPr/>
        </p:nvSpPr>
        <p:spPr bwMode="auto">
          <a:xfrm>
            <a:off x="914400" y="1219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Abrazivni vodni curek</a:t>
            </a:r>
            <a:endParaRPr lang="en-GB">
              <a:latin typeface="Arial" charset="0"/>
            </a:endParaRPr>
          </a:p>
        </p:txBody>
      </p:sp>
      <p:sp>
        <p:nvSpPr>
          <p:cNvPr id="1031" name="Text Box 2062"/>
          <p:cNvSpPr txBox="1">
            <a:spLocks noChangeArrowheads="1"/>
          </p:cNvSpPr>
          <p:nvPr/>
        </p:nvSpPr>
        <p:spPr bwMode="auto">
          <a:xfrm>
            <a:off x="7010400" y="1828800"/>
            <a:ext cx="1606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l-SI" sz="1800">
                <a:latin typeface="Arial" charset="0"/>
                <a:sym typeface="Wingdings" pitchFamily="2" charset="2"/>
              </a:rPr>
              <a:t>AVC</a:t>
            </a:r>
            <a:endParaRPr lang="de-DE" sz="1800">
              <a:latin typeface="Arial" charset="0"/>
              <a:sym typeface="Wingdings" pitchFamily="2" charset="2"/>
            </a:endParaRPr>
          </a:p>
          <a:p>
            <a:pPr eaLnBrk="0" hangingPunct="0"/>
            <a:r>
              <a:rPr lang="de-DE" sz="1800">
                <a:latin typeface="Arial" charset="0"/>
                <a:sym typeface="Wingdings" pitchFamily="2" charset="2"/>
              </a:rPr>
              <a:t>v = 300 m/s</a:t>
            </a:r>
          </a:p>
          <a:p>
            <a:pPr eaLnBrk="0" hangingPunct="0"/>
            <a:endParaRPr lang="de-DE" sz="1800">
              <a:latin typeface="Arial" charset="0"/>
              <a:sym typeface="Wingdings" pitchFamily="2" charset="2"/>
            </a:endParaRPr>
          </a:p>
          <a:p>
            <a:pPr eaLnBrk="0" hangingPunct="0"/>
            <a:r>
              <a:rPr lang="sl-SI" sz="1800">
                <a:latin typeface="Arial" charset="0"/>
                <a:sym typeface="Wingdings" pitchFamily="2" charset="2"/>
              </a:rPr>
              <a:t>mešalna šoba</a:t>
            </a:r>
            <a:endParaRPr lang="de-DE" sz="1800">
              <a:latin typeface="Arial" charset="0"/>
              <a:sym typeface="Wingdings" pitchFamily="2" charset="2"/>
            </a:endParaRPr>
          </a:p>
          <a:p>
            <a:pPr eaLnBrk="0" hangingPunct="0"/>
            <a:r>
              <a:rPr lang="de-DE" sz="1800">
                <a:latin typeface="Arial" charset="0"/>
                <a:sym typeface="Wingdings" pitchFamily="2" charset="2"/>
              </a:rPr>
              <a:t>0.</a:t>
            </a:r>
            <a:r>
              <a:rPr lang="sl-SI" sz="1800">
                <a:latin typeface="Arial" charset="0"/>
                <a:sym typeface="Wingdings" pitchFamily="2" charset="2"/>
              </a:rPr>
              <a:t>5</a:t>
            </a:r>
            <a:r>
              <a:rPr lang="de-DE" sz="1800">
                <a:latin typeface="Arial" charset="0"/>
                <a:sym typeface="Wingdings" pitchFamily="2" charset="2"/>
              </a:rPr>
              <a:t> - 1.2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312863"/>
            <a:ext cx="8305800" cy="4881562"/>
          </a:xfrm>
          <a:noFill/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88913"/>
            <a:ext cx="5410200" cy="519112"/>
          </a:xfrm>
        </p:spPr>
        <p:txBody>
          <a:bodyPr>
            <a:spAutoFit/>
          </a:bodyPr>
          <a:lstStyle/>
          <a:p>
            <a:pPr algn="l" eaLnBrk="1" hangingPunct="1"/>
            <a:r>
              <a:rPr lang="sl-SI" sz="2800" smtClean="0"/>
              <a:t>Naprava za rezanje z AVC</a:t>
            </a:r>
            <a:endParaRPr lang="en-GB" smtClean="0"/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676400"/>
            <a:ext cx="1524000" cy="650875"/>
          </a:xfr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sl-SI" sz="1800" b="1" smtClean="0"/>
              <a:t>ZALOGA ABRAZIVA</a:t>
            </a:r>
            <a:endParaRPr lang="en-GB" sz="2000" b="1" smtClean="0"/>
          </a:p>
        </p:txBody>
      </p:sp>
      <p:sp>
        <p:nvSpPr>
          <p:cNvPr id="20485" name="Line 15"/>
          <p:cNvSpPr>
            <a:spLocks noChangeShapeType="1"/>
          </p:cNvSpPr>
          <p:nvPr/>
        </p:nvSpPr>
        <p:spPr bwMode="auto">
          <a:xfrm>
            <a:off x="914400" y="2362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228600" y="762000"/>
            <a:ext cx="19050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sz="1600" b="1">
                <a:latin typeface="Arial" charset="0"/>
              </a:rPr>
              <a:t>VISOKOTLAČNA ČRPALKA</a:t>
            </a:r>
            <a:endParaRPr lang="en-GB" sz="1600" b="1">
              <a:latin typeface="Arial" charset="0"/>
            </a:endParaRPr>
          </a:p>
        </p:txBody>
      </p:sp>
      <p:sp>
        <p:nvSpPr>
          <p:cNvPr id="20487" name="Line 19"/>
          <p:cNvSpPr>
            <a:spLocks noChangeShapeType="1"/>
          </p:cNvSpPr>
          <p:nvPr/>
        </p:nvSpPr>
        <p:spPr bwMode="auto">
          <a:xfrm>
            <a:off x="2209800" y="1143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0488" name="Rectangle 20"/>
          <p:cNvSpPr>
            <a:spLocks noChangeArrowheads="1"/>
          </p:cNvSpPr>
          <p:nvPr/>
        </p:nvSpPr>
        <p:spPr bwMode="auto">
          <a:xfrm>
            <a:off x="76200" y="5029200"/>
            <a:ext cx="2286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sz="1400" b="1">
                <a:latin typeface="Arial" charset="0"/>
              </a:rPr>
              <a:t>PRESTREZNA POSODA</a:t>
            </a:r>
            <a:endParaRPr lang="en-GB" sz="1400" b="1">
              <a:latin typeface="Arial" charset="0"/>
            </a:endParaRPr>
          </a:p>
        </p:txBody>
      </p:sp>
      <p:sp>
        <p:nvSpPr>
          <p:cNvPr id="20489" name="Line 23"/>
          <p:cNvSpPr>
            <a:spLocks noChangeShapeType="1"/>
          </p:cNvSpPr>
          <p:nvPr/>
        </p:nvSpPr>
        <p:spPr bwMode="auto">
          <a:xfrm flipV="1">
            <a:off x="2362200" y="4648200"/>
            <a:ext cx="914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 flipV="1">
            <a:off x="2667000" y="4876800"/>
            <a:ext cx="914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 flipV="1">
            <a:off x="2971800" y="4724400"/>
            <a:ext cx="914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0492" name="Rectangle 26"/>
          <p:cNvSpPr>
            <a:spLocks noChangeArrowheads="1"/>
          </p:cNvSpPr>
          <p:nvPr/>
        </p:nvSpPr>
        <p:spPr bwMode="auto">
          <a:xfrm>
            <a:off x="533400" y="5867400"/>
            <a:ext cx="2438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sz="1600" b="1">
                <a:latin typeface="Arial" charset="0"/>
              </a:rPr>
              <a:t>DUŠILNI MATERIAL</a:t>
            </a:r>
            <a:endParaRPr lang="en-GB" sz="1800" b="1">
              <a:latin typeface="Arial" charset="0"/>
            </a:endParaRPr>
          </a:p>
        </p:txBody>
      </p:sp>
      <p:sp>
        <p:nvSpPr>
          <p:cNvPr id="20493" name="Rectangle 27"/>
          <p:cNvSpPr>
            <a:spLocks noChangeArrowheads="1"/>
          </p:cNvSpPr>
          <p:nvPr/>
        </p:nvSpPr>
        <p:spPr bwMode="auto">
          <a:xfrm>
            <a:off x="1828800" y="5486400"/>
            <a:ext cx="838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sz="1200" b="1">
                <a:latin typeface="Arial" charset="0"/>
              </a:rPr>
              <a:t>VODILA</a:t>
            </a:r>
            <a:endParaRPr lang="en-GB" sz="1400" b="1">
              <a:latin typeface="Arial" charset="0"/>
            </a:endParaRPr>
          </a:p>
        </p:txBody>
      </p:sp>
      <p:sp>
        <p:nvSpPr>
          <p:cNvPr id="20494" name="Rectangle 28"/>
          <p:cNvSpPr>
            <a:spLocks noChangeArrowheads="1"/>
          </p:cNvSpPr>
          <p:nvPr/>
        </p:nvSpPr>
        <p:spPr bwMode="auto">
          <a:xfrm>
            <a:off x="7620000" y="3810000"/>
            <a:ext cx="990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sz="1400" b="1">
                <a:latin typeface="Arial" charset="0"/>
              </a:rPr>
              <a:t>LAMELE</a:t>
            </a:r>
            <a:endParaRPr lang="en-GB" sz="1400" b="1">
              <a:latin typeface="Arial" charset="0"/>
            </a:endParaRPr>
          </a:p>
        </p:txBody>
      </p:sp>
      <p:sp>
        <p:nvSpPr>
          <p:cNvPr id="20495" name="Line 30"/>
          <p:cNvSpPr>
            <a:spLocks noChangeShapeType="1"/>
          </p:cNvSpPr>
          <p:nvPr/>
        </p:nvSpPr>
        <p:spPr bwMode="auto">
          <a:xfrm flipH="1">
            <a:off x="7162800" y="40386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1" descr="StrojAV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093788"/>
            <a:ext cx="87503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03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l-SI" sz="3200" smtClean="0"/>
              <a:t>Naprava za rezanje z AVC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sl-SI" sz="2800" smtClean="0"/>
              <a:t>Vrste črpalk</a:t>
            </a:r>
            <a:endParaRPr lang="en-GB" sz="2800" smtClean="0"/>
          </a:p>
        </p:txBody>
      </p:sp>
      <p:pic>
        <p:nvPicPr>
          <p:cNvPr id="22531" name="Picture 4" descr="OMAX_Pu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33512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SL-IV_15h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743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181600" y="1143000"/>
            <a:ext cx="356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Neposredno gnana črpalka z ročično gredjo</a:t>
            </a:r>
            <a:endParaRPr lang="en-GB">
              <a:latin typeface="Arial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62000" y="10668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Arial" charset="0"/>
              </a:rPr>
              <a:t>Posredno gnana batna črpalka - ojačevalec</a:t>
            </a:r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577</Words>
  <Application>Microsoft PowerPoint</Application>
  <PresentationFormat>Diaprojekcija na zaslonu (4:3)</PresentationFormat>
  <Paragraphs>120</Paragraphs>
  <Slides>25</Slides>
  <Notes>24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Courier New</vt:lpstr>
      <vt:lpstr>Wingdings</vt:lpstr>
      <vt:lpstr>Default Design</vt:lpstr>
      <vt:lpstr>CorelDRAW 11.0 Graphic</vt:lpstr>
      <vt:lpstr>Obdelava z Abrazivnim Vodnim Curkom (AVC) Abrasive Water Jet (AWJ) Machining</vt:lpstr>
      <vt:lpstr>Obdelava z Abrazivnim Vodnim Curkom (AVC) Abrasive Water Jet (AWJ) Machining</vt:lpstr>
      <vt:lpstr>Področja uporabe</vt:lpstr>
      <vt:lpstr>Nastanek vodnega curka</vt:lpstr>
      <vt:lpstr>Diagram vodna šoba - tlak</vt:lpstr>
      <vt:lpstr>Nastanek abrazivnega vodnega curka</vt:lpstr>
      <vt:lpstr>Naprava za rezanje z AVC</vt:lpstr>
      <vt:lpstr>Naprava za rezanje z AVC</vt:lpstr>
      <vt:lpstr>Vrste črpalk</vt:lpstr>
      <vt:lpstr>Neposredno gnana batna črpalka</vt:lpstr>
      <vt:lpstr>Rezalna glava</vt:lpstr>
      <vt:lpstr>Visokotlačni ventil Uporablja se samo skupaj s črpalko z ojačevalcem</vt:lpstr>
      <vt:lpstr>Dovajanje abraziva</vt:lpstr>
      <vt:lpstr>Kontrolna enota </vt:lpstr>
      <vt:lpstr>Tipi strojev</vt:lpstr>
      <vt:lpstr>5-osni AVC stroj</vt:lpstr>
      <vt:lpstr>Parametri rezanja</vt:lpstr>
      <vt:lpstr>Mehanizem rezanja makromehanizem</vt:lpstr>
      <vt:lpstr>Diapozitiv 19</vt:lpstr>
      <vt:lpstr>Vpliv AVC parametrov na rezanje</vt:lpstr>
      <vt:lpstr>Material in kvaliteta rezanja</vt:lpstr>
      <vt:lpstr>Diapozitiv 22</vt:lpstr>
      <vt:lpstr>Dodatki za izboljšavo tehnologije</vt:lpstr>
      <vt:lpstr>Pozicioniranje rezalne glave pri obdelavi polizdelkov primer uporabe video pozicioniranja</vt:lpstr>
      <vt:lpstr>Vpenjanje manjših kosov</vt:lpstr>
    </vt:vector>
  </TitlesOfParts>
  <Company>Cufki &amp; Cufulje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Obdelava z abrazivnim vodnim curkom (AVC)*</dc:title>
  <dc:creator>ALENKA</dc:creator>
  <cp:lastModifiedBy>Upo</cp:lastModifiedBy>
  <cp:revision>92</cp:revision>
  <dcterms:created xsi:type="dcterms:W3CDTF">2001-10-26T23:01:34Z</dcterms:created>
  <dcterms:modified xsi:type="dcterms:W3CDTF">2009-12-26T18:34:51Z</dcterms:modified>
</cp:coreProperties>
</file>