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activeX/activeX2.xml" ContentType="application/vnd.ms-office.activeX+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activeX/activeX7.xml" ContentType="application/vnd.ms-office.activeX+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ms-office.activeX"/>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activeX/activeX3.xml" ContentType="application/vnd.ms-office.activeX+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activeX/activeX6.xml" ContentType="application/vnd.ms-office.activeX+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activeX/activeX4.xml" ContentType="application/vnd.ms-office.activeX+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activeX/activeX5.xml" ContentType="application/vnd.ms-office.activeX+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activeX/activeX1.xml" ContentType="application/vnd.ms-office.activeX+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60" r:id="rId3"/>
    <p:sldId id="261" r:id="rId4"/>
    <p:sldId id="259" r:id="rId5"/>
    <p:sldId id="257" r:id="rId6"/>
    <p:sldId id="262" r:id="rId7"/>
    <p:sldId id="263" r:id="rId8"/>
    <p:sldId id="266" r:id="rId9"/>
    <p:sldId id="269"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65"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25" r:id="rId47"/>
    <p:sldId id="306" r:id="rId48"/>
    <p:sldId id="308" r:id="rId49"/>
    <p:sldId id="309" r:id="rId50"/>
    <p:sldId id="310" r:id="rId51"/>
    <p:sldId id="268" r:id="rId52"/>
    <p:sldId id="311" r:id="rId53"/>
    <p:sldId id="312" r:id="rId54"/>
    <p:sldId id="307" r:id="rId55"/>
    <p:sldId id="313" r:id="rId56"/>
    <p:sldId id="314" r:id="rId57"/>
    <p:sldId id="315" r:id="rId58"/>
    <p:sldId id="316" r:id="rId59"/>
    <p:sldId id="317" r:id="rId60"/>
    <p:sldId id="318" r:id="rId61"/>
    <p:sldId id="319" r:id="rId62"/>
    <p:sldId id="320" r:id="rId63"/>
    <p:sldId id="324" r:id="rId64"/>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4" autoAdjust="0"/>
  </p:normalViewPr>
  <p:slideViewPr>
    <p:cSldViewPr>
      <p:cViewPr varScale="1">
        <p:scale>
          <a:sx n="53" d="100"/>
          <a:sy n="53" d="100"/>
        </p:scale>
        <p:origin x="-73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B4F2D4DE-D83E-481C-8C23-CAF0DDAFB591}" type="datetimeFigureOut">
              <a:rPr lang="sl-SI"/>
              <a:pPr>
                <a:defRPr/>
              </a:pPr>
              <a:t>16.1.2012</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smtClean="0"/>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noProof="0" smtClean="0"/>
              <a:t>Kliknite, če želite urediti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03426B60-AC32-488C-8163-FA80EF6AC4F5}" type="slidenum">
              <a:rPr lang="sl-SI"/>
              <a:pPr>
                <a:defRPr/>
              </a:pPr>
              <a:t>‹#›</a:t>
            </a:fld>
            <a:endParaRPr 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Ograda stranske slike 1"/>
          <p:cNvSpPr>
            <a:spLocks noGrp="1" noRot="1" noChangeAspect="1" noTextEdit="1"/>
          </p:cNvSpPr>
          <p:nvPr>
            <p:ph type="sldImg"/>
          </p:nvPr>
        </p:nvSpPr>
        <p:spPr bwMode="auto">
          <a:noFill/>
          <a:ln>
            <a:solidFill>
              <a:srgbClr val="000000"/>
            </a:solidFill>
            <a:miter lim="800000"/>
            <a:headEnd/>
            <a:tailEnd/>
          </a:ln>
        </p:spPr>
      </p:sp>
      <p:sp>
        <p:nvSpPr>
          <p:cNvPr id="67587"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67588"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9756DF-EDF9-4D2C-B2CA-2DA637CEBA34}" type="slidenum">
              <a:rPr lang="sl-SI"/>
              <a:pPr/>
              <a:t>1</a:t>
            </a:fld>
            <a:endParaRPr lang="sl-S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Ograda stranske slike 1"/>
          <p:cNvSpPr>
            <a:spLocks noGrp="1" noRot="1" noChangeAspect="1" noTextEdit="1"/>
          </p:cNvSpPr>
          <p:nvPr>
            <p:ph type="sldImg"/>
          </p:nvPr>
        </p:nvSpPr>
        <p:spPr bwMode="auto">
          <a:noFill/>
          <a:ln>
            <a:solidFill>
              <a:srgbClr val="000000"/>
            </a:solidFill>
            <a:miter lim="800000"/>
            <a:headEnd/>
            <a:tailEnd/>
          </a:ln>
        </p:spPr>
      </p:sp>
      <p:sp>
        <p:nvSpPr>
          <p:cNvPr id="76803"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76804"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2C28BB-377D-4067-8D37-C7EEE64DDEF5}" type="slidenum">
              <a:rPr lang="sl-SI"/>
              <a:pPr/>
              <a:t>10</a:t>
            </a:fld>
            <a:endParaRPr lang="sl-S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Ograda stranske slike 1"/>
          <p:cNvSpPr>
            <a:spLocks noGrp="1" noRot="1" noChangeAspect="1" noTextEdit="1"/>
          </p:cNvSpPr>
          <p:nvPr>
            <p:ph type="sldImg"/>
          </p:nvPr>
        </p:nvSpPr>
        <p:spPr bwMode="auto">
          <a:noFill/>
          <a:ln>
            <a:solidFill>
              <a:srgbClr val="000000"/>
            </a:solidFill>
            <a:miter lim="800000"/>
            <a:headEnd/>
            <a:tailEnd/>
          </a:ln>
        </p:spPr>
      </p:sp>
      <p:sp>
        <p:nvSpPr>
          <p:cNvPr id="77827"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77828"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DBA4C4-B0AE-4E4F-9D5D-EED1F29BA2AD}" type="slidenum">
              <a:rPr lang="sl-SI"/>
              <a:pPr/>
              <a:t>11</a:t>
            </a:fld>
            <a:endParaRPr lang="sl-S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Ograda stranske slike 1"/>
          <p:cNvSpPr>
            <a:spLocks noGrp="1" noRot="1" noChangeAspect="1" noTextEdit="1"/>
          </p:cNvSpPr>
          <p:nvPr>
            <p:ph type="sldImg"/>
          </p:nvPr>
        </p:nvSpPr>
        <p:spPr bwMode="auto">
          <a:noFill/>
          <a:ln>
            <a:solidFill>
              <a:srgbClr val="000000"/>
            </a:solidFill>
            <a:miter lim="800000"/>
            <a:headEnd/>
            <a:tailEnd/>
          </a:ln>
        </p:spPr>
      </p:sp>
      <p:sp>
        <p:nvSpPr>
          <p:cNvPr id="78851"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78852"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9942D4-4831-4EA4-AED5-C5A2ED09B427}" type="slidenum">
              <a:rPr lang="sl-SI"/>
              <a:pPr/>
              <a:t>12</a:t>
            </a:fld>
            <a:endParaRPr lang="sl-S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Ograda stranske slike 1"/>
          <p:cNvSpPr>
            <a:spLocks noGrp="1" noRot="1" noChangeAspect="1" noTextEdit="1"/>
          </p:cNvSpPr>
          <p:nvPr>
            <p:ph type="sldImg"/>
          </p:nvPr>
        </p:nvSpPr>
        <p:spPr bwMode="auto">
          <a:noFill/>
          <a:ln>
            <a:solidFill>
              <a:srgbClr val="000000"/>
            </a:solidFill>
            <a:miter lim="800000"/>
            <a:headEnd/>
            <a:tailEnd/>
          </a:ln>
        </p:spPr>
      </p:sp>
      <p:sp>
        <p:nvSpPr>
          <p:cNvPr id="79875"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79876"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A6C74D-CFB6-48CA-9B5C-0C8C6D7F49C0}" type="slidenum">
              <a:rPr lang="sl-SI"/>
              <a:pPr/>
              <a:t>13</a:t>
            </a:fld>
            <a:endParaRPr lang="sl-SI"/>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Ograda stranske slike 1"/>
          <p:cNvSpPr>
            <a:spLocks noGrp="1" noRot="1" noChangeAspect="1" noTextEdit="1"/>
          </p:cNvSpPr>
          <p:nvPr>
            <p:ph type="sldImg"/>
          </p:nvPr>
        </p:nvSpPr>
        <p:spPr bwMode="auto">
          <a:noFill/>
          <a:ln>
            <a:solidFill>
              <a:srgbClr val="000000"/>
            </a:solidFill>
            <a:miter lim="800000"/>
            <a:headEnd/>
            <a:tailEnd/>
          </a:ln>
        </p:spPr>
      </p:sp>
      <p:sp>
        <p:nvSpPr>
          <p:cNvPr id="80899"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80900"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CCB235-AD2C-429F-8136-2D51028DBA37}" type="slidenum">
              <a:rPr lang="sl-SI"/>
              <a:pPr/>
              <a:t>14</a:t>
            </a:fld>
            <a:endParaRPr lang="sl-SI"/>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Ograda stranske slike 1"/>
          <p:cNvSpPr>
            <a:spLocks noGrp="1" noRot="1" noChangeAspect="1" noTextEdit="1"/>
          </p:cNvSpPr>
          <p:nvPr>
            <p:ph type="sldImg"/>
          </p:nvPr>
        </p:nvSpPr>
        <p:spPr bwMode="auto">
          <a:noFill/>
          <a:ln>
            <a:solidFill>
              <a:srgbClr val="000000"/>
            </a:solidFill>
            <a:miter lim="800000"/>
            <a:headEnd/>
            <a:tailEnd/>
          </a:ln>
        </p:spPr>
      </p:sp>
      <p:sp>
        <p:nvSpPr>
          <p:cNvPr id="81923"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81924"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303D89-3751-4789-A7FC-52D493AB94C2}" type="slidenum">
              <a:rPr lang="sl-SI"/>
              <a:pPr/>
              <a:t>15</a:t>
            </a:fld>
            <a:endParaRPr lang="sl-SI"/>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Ograda stranske slike 1"/>
          <p:cNvSpPr>
            <a:spLocks noGrp="1" noRot="1" noChangeAspect="1" noTextEdit="1"/>
          </p:cNvSpPr>
          <p:nvPr>
            <p:ph type="sldImg"/>
          </p:nvPr>
        </p:nvSpPr>
        <p:spPr bwMode="auto">
          <a:noFill/>
          <a:ln>
            <a:solidFill>
              <a:srgbClr val="000000"/>
            </a:solidFill>
            <a:miter lim="800000"/>
            <a:headEnd/>
            <a:tailEnd/>
          </a:ln>
        </p:spPr>
      </p:sp>
      <p:sp>
        <p:nvSpPr>
          <p:cNvPr id="82947"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82948"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8D11DD-0E87-4905-8853-A8075C721B75}" type="slidenum">
              <a:rPr lang="sl-SI"/>
              <a:pPr/>
              <a:t>16</a:t>
            </a:fld>
            <a:endParaRPr lang="sl-SI"/>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Ograda stranske slike 1"/>
          <p:cNvSpPr>
            <a:spLocks noGrp="1" noRot="1" noChangeAspect="1" noTextEdit="1"/>
          </p:cNvSpPr>
          <p:nvPr>
            <p:ph type="sldImg"/>
          </p:nvPr>
        </p:nvSpPr>
        <p:spPr bwMode="auto">
          <a:noFill/>
          <a:ln>
            <a:solidFill>
              <a:srgbClr val="000000"/>
            </a:solidFill>
            <a:miter lim="800000"/>
            <a:headEnd/>
            <a:tailEnd/>
          </a:ln>
        </p:spPr>
      </p:sp>
      <p:sp>
        <p:nvSpPr>
          <p:cNvPr id="83971"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83972"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12F27C-6AE9-44FF-8357-89DC0F03C9E5}" type="slidenum">
              <a:rPr lang="sl-SI"/>
              <a:pPr/>
              <a:t>17</a:t>
            </a:fld>
            <a:endParaRPr lang="sl-SI"/>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Ograda stranske slike 1"/>
          <p:cNvSpPr>
            <a:spLocks noGrp="1" noRot="1" noChangeAspect="1" noTextEdit="1"/>
          </p:cNvSpPr>
          <p:nvPr>
            <p:ph type="sldImg"/>
          </p:nvPr>
        </p:nvSpPr>
        <p:spPr bwMode="auto">
          <a:noFill/>
          <a:ln>
            <a:solidFill>
              <a:srgbClr val="000000"/>
            </a:solidFill>
            <a:miter lim="800000"/>
            <a:headEnd/>
            <a:tailEnd/>
          </a:ln>
        </p:spPr>
      </p:sp>
      <p:sp>
        <p:nvSpPr>
          <p:cNvPr id="84995"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84996"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EFBA06-5FC2-492B-96FD-6AB343CC6FF4}" type="slidenum">
              <a:rPr lang="sl-SI"/>
              <a:pPr/>
              <a:t>18</a:t>
            </a:fld>
            <a:endParaRPr lang="sl-SI"/>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Ograda stranske slike 1"/>
          <p:cNvSpPr>
            <a:spLocks noGrp="1" noRot="1" noChangeAspect="1" noTextEdit="1"/>
          </p:cNvSpPr>
          <p:nvPr>
            <p:ph type="sldImg"/>
          </p:nvPr>
        </p:nvSpPr>
        <p:spPr bwMode="auto">
          <a:noFill/>
          <a:ln>
            <a:solidFill>
              <a:srgbClr val="000000"/>
            </a:solidFill>
            <a:miter lim="800000"/>
            <a:headEnd/>
            <a:tailEnd/>
          </a:ln>
        </p:spPr>
      </p:sp>
      <p:sp>
        <p:nvSpPr>
          <p:cNvPr id="86019"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86020"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6E57AE-D258-4B96-B91A-526BD73A17CC}" type="slidenum">
              <a:rPr lang="sl-SI"/>
              <a:pPr/>
              <a:t>19</a:t>
            </a:fld>
            <a:endParaRPr 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Ograda stranske slike 1"/>
          <p:cNvSpPr>
            <a:spLocks noGrp="1" noRot="1" noChangeAspect="1" noTextEdit="1"/>
          </p:cNvSpPr>
          <p:nvPr>
            <p:ph type="sldImg"/>
          </p:nvPr>
        </p:nvSpPr>
        <p:spPr bwMode="auto">
          <a:noFill/>
          <a:ln>
            <a:solidFill>
              <a:srgbClr val="000000"/>
            </a:solidFill>
            <a:miter lim="800000"/>
            <a:headEnd/>
            <a:tailEnd/>
          </a:ln>
        </p:spPr>
      </p:sp>
      <p:sp>
        <p:nvSpPr>
          <p:cNvPr id="68611"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68612"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AB53FF-37D2-49A6-91BD-B3E4E49B7F26}" type="slidenum">
              <a:rPr lang="sl-SI"/>
              <a:pPr/>
              <a:t>2</a:t>
            </a:fld>
            <a:endParaRPr lang="sl-SI"/>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Ograda stranske slike 1"/>
          <p:cNvSpPr>
            <a:spLocks noGrp="1" noRot="1" noChangeAspect="1" noTextEdit="1"/>
          </p:cNvSpPr>
          <p:nvPr>
            <p:ph type="sldImg"/>
          </p:nvPr>
        </p:nvSpPr>
        <p:spPr bwMode="auto">
          <a:noFill/>
          <a:ln>
            <a:solidFill>
              <a:srgbClr val="000000"/>
            </a:solidFill>
            <a:miter lim="800000"/>
            <a:headEnd/>
            <a:tailEnd/>
          </a:ln>
        </p:spPr>
      </p:sp>
      <p:sp>
        <p:nvSpPr>
          <p:cNvPr id="87043"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87044"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D4581C-0D81-478F-88D3-908678DD5158}" type="slidenum">
              <a:rPr lang="sl-SI"/>
              <a:pPr/>
              <a:t>20</a:t>
            </a:fld>
            <a:endParaRPr lang="sl-SI"/>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Ograda stranske slike 1"/>
          <p:cNvSpPr>
            <a:spLocks noGrp="1" noRot="1" noChangeAspect="1" noTextEdit="1"/>
          </p:cNvSpPr>
          <p:nvPr>
            <p:ph type="sldImg"/>
          </p:nvPr>
        </p:nvSpPr>
        <p:spPr bwMode="auto">
          <a:noFill/>
          <a:ln>
            <a:solidFill>
              <a:srgbClr val="000000"/>
            </a:solidFill>
            <a:miter lim="800000"/>
            <a:headEnd/>
            <a:tailEnd/>
          </a:ln>
        </p:spPr>
      </p:sp>
      <p:sp>
        <p:nvSpPr>
          <p:cNvPr id="88067"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88068"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1FF9E4-8033-4DF3-8399-28FB9CC1E656}" type="slidenum">
              <a:rPr lang="sl-SI"/>
              <a:pPr/>
              <a:t>21</a:t>
            </a:fld>
            <a:endParaRPr lang="sl-SI"/>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Ograda stranske slike 1"/>
          <p:cNvSpPr>
            <a:spLocks noGrp="1" noRot="1" noChangeAspect="1" noTextEdit="1"/>
          </p:cNvSpPr>
          <p:nvPr>
            <p:ph type="sldImg"/>
          </p:nvPr>
        </p:nvSpPr>
        <p:spPr bwMode="auto">
          <a:noFill/>
          <a:ln>
            <a:solidFill>
              <a:srgbClr val="000000"/>
            </a:solidFill>
            <a:miter lim="800000"/>
            <a:headEnd/>
            <a:tailEnd/>
          </a:ln>
        </p:spPr>
      </p:sp>
      <p:sp>
        <p:nvSpPr>
          <p:cNvPr id="89091"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89092"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C628FC-1431-4A39-A0B0-5063F60D2038}" type="slidenum">
              <a:rPr lang="sl-SI"/>
              <a:pPr/>
              <a:t>22</a:t>
            </a:fld>
            <a:endParaRPr lang="sl-SI"/>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Ograda stranske slike 1"/>
          <p:cNvSpPr>
            <a:spLocks noGrp="1" noRot="1" noChangeAspect="1" noTextEdit="1"/>
          </p:cNvSpPr>
          <p:nvPr>
            <p:ph type="sldImg"/>
          </p:nvPr>
        </p:nvSpPr>
        <p:spPr bwMode="auto">
          <a:noFill/>
          <a:ln>
            <a:solidFill>
              <a:srgbClr val="000000"/>
            </a:solidFill>
            <a:miter lim="800000"/>
            <a:headEnd/>
            <a:tailEnd/>
          </a:ln>
        </p:spPr>
      </p:sp>
      <p:sp>
        <p:nvSpPr>
          <p:cNvPr id="90115"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90116"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9F3837-5D8A-49BB-90AC-B65083E12719}" type="slidenum">
              <a:rPr lang="sl-SI"/>
              <a:pPr/>
              <a:t>23</a:t>
            </a:fld>
            <a:endParaRPr lang="sl-SI"/>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Ograda stranske slike 1"/>
          <p:cNvSpPr>
            <a:spLocks noGrp="1" noRot="1" noChangeAspect="1" noTextEdit="1"/>
          </p:cNvSpPr>
          <p:nvPr>
            <p:ph type="sldImg"/>
          </p:nvPr>
        </p:nvSpPr>
        <p:spPr bwMode="auto">
          <a:noFill/>
          <a:ln>
            <a:solidFill>
              <a:srgbClr val="000000"/>
            </a:solidFill>
            <a:miter lim="800000"/>
            <a:headEnd/>
            <a:tailEnd/>
          </a:ln>
        </p:spPr>
      </p:sp>
      <p:sp>
        <p:nvSpPr>
          <p:cNvPr id="91139"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91140"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8F376A-72A1-4E32-8F6B-0462EE34E6C0}" type="slidenum">
              <a:rPr lang="sl-SI"/>
              <a:pPr/>
              <a:t>24</a:t>
            </a:fld>
            <a:endParaRPr lang="sl-SI"/>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Ograda stranske slike 1"/>
          <p:cNvSpPr>
            <a:spLocks noGrp="1" noRot="1" noChangeAspect="1" noTextEdit="1"/>
          </p:cNvSpPr>
          <p:nvPr>
            <p:ph type="sldImg"/>
          </p:nvPr>
        </p:nvSpPr>
        <p:spPr bwMode="auto">
          <a:noFill/>
          <a:ln>
            <a:solidFill>
              <a:srgbClr val="000000"/>
            </a:solidFill>
            <a:miter lim="800000"/>
            <a:headEnd/>
            <a:tailEnd/>
          </a:ln>
        </p:spPr>
      </p:sp>
      <p:sp>
        <p:nvSpPr>
          <p:cNvPr id="92163"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92164"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01A848-3DB1-475C-84E7-82BC88DB1B53}" type="slidenum">
              <a:rPr lang="sl-SI"/>
              <a:pPr/>
              <a:t>25</a:t>
            </a:fld>
            <a:endParaRPr lang="sl-SI"/>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Ograda stranske slike 1"/>
          <p:cNvSpPr>
            <a:spLocks noGrp="1" noRot="1" noChangeAspect="1" noTextEdit="1"/>
          </p:cNvSpPr>
          <p:nvPr>
            <p:ph type="sldImg"/>
          </p:nvPr>
        </p:nvSpPr>
        <p:spPr bwMode="auto">
          <a:noFill/>
          <a:ln>
            <a:solidFill>
              <a:srgbClr val="000000"/>
            </a:solidFill>
            <a:miter lim="800000"/>
            <a:headEnd/>
            <a:tailEnd/>
          </a:ln>
        </p:spPr>
      </p:sp>
      <p:sp>
        <p:nvSpPr>
          <p:cNvPr id="93187"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93188"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958F15-CFA3-43E6-B8BF-865DFD4B5565}" type="slidenum">
              <a:rPr lang="sl-SI"/>
              <a:pPr/>
              <a:t>26</a:t>
            </a:fld>
            <a:endParaRPr lang="sl-SI"/>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Ograda stranske slike 1"/>
          <p:cNvSpPr>
            <a:spLocks noGrp="1" noRot="1" noChangeAspect="1" noTextEdit="1"/>
          </p:cNvSpPr>
          <p:nvPr>
            <p:ph type="sldImg"/>
          </p:nvPr>
        </p:nvSpPr>
        <p:spPr bwMode="auto">
          <a:noFill/>
          <a:ln>
            <a:solidFill>
              <a:srgbClr val="000000"/>
            </a:solidFill>
            <a:miter lim="800000"/>
            <a:headEnd/>
            <a:tailEnd/>
          </a:ln>
        </p:spPr>
      </p:sp>
      <p:sp>
        <p:nvSpPr>
          <p:cNvPr id="94211"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94212"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300420-60CC-4108-977B-8B3D31224C96}" type="slidenum">
              <a:rPr lang="sl-SI"/>
              <a:pPr/>
              <a:t>27</a:t>
            </a:fld>
            <a:endParaRPr lang="sl-SI"/>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Ograda stranske slike 1"/>
          <p:cNvSpPr>
            <a:spLocks noGrp="1" noRot="1" noChangeAspect="1" noTextEdit="1"/>
          </p:cNvSpPr>
          <p:nvPr>
            <p:ph type="sldImg"/>
          </p:nvPr>
        </p:nvSpPr>
        <p:spPr bwMode="auto">
          <a:noFill/>
          <a:ln>
            <a:solidFill>
              <a:srgbClr val="000000"/>
            </a:solidFill>
            <a:miter lim="800000"/>
            <a:headEnd/>
            <a:tailEnd/>
          </a:ln>
        </p:spPr>
      </p:sp>
      <p:sp>
        <p:nvSpPr>
          <p:cNvPr id="95235"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95236"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802BAC-1CFD-48E4-982E-C6D50C2EEE9F}" type="slidenum">
              <a:rPr lang="sl-SI"/>
              <a:pPr/>
              <a:t>28</a:t>
            </a:fld>
            <a:endParaRPr lang="sl-SI"/>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Ograda stranske slike 1"/>
          <p:cNvSpPr>
            <a:spLocks noGrp="1" noRot="1" noChangeAspect="1" noTextEdit="1"/>
          </p:cNvSpPr>
          <p:nvPr>
            <p:ph type="sldImg"/>
          </p:nvPr>
        </p:nvSpPr>
        <p:spPr bwMode="auto">
          <a:noFill/>
          <a:ln>
            <a:solidFill>
              <a:srgbClr val="000000"/>
            </a:solidFill>
            <a:miter lim="800000"/>
            <a:headEnd/>
            <a:tailEnd/>
          </a:ln>
        </p:spPr>
      </p:sp>
      <p:sp>
        <p:nvSpPr>
          <p:cNvPr id="96259"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96260"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9840D5-BD7B-4FBB-84DC-E7B7B967F7E2}" type="slidenum">
              <a:rPr lang="sl-SI"/>
              <a:pPr/>
              <a:t>29</a:t>
            </a:fld>
            <a:endParaRPr lang="sl-S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Ograda stranske slike 1"/>
          <p:cNvSpPr>
            <a:spLocks noGrp="1" noRot="1" noChangeAspect="1" noTextEdit="1"/>
          </p:cNvSpPr>
          <p:nvPr>
            <p:ph type="sldImg"/>
          </p:nvPr>
        </p:nvSpPr>
        <p:spPr bwMode="auto">
          <a:noFill/>
          <a:ln>
            <a:solidFill>
              <a:srgbClr val="000000"/>
            </a:solidFill>
            <a:miter lim="800000"/>
            <a:headEnd/>
            <a:tailEnd/>
          </a:ln>
        </p:spPr>
      </p:sp>
      <p:sp>
        <p:nvSpPr>
          <p:cNvPr id="69635"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69636"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40C466-5D40-4121-8840-9CDE66A77E88}" type="slidenum">
              <a:rPr lang="sl-SI"/>
              <a:pPr/>
              <a:t>3</a:t>
            </a:fld>
            <a:endParaRPr lang="sl-SI"/>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Ograda stranske slike 1"/>
          <p:cNvSpPr>
            <a:spLocks noGrp="1" noRot="1" noChangeAspect="1" noTextEdit="1"/>
          </p:cNvSpPr>
          <p:nvPr>
            <p:ph type="sldImg"/>
          </p:nvPr>
        </p:nvSpPr>
        <p:spPr bwMode="auto">
          <a:noFill/>
          <a:ln>
            <a:solidFill>
              <a:srgbClr val="000000"/>
            </a:solidFill>
            <a:miter lim="800000"/>
            <a:headEnd/>
            <a:tailEnd/>
          </a:ln>
        </p:spPr>
      </p:sp>
      <p:sp>
        <p:nvSpPr>
          <p:cNvPr id="97283"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97284"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9D7EB5-EC11-4516-BBEB-741A3DF79A5F}" type="slidenum">
              <a:rPr lang="sl-SI"/>
              <a:pPr/>
              <a:t>30</a:t>
            </a:fld>
            <a:endParaRPr lang="sl-SI"/>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Ograda stranske slike 1"/>
          <p:cNvSpPr>
            <a:spLocks noGrp="1" noRot="1" noChangeAspect="1" noTextEdit="1"/>
          </p:cNvSpPr>
          <p:nvPr>
            <p:ph type="sldImg"/>
          </p:nvPr>
        </p:nvSpPr>
        <p:spPr bwMode="auto">
          <a:noFill/>
          <a:ln>
            <a:solidFill>
              <a:srgbClr val="000000"/>
            </a:solidFill>
            <a:miter lim="800000"/>
            <a:headEnd/>
            <a:tailEnd/>
          </a:ln>
        </p:spPr>
      </p:sp>
      <p:sp>
        <p:nvSpPr>
          <p:cNvPr id="98307"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98308"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7257A9-0C54-42CF-A25C-652EF27EE180}" type="slidenum">
              <a:rPr lang="sl-SI"/>
              <a:pPr/>
              <a:t>31</a:t>
            </a:fld>
            <a:endParaRPr lang="sl-SI"/>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Ograda stranske slike 1"/>
          <p:cNvSpPr>
            <a:spLocks noGrp="1" noRot="1" noChangeAspect="1" noTextEdit="1"/>
          </p:cNvSpPr>
          <p:nvPr>
            <p:ph type="sldImg"/>
          </p:nvPr>
        </p:nvSpPr>
        <p:spPr bwMode="auto">
          <a:noFill/>
          <a:ln>
            <a:solidFill>
              <a:srgbClr val="000000"/>
            </a:solidFill>
            <a:miter lim="800000"/>
            <a:headEnd/>
            <a:tailEnd/>
          </a:ln>
        </p:spPr>
      </p:sp>
      <p:sp>
        <p:nvSpPr>
          <p:cNvPr id="99331"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99332"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9CDD4F-08E7-4996-ADA8-206608642674}" type="slidenum">
              <a:rPr lang="sl-SI"/>
              <a:pPr/>
              <a:t>32</a:t>
            </a:fld>
            <a:endParaRPr lang="sl-SI"/>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Ograda stranske slike 1"/>
          <p:cNvSpPr>
            <a:spLocks noGrp="1" noRot="1" noChangeAspect="1" noTextEdit="1"/>
          </p:cNvSpPr>
          <p:nvPr>
            <p:ph type="sldImg"/>
          </p:nvPr>
        </p:nvSpPr>
        <p:spPr bwMode="auto">
          <a:noFill/>
          <a:ln>
            <a:solidFill>
              <a:srgbClr val="000000"/>
            </a:solidFill>
            <a:miter lim="800000"/>
            <a:headEnd/>
            <a:tailEnd/>
          </a:ln>
        </p:spPr>
      </p:sp>
      <p:sp>
        <p:nvSpPr>
          <p:cNvPr id="100355"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100356"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ED0791-211D-4C41-AC8B-C4F96C1020F0}" type="slidenum">
              <a:rPr lang="sl-SI"/>
              <a:pPr/>
              <a:t>33</a:t>
            </a:fld>
            <a:endParaRPr lang="sl-SI"/>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Ograda stranske slike 1"/>
          <p:cNvSpPr>
            <a:spLocks noGrp="1" noRot="1" noChangeAspect="1" noTextEdit="1"/>
          </p:cNvSpPr>
          <p:nvPr>
            <p:ph type="sldImg"/>
          </p:nvPr>
        </p:nvSpPr>
        <p:spPr bwMode="auto">
          <a:noFill/>
          <a:ln>
            <a:solidFill>
              <a:srgbClr val="000000"/>
            </a:solidFill>
            <a:miter lim="800000"/>
            <a:headEnd/>
            <a:tailEnd/>
          </a:ln>
        </p:spPr>
      </p:sp>
      <p:sp>
        <p:nvSpPr>
          <p:cNvPr id="101379"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101380"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5D5763-03AB-4EDB-8C95-2DFFE05ABD21}" type="slidenum">
              <a:rPr lang="sl-SI"/>
              <a:pPr/>
              <a:t>34</a:t>
            </a:fld>
            <a:endParaRPr lang="sl-SI"/>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Ograda stranske slike 1"/>
          <p:cNvSpPr>
            <a:spLocks noGrp="1" noRot="1" noChangeAspect="1" noTextEdit="1"/>
          </p:cNvSpPr>
          <p:nvPr>
            <p:ph type="sldImg"/>
          </p:nvPr>
        </p:nvSpPr>
        <p:spPr bwMode="auto">
          <a:noFill/>
          <a:ln>
            <a:solidFill>
              <a:srgbClr val="000000"/>
            </a:solidFill>
            <a:miter lim="800000"/>
            <a:headEnd/>
            <a:tailEnd/>
          </a:ln>
        </p:spPr>
      </p:sp>
      <p:sp>
        <p:nvSpPr>
          <p:cNvPr id="102403"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102404"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966A0E-005B-4CB5-8262-9208AEB9CF8A}" type="slidenum">
              <a:rPr lang="sl-SI"/>
              <a:pPr/>
              <a:t>35</a:t>
            </a:fld>
            <a:endParaRPr lang="sl-SI"/>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Ograda stranske slike 1"/>
          <p:cNvSpPr>
            <a:spLocks noGrp="1" noRot="1" noChangeAspect="1" noTextEdit="1"/>
          </p:cNvSpPr>
          <p:nvPr>
            <p:ph type="sldImg"/>
          </p:nvPr>
        </p:nvSpPr>
        <p:spPr bwMode="auto">
          <a:noFill/>
          <a:ln>
            <a:solidFill>
              <a:srgbClr val="000000"/>
            </a:solidFill>
            <a:miter lim="800000"/>
            <a:headEnd/>
            <a:tailEnd/>
          </a:ln>
        </p:spPr>
      </p:sp>
      <p:sp>
        <p:nvSpPr>
          <p:cNvPr id="103427"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103428"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355BDF-FA50-4B87-9246-56A7758BF9EB}" type="slidenum">
              <a:rPr lang="sl-SI"/>
              <a:pPr/>
              <a:t>36</a:t>
            </a:fld>
            <a:endParaRPr lang="sl-SI"/>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Ograda stranske slike 1"/>
          <p:cNvSpPr>
            <a:spLocks noGrp="1" noRot="1" noChangeAspect="1" noTextEdit="1"/>
          </p:cNvSpPr>
          <p:nvPr>
            <p:ph type="sldImg"/>
          </p:nvPr>
        </p:nvSpPr>
        <p:spPr bwMode="auto">
          <a:noFill/>
          <a:ln>
            <a:solidFill>
              <a:srgbClr val="000000"/>
            </a:solidFill>
            <a:miter lim="800000"/>
            <a:headEnd/>
            <a:tailEnd/>
          </a:ln>
        </p:spPr>
      </p:sp>
      <p:sp>
        <p:nvSpPr>
          <p:cNvPr id="104451"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104452"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05BC02-247E-4B38-81E0-83F06CF20C91}" type="slidenum">
              <a:rPr lang="sl-SI"/>
              <a:pPr/>
              <a:t>37</a:t>
            </a:fld>
            <a:endParaRPr lang="sl-SI"/>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Ograda stranske slike 1"/>
          <p:cNvSpPr>
            <a:spLocks noGrp="1" noRot="1" noChangeAspect="1" noTextEdit="1"/>
          </p:cNvSpPr>
          <p:nvPr>
            <p:ph type="sldImg"/>
          </p:nvPr>
        </p:nvSpPr>
        <p:spPr bwMode="auto">
          <a:noFill/>
          <a:ln>
            <a:solidFill>
              <a:srgbClr val="000000"/>
            </a:solidFill>
            <a:miter lim="800000"/>
            <a:headEnd/>
            <a:tailEnd/>
          </a:ln>
        </p:spPr>
      </p:sp>
      <p:sp>
        <p:nvSpPr>
          <p:cNvPr id="105475"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105476"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06FE11-599E-463A-ABDD-645C84D69FCD}" type="slidenum">
              <a:rPr lang="sl-SI"/>
              <a:pPr/>
              <a:t>38</a:t>
            </a:fld>
            <a:endParaRPr lang="sl-SI"/>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Ograda stranske slike 1"/>
          <p:cNvSpPr>
            <a:spLocks noGrp="1" noRot="1" noChangeAspect="1" noTextEdit="1"/>
          </p:cNvSpPr>
          <p:nvPr>
            <p:ph type="sldImg"/>
          </p:nvPr>
        </p:nvSpPr>
        <p:spPr bwMode="auto">
          <a:noFill/>
          <a:ln>
            <a:solidFill>
              <a:srgbClr val="000000"/>
            </a:solidFill>
            <a:miter lim="800000"/>
            <a:headEnd/>
            <a:tailEnd/>
          </a:ln>
        </p:spPr>
      </p:sp>
      <p:sp>
        <p:nvSpPr>
          <p:cNvPr id="106499"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106500"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B7DE76-19F4-491D-BDD1-1708697324C0}" type="slidenum">
              <a:rPr lang="sl-SI"/>
              <a:pPr/>
              <a:t>39</a:t>
            </a:fld>
            <a:endParaRPr lang="sl-S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Ograda stranske slike 1"/>
          <p:cNvSpPr>
            <a:spLocks noGrp="1" noRot="1" noChangeAspect="1" noTextEdit="1"/>
          </p:cNvSpPr>
          <p:nvPr>
            <p:ph type="sldImg"/>
          </p:nvPr>
        </p:nvSpPr>
        <p:spPr bwMode="auto">
          <a:noFill/>
          <a:ln>
            <a:solidFill>
              <a:srgbClr val="000000"/>
            </a:solidFill>
            <a:miter lim="800000"/>
            <a:headEnd/>
            <a:tailEnd/>
          </a:ln>
        </p:spPr>
      </p:sp>
      <p:sp>
        <p:nvSpPr>
          <p:cNvPr id="70659"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70660"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3D170F-210B-4677-996A-64424C2749CA}" type="slidenum">
              <a:rPr lang="sl-SI"/>
              <a:pPr/>
              <a:t>4</a:t>
            </a:fld>
            <a:endParaRPr lang="sl-SI"/>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Ograda stranske slike 1"/>
          <p:cNvSpPr>
            <a:spLocks noGrp="1" noRot="1" noChangeAspect="1" noTextEdit="1"/>
          </p:cNvSpPr>
          <p:nvPr>
            <p:ph type="sldImg"/>
          </p:nvPr>
        </p:nvSpPr>
        <p:spPr bwMode="auto">
          <a:noFill/>
          <a:ln>
            <a:solidFill>
              <a:srgbClr val="000000"/>
            </a:solidFill>
            <a:miter lim="800000"/>
            <a:headEnd/>
            <a:tailEnd/>
          </a:ln>
        </p:spPr>
      </p:sp>
      <p:sp>
        <p:nvSpPr>
          <p:cNvPr id="107523"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107524"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E58B88-30F1-4669-B860-153142E93A75}" type="slidenum">
              <a:rPr lang="sl-SI"/>
              <a:pPr/>
              <a:t>40</a:t>
            </a:fld>
            <a:endParaRPr lang="sl-SI"/>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Ograda stranske slike 1"/>
          <p:cNvSpPr>
            <a:spLocks noGrp="1" noRot="1" noChangeAspect="1" noTextEdit="1"/>
          </p:cNvSpPr>
          <p:nvPr>
            <p:ph type="sldImg"/>
          </p:nvPr>
        </p:nvSpPr>
        <p:spPr bwMode="auto">
          <a:noFill/>
          <a:ln>
            <a:solidFill>
              <a:srgbClr val="000000"/>
            </a:solidFill>
            <a:miter lim="800000"/>
            <a:headEnd/>
            <a:tailEnd/>
          </a:ln>
        </p:spPr>
      </p:sp>
      <p:sp>
        <p:nvSpPr>
          <p:cNvPr id="108547"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108548"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6C05C7-71E4-4460-AF5D-B29CABA4C09B}" type="slidenum">
              <a:rPr lang="sl-SI"/>
              <a:pPr/>
              <a:t>41</a:t>
            </a:fld>
            <a:endParaRPr lang="sl-SI"/>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Ograda stranske slike 1"/>
          <p:cNvSpPr>
            <a:spLocks noGrp="1" noRot="1" noChangeAspect="1" noTextEdit="1"/>
          </p:cNvSpPr>
          <p:nvPr>
            <p:ph type="sldImg"/>
          </p:nvPr>
        </p:nvSpPr>
        <p:spPr bwMode="auto">
          <a:noFill/>
          <a:ln>
            <a:solidFill>
              <a:srgbClr val="000000"/>
            </a:solidFill>
            <a:miter lim="800000"/>
            <a:headEnd/>
            <a:tailEnd/>
          </a:ln>
        </p:spPr>
      </p:sp>
      <p:sp>
        <p:nvSpPr>
          <p:cNvPr id="109571"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109572"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279610-B44B-4A6D-890B-16D93EEF9844}" type="slidenum">
              <a:rPr lang="sl-SI"/>
              <a:pPr/>
              <a:t>42</a:t>
            </a:fld>
            <a:endParaRPr lang="sl-SI"/>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Ograda stranske slike 1"/>
          <p:cNvSpPr>
            <a:spLocks noGrp="1" noRot="1" noChangeAspect="1" noTextEdit="1"/>
          </p:cNvSpPr>
          <p:nvPr>
            <p:ph type="sldImg"/>
          </p:nvPr>
        </p:nvSpPr>
        <p:spPr bwMode="auto">
          <a:noFill/>
          <a:ln>
            <a:solidFill>
              <a:srgbClr val="000000"/>
            </a:solidFill>
            <a:miter lim="800000"/>
            <a:headEnd/>
            <a:tailEnd/>
          </a:ln>
        </p:spPr>
      </p:sp>
      <p:sp>
        <p:nvSpPr>
          <p:cNvPr id="110595"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110596"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6250F6-E424-48B2-B477-D09344453A63}" type="slidenum">
              <a:rPr lang="sl-SI"/>
              <a:pPr/>
              <a:t>43</a:t>
            </a:fld>
            <a:endParaRPr lang="sl-SI"/>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Ograda stranske slike 1"/>
          <p:cNvSpPr>
            <a:spLocks noGrp="1" noRot="1" noChangeAspect="1" noTextEdit="1"/>
          </p:cNvSpPr>
          <p:nvPr>
            <p:ph type="sldImg"/>
          </p:nvPr>
        </p:nvSpPr>
        <p:spPr bwMode="auto">
          <a:noFill/>
          <a:ln>
            <a:solidFill>
              <a:srgbClr val="000000"/>
            </a:solidFill>
            <a:miter lim="800000"/>
            <a:headEnd/>
            <a:tailEnd/>
          </a:ln>
        </p:spPr>
      </p:sp>
      <p:sp>
        <p:nvSpPr>
          <p:cNvPr id="111619"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111620"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D53E06-B219-46B8-915A-50053EC7A8C2}" type="slidenum">
              <a:rPr lang="sl-SI"/>
              <a:pPr/>
              <a:t>44</a:t>
            </a:fld>
            <a:endParaRPr lang="sl-SI"/>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Ograda stranske slike 1"/>
          <p:cNvSpPr>
            <a:spLocks noGrp="1" noRot="1" noChangeAspect="1" noTextEdit="1"/>
          </p:cNvSpPr>
          <p:nvPr>
            <p:ph type="sldImg"/>
          </p:nvPr>
        </p:nvSpPr>
        <p:spPr bwMode="auto">
          <a:noFill/>
          <a:ln>
            <a:solidFill>
              <a:srgbClr val="000000"/>
            </a:solidFill>
            <a:miter lim="800000"/>
            <a:headEnd/>
            <a:tailEnd/>
          </a:ln>
        </p:spPr>
      </p:sp>
      <p:sp>
        <p:nvSpPr>
          <p:cNvPr id="112643"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112644"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413132-8884-4772-B0EF-1B3AC0124842}" type="slidenum">
              <a:rPr lang="sl-SI"/>
              <a:pPr/>
              <a:t>45</a:t>
            </a:fld>
            <a:endParaRPr lang="sl-SI"/>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Ograda stranske slike 1"/>
          <p:cNvSpPr>
            <a:spLocks noGrp="1" noRot="1" noChangeAspect="1" noTextEdit="1"/>
          </p:cNvSpPr>
          <p:nvPr>
            <p:ph type="sldImg"/>
          </p:nvPr>
        </p:nvSpPr>
        <p:spPr bwMode="auto">
          <a:noFill/>
          <a:ln>
            <a:solidFill>
              <a:srgbClr val="000000"/>
            </a:solidFill>
            <a:miter lim="800000"/>
            <a:headEnd/>
            <a:tailEnd/>
          </a:ln>
        </p:spPr>
      </p:sp>
      <p:sp>
        <p:nvSpPr>
          <p:cNvPr id="113667"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113668"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6CBBA5-1C21-40EC-9821-7C5DA4FEAD04}" type="slidenum">
              <a:rPr lang="sl-SI"/>
              <a:pPr/>
              <a:t>46</a:t>
            </a:fld>
            <a:endParaRPr lang="sl-SI"/>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Ograda stranske slike 1"/>
          <p:cNvSpPr>
            <a:spLocks noGrp="1" noRot="1" noChangeAspect="1" noTextEdit="1"/>
          </p:cNvSpPr>
          <p:nvPr>
            <p:ph type="sldImg"/>
          </p:nvPr>
        </p:nvSpPr>
        <p:spPr bwMode="auto">
          <a:noFill/>
          <a:ln>
            <a:solidFill>
              <a:srgbClr val="000000"/>
            </a:solidFill>
            <a:miter lim="800000"/>
            <a:headEnd/>
            <a:tailEnd/>
          </a:ln>
        </p:spPr>
      </p:sp>
      <p:sp>
        <p:nvSpPr>
          <p:cNvPr id="114691"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114692"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9E62DE-95E0-47E5-A977-0FD2F5261394}" type="slidenum">
              <a:rPr lang="sl-SI"/>
              <a:pPr/>
              <a:t>47</a:t>
            </a:fld>
            <a:endParaRPr lang="sl-SI"/>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Ograda stranske slike 1"/>
          <p:cNvSpPr>
            <a:spLocks noGrp="1" noRot="1" noChangeAspect="1" noTextEdit="1"/>
          </p:cNvSpPr>
          <p:nvPr>
            <p:ph type="sldImg"/>
          </p:nvPr>
        </p:nvSpPr>
        <p:spPr bwMode="auto">
          <a:noFill/>
          <a:ln>
            <a:solidFill>
              <a:srgbClr val="000000"/>
            </a:solidFill>
            <a:miter lim="800000"/>
            <a:headEnd/>
            <a:tailEnd/>
          </a:ln>
        </p:spPr>
      </p:sp>
      <p:sp>
        <p:nvSpPr>
          <p:cNvPr id="115715"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115716"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D73B37-1438-422D-BDD7-3E07D86592D8}" type="slidenum">
              <a:rPr lang="sl-SI"/>
              <a:pPr/>
              <a:t>48</a:t>
            </a:fld>
            <a:endParaRPr lang="sl-SI"/>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Ograda stranske slike 1"/>
          <p:cNvSpPr>
            <a:spLocks noGrp="1" noRot="1" noChangeAspect="1" noTextEdit="1"/>
          </p:cNvSpPr>
          <p:nvPr>
            <p:ph type="sldImg"/>
          </p:nvPr>
        </p:nvSpPr>
        <p:spPr bwMode="auto">
          <a:noFill/>
          <a:ln>
            <a:solidFill>
              <a:srgbClr val="000000"/>
            </a:solidFill>
            <a:miter lim="800000"/>
            <a:headEnd/>
            <a:tailEnd/>
          </a:ln>
        </p:spPr>
      </p:sp>
      <p:sp>
        <p:nvSpPr>
          <p:cNvPr id="116739"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116740"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3AB06B-6057-457A-B459-0364FA81AB1B}" type="slidenum">
              <a:rPr lang="sl-SI"/>
              <a:pPr/>
              <a:t>49</a:t>
            </a:fld>
            <a:endParaRPr lang="sl-S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Ograda stranske slike 1"/>
          <p:cNvSpPr>
            <a:spLocks noGrp="1" noRot="1" noChangeAspect="1" noTextEdit="1"/>
          </p:cNvSpPr>
          <p:nvPr>
            <p:ph type="sldImg"/>
          </p:nvPr>
        </p:nvSpPr>
        <p:spPr bwMode="auto">
          <a:noFill/>
          <a:ln>
            <a:solidFill>
              <a:srgbClr val="000000"/>
            </a:solidFill>
            <a:miter lim="800000"/>
            <a:headEnd/>
            <a:tailEnd/>
          </a:ln>
        </p:spPr>
      </p:sp>
      <p:sp>
        <p:nvSpPr>
          <p:cNvPr id="71683"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71684"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72CD6F-BD11-4ECC-9447-4F52B8E41A49}" type="slidenum">
              <a:rPr lang="sl-SI"/>
              <a:pPr/>
              <a:t>5</a:t>
            </a:fld>
            <a:endParaRPr lang="sl-SI"/>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Ograda stranske slike 1"/>
          <p:cNvSpPr>
            <a:spLocks noGrp="1" noRot="1" noChangeAspect="1" noTextEdit="1"/>
          </p:cNvSpPr>
          <p:nvPr>
            <p:ph type="sldImg"/>
          </p:nvPr>
        </p:nvSpPr>
        <p:spPr bwMode="auto">
          <a:noFill/>
          <a:ln>
            <a:solidFill>
              <a:srgbClr val="000000"/>
            </a:solidFill>
            <a:miter lim="800000"/>
            <a:headEnd/>
            <a:tailEnd/>
          </a:ln>
        </p:spPr>
      </p:sp>
      <p:sp>
        <p:nvSpPr>
          <p:cNvPr id="117763"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117764"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76372B-4F24-46FE-B89B-44049C341587}" type="slidenum">
              <a:rPr lang="sl-SI"/>
              <a:pPr/>
              <a:t>50</a:t>
            </a:fld>
            <a:endParaRPr lang="sl-SI"/>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Ograda stranske slike 1"/>
          <p:cNvSpPr>
            <a:spLocks noGrp="1" noRot="1" noChangeAspect="1" noTextEdit="1"/>
          </p:cNvSpPr>
          <p:nvPr>
            <p:ph type="sldImg"/>
          </p:nvPr>
        </p:nvSpPr>
        <p:spPr bwMode="auto">
          <a:noFill/>
          <a:ln>
            <a:solidFill>
              <a:srgbClr val="000000"/>
            </a:solidFill>
            <a:miter lim="800000"/>
            <a:headEnd/>
            <a:tailEnd/>
          </a:ln>
        </p:spPr>
      </p:sp>
      <p:sp>
        <p:nvSpPr>
          <p:cNvPr id="118787"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118788"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14FB27-C6A2-4E21-9403-0ACAE5A6D2CE}" type="slidenum">
              <a:rPr lang="sl-SI"/>
              <a:pPr/>
              <a:t>51</a:t>
            </a:fld>
            <a:endParaRPr lang="sl-SI"/>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Ograda stranske slike 1"/>
          <p:cNvSpPr>
            <a:spLocks noGrp="1" noRot="1" noChangeAspect="1" noTextEdit="1"/>
          </p:cNvSpPr>
          <p:nvPr>
            <p:ph type="sldImg"/>
          </p:nvPr>
        </p:nvSpPr>
        <p:spPr bwMode="auto">
          <a:noFill/>
          <a:ln>
            <a:solidFill>
              <a:srgbClr val="000000"/>
            </a:solidFill>
            <a:miter lim="800000"/>
            <a:headEnd/>
            <a:tailEnd/>
          </a:ln>
        </p:spPr>
      </p:sp>
      <p:sp>
        <p:nvSpPr>
          <p:cNvPr id="119811"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119812"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B3F93F-5F93-4EAE-B061-6C67736B4271}" type="slidenum">
              <a:rPr lang="sl-SI"/>
              <a:pPr/>
              <a:t>52</a:t>
            </a:fld>
            <a:endParaRPr lang="sl-SI"/>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Ograda stranske slike 1"/>
          <p:cNvSpPr>
            <a:spLocks noGrp="1" noRot="1" noChangeAspect="1" noTextEdit="1"/>
          </p:cNvSpPr>
          <p:nvPr>
            <p:ph type="sldImg"/>
          </p:nvPr>
        </p:nvSpPr>
        <p:spPr bwMode="auto">
          <a:noFill/>
          <a:ln>
            <a:solidFill>
              <a:srgbClr val="000000"/>
            </a:solidFill>
            <a:miter lim="800000"/>
            <a:headEnd/>
            <a:tailEnd/>
          </a:ln>
        </p:spPr>
      </p:sp>
      <p:sp>
        <p:nvSpPr>
          <p:cNvPr id="120835"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120836"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0A4A52-EEDC-45C1-B8C8-254C01D87742}" type="slidenum">
              <a:rPr lang="sl-SI"/>
              <a:pPr/>
              <a:t>53</a:t>
            </a:fld>
            <a:endParaRPr lang="sl-SI"/>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Ograda stranske slike 1"/>
          <p:cNvSpPr>
            <a:spLocks noGrp="1" noRot="1" noChangeAspect="1" noTextEdit="1"/>
          </p:cNvSpPr>
          <p:nvPr>
            <p:ph type="sldImg"/>
          </p:nvPr>
        </p:nvSpPr>
        <p:spPr bwMode="auto">
          <a:noFill/>
          <a:ln>
            <a:solidFill>
              <a:srgbClr val="000000"/>
            </a:solidFill>
            <a:miter lim="800000"/>
            <a:headEnd/>
            <a:tailEnd/>
          </a:ln>
        </p:spPr>
      </p:sp>
      <p:sp>
        <p:nvSpPr>
          <p:cNvPr id="121859"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121860"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DA4839-ECB6-463F-8C89-A2FC06E445FA}" type="slidenum">
              <a:rPr lang="sl-SI"/>
              <a:pPr/>
              <a:t>54</a:t>
            </a:fld>
            <a:endParaRPr lang="sl-SI"/>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Ograda stranske slike 1"/>
          <p:cNvSpPr>
            <a:spLocks noGrp="1" noRot="1" noChangeAspect="1" noTextEdit="1"/>
          </p:cNvSpPr>
          <p:nvPr>
            <p:ph type="sldImg"/>
          </p:nvPr>
        </p:nvSpPr>
        <p:spPr bwMode="auto">
          <a:noFill/>
          <a:ln>
            <a:solidFill>
              <a:srgbClr val="000000"/>
            </a:solidFill>
            <a:miter lim="800000"/>
            <a:headEnd/>
            <a:tailEnd/>
          </a:ln>
        </p:spPr>
      </p:sp>
      <p:sp>
        <p:nvSpPr>
          <p:cNvPr id="122883"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122884"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90C36F-29F8-4147-B7E9-7EC46C5028AC}" type="slidenum">
              <a:rPr lang="sl-SI"/>
              <a:pPr/>
              <a:t>55</a:t>
            </a:fld>
            <a:endParaRPr lang="sl-SI"/>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Ograda stranske slike 1"/>
          <p:cNvSpPr>
            <a:spLocks noGrp="1" noRot="1" noChangeAspect="1" noTextEdit="1"/>
          </p:cNvSpPr>
          <p:nvPr>
            <p:ph type="sldImg"/>
          </p:nvPr>
        </p:nvSpPr>
        <p:spPr bwMode="auto">
          <a:noFill/>
          <a:ln>
            <a:solidFill>
              <a:srgbClr val="000000"/>
            </a:solidFill>
            <a:miter lim="800000"/>
            <a:headEnd/>
            <a:tailEnd/>
          </a:ln>
        </p:spPr>
      </p:sp>
      <p:sp>
        <p:nvSpPr>
          <p:cNvPr id="123907"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123908"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36865F-079B-48DA-B773-08933A15066A}" type="slidenum">
              <a:rPr lang="sl-SI"/>
              <a:pPr/>
              <a:t>56</a:t>
            </a:fld>
            <a:endParaRPr lang="sl-SI"/>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Ograda stranske slike 1"/>
          <p:cNvSpPr>
            <a:spLocks noGrp="1" noRot="1" noChangeAspect="1" noTextEdit="1"/>
          </p:cNvSpPr>
          <p:nvPr>
            <p:ph type="sldImg"/>
          </p:nvPr>
        </p:nvSpPr>
        <p:spPr bwMode="auto">
          <a:noFill/>
          <a:ln>
            <a:solidFill>
              <a:srgbClr val="000000"/>
            </a:solidFill>
            <a:miter lim="800000"/>
            <a:headEnd/>
            <a:tailEnd/>
          </a:ln>
        </p:spPr>
      </p:sp>
      <p:sp>
        <p:nvSpPr>
          <p:cNvPr id="124931"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124932"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59B09D-0AE5-4D4D-8060-DFCBC34FA7C2}" type="slidenum">
              <a:rPr lang="sl-SI"/>
              <a:pPr/>
              <a:t>57</a:t>
            </a:fld>
            <a:endParaRPr lang="sl-SI"/>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Ograda stranske slike 1"/>
          <p:cNvSpPr>
            <a:spLocks noGrp="1" noRot="1" noChangeAspect="1" noTextEdit="1"/>
          </p:cNvSpPr>
          <p:nvPr>
            <p:ph type="sldImg"/>
          </p:nvPr>
        </p:nvSpPr>
        <p:spPr bwMode="auto">
          <a:noFill/>
          <a:ln>
            <a:solidFill>
              <a:srgbClr val="000000"/>
            </a:solidFill>
            <a:miter lim="800000"/>
            <a:headEnd/>
            <a:tailEnd/>
          </a:ln>
        </p:spPr>
      </p:sp>
      <p:sp>
        <p:nvSpPr>
          <p:cNvPr id="125955"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125956"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3AD3FC-5805-4EA0-8633-54C9EAB69125}" type="slidenum">
              <a:rPr lang="sl-SI"/>
              <a:pPr/>
              <a:t>58</a:t>
            </a:fld>
            <a:endParaRPr lang="sl-SI"/>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Ograda stranske slike 1"/>
          <p:cNvSpPr>
            <a:spLocks noGrp="1" noRot="1" noChangeAspect="1" noTextEdit="1"/>
          </p:cNvSpPr>
          <p:nvPr>
            <p:ph type="sldImg"/>
          </p:nvPr>
        </p:nvSpPr>
        <p:spPr bwMode="auto">
          <a:noFill/>
          <a:ln>
            <a:solidFill>
              <a:srgbClr val="000000"/>
            </a:solidFill>
            <a:miter lim="800000"/>
            <a:headEnd/>
            <a:tailEnd/>
          </a:ln>
        </p:spPr>
      </p:sp>
      <p:sp>
        <p:nvSpPr>
          <p:cNvPr id="126979"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126980"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A4B50B-8B9E-413E-9EF1-75CAD559EC92}" type="slidenum">
              <a:rPr lang="sl-SI"/>
              <a:pPr/>
              <a:t>59</a:t>
            </a:fld>
            <a:endParaRPr lang="sl-S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Ograda stranske slike 1"/>
          <p:cNvSpPr>
            <a:spLocks noGrp="1" noRot="1" noChangeAspect="1" noTextEdit="1"/>
          </p:cNvSpPr>
          <p:nvPr>
            <p:ph type="sldImg"/>
          </p:nvPr>
        </p:nvSpPr>
        <p:spPr bwMode="auto">
          <a:noFill/>
          <a:ln>
            <a:solidFill>
              <a:srgbClr val="000000"/>
            </a:solidFill>
            <a:miter lim="800000"/>
            <a:headEnd/>
            <a:tailEnd/>
          </a:ln>
        </p:spPr>
      </p:sp>
      <p:sp>
        <p:nvSpPr>
          <p:cNvPr id="72707"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72708"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617B82-D0B2-4532-90BD-2B907E364959}" type="slidenum">
              <a:rPr lang="sl-SI"/>
              <a:pPr/>
              <a:t>6</a:t>
            </a:fld>
            <a:endParaRPr lang="sl-SI"/>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Ograda stranske slike 1"/>
          <p:cNvSpPr>
            <a:spLocks noGrp="1" noRot="1" noChangeAspect="1" noTextEdit="1"/>
          </p:cNvSpPr>
          <p:nvPr>
            <p:ph type="sldImg"/>
          </p:nvPr>
        </p:nvSpPr>
        <p:spPr bwMode="auto">
          <a:noFill/>
          <a:ln>
            <a:solidFill>
              <a:srgbClr val="000000"/>
            </a:solidFill>
            <a:miter lim="800000"/>
            <a:headEnd/>
            <a:tailEnd/>
          </a:ln>
        </p:spPr>
      </p:sp>
      <p:sp>
        <p:nvSpPr>
          <p:cNvPr id="128003"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128004"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B3D949-A96D-450A-AB82-F814B5FDD1B2}" type="slidenum">
              <a:rPr lang="sl-SI"/>
              <a:pPr/>
              <a:t>60</a:t>
            </a:fld>
            <a:endParaRPr lang="sl-SI"/>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Ograda stranske slike 1"/>
          <p:cNvSpPr>
            <a:spLocks noGrp="1" noRot="1" noChangeAspect="1" noTextEdit="1"/>
          </p:cNvSpPr>
          <p:nvPr>
            <p:ph type="sldImg"/>
          </p:nvPr>
        </p:nvSpPr>
        <p:spPr bwMode="auto">
          <a:noFill/>
          <a:ln>
            <a:solidFill>
              <a:srgbClr val="000000"/>
            </a:solidFill>
            <a:miter lim="800000"/>
            <a:headEnd/>
            <a:tailEnd/>
          </a:ln>
        </p:spPr>
      </p:sp>
      <p:sp>
        <p:nvSpPr>
          <p:cNvPr id="129027"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129028"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C6A7D3-391B-4E7A-AFD0-7F38FB8CC49D}" type="slidenum">
              <a:rPr lang="sl-SI"/>
              <a:pPr/>
              <a:t>61</a:t>
            </a:fld>
            <a:endParaRPr lang="sl-SI"/>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Ograda stranske slike 1"/>
          <p:cNvSpPr>
            <a:spLocks noGrp="1" noRot="1" noChangeAspect="1" noTextEdit="1"/>
          </p:cNvSpPr>
          <p:nvPr>
            <p:ph type="sldImg"/>
          </p:nvPr>
        </p:nvSpPr>
        <p:spPr bwMode="auto">
          <a:noFill/>
          <a:ln>
            <a:solidFill>
              <a:srgbClr val="000000"/>
            </a:solidFill>
            <a:miter lim="800000"/>
            <a:headEnd/>
            <a:tailEnd/>
          </a:ln>
        </p:spPr>
      </p:sp>
      <p:sp>
        <p:nvSpPr>
          <p:cNvPr id="130051"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130052"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80F9F0-2996-4675-81F3-9DE23678B980}" type="slidenum">
              <a:rPr lang="sl-SI"/>
              <a:pPr/>
              <a:t>62</a:t>
            </a:fld>
            <a:endParaRPr lang="sl-SI"/>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Ograda stranske slike 1"/>
          <p:cNvSpPr>
            <a:spLocks noGrp="1" noRot="1" noChangeAspect="1" noTextEdit="1"/>
          </p:cNvSpPr>
          <p:nvPr>
            <p:ph type="sldImg"/>
          </p:nvPr>
        </p:nvSpPr>
        <p:spPr bwMode="auto">
          <a:noFill/>
          <a:ln>
            <a:solidFill>
              <a:srgbClr val="000000"/>
            </a:solidFill>
            <a:miter lim="800000"/>
            <a:headEnd/>
            <a:tailEnd/>
          </a:ln>
        </p:spPr>
      </p:sp>
      <p:sp>
        <p:nvSpPr>
          <p:cNvPr id="131075"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131076"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2AC6CC-9BF8-42D1-9B2F-6B645E65F386}" type="slidenum">
              <a:rPr lang="sl-SI"/>
              <a:pPr/>
              <a:t>63</a:t>
            </a:fld>
            <a:endParaRPr lang="sl-S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Ograda stranske slike 1"/>
          <p:cNvSpPr>
            <a:spLocks noGrp="1" noRot="1" noChangeAspect="1" noTextEdit="1"/>
          </p:cNvSpPr>
          <p:nvPr>
            <p:ph type="sldImg"/>
          </p:nvPr>
        </p:nvSpPr>
        <p:spPr bwMode="auto">
          <a:noFill/>
          <a:ln>
            <a:solidFill>
              <a:srgbClr val="000000"/>
            </a:solidFill>
            <a:miter lim="800000"/>
            <a:headEnd/>
            <a:tailEnd/>
          </a:ln>
        </p:spPr>
      </p:sp>
      <p:sp>
        <p:nvSpPr>
          <p:cNvPr id="73731"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73732"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F5045B-0429-4E02-9C01-06CD2994DBEA}" type="slidenum">
              <a:rPr lang="sl-SI"/>
              <a:pPr/>
              <a:t>7</a:t>
            </a:fld>
            <a:endParaRPr lang="sl-S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Ograda stranske slike 1"/>
          <p:cNvSpPr>
            <a:spLocks noGrp="1" noRot="1" noChangeAspect="1" noTextEdit="1"/>
          </p:cNvSpPr>
          <p:nvPr>
            <p:ph type="sldImg"/>
          </p:nvPr>
        </p:nvSpPr>
        <p:spPr bwMode="auto">
          <a:noFill/>
          <a:ln>
            <a:solidFill>
              <a:srgbClr val="000000"/>
            </a:solidFill>
            <a:miter lim="800000"/>
            <a:headEnd/>
            <a:tailEnd/>
          </a:ln>
        </p:spPr>
      </p:sp>
      <p:sp>
        <p:nvSpPr>
          <p:cNvPr id="74755"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74756"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10E144-B9F0-4E21-AB8B-184CB35957E6}" type="slidenum">
              <a:rPr lang="sl-SI"/>
              <a:pPr/>
              <a:t>8</a:t>
            </a:fld>
            <a:endParaRPr lang="sl-S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Ograda stranske slike 1"/>
          <p:cNvSpPr>
            <a:spLocks noGrp="1" noRot="1" noChangeAspect="1" noTextEdit="1"/>
          </p:cNvSpPr>
          <p:nvPr>
            <p:ph type="sldImg"/>
          </p:nvPr>
        </p:nvSpPr>
        <p:spPr bwMode="auto">
          <a:noFill/>
          <a:ln>
            <a:solidFill>
              <a:srgbClr val="000000"/>
            </a:solidFill>
            <a:miter lim="800000"/>
            <a:headEnd/>
            <a:tailEnd/>
          </a:ln>
        </p:spPr>
      </p:sp>
      <p:sp>
        <p:nvSpPr>
          <p:cNvPr id="75779"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75780"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1626BD-D2D6-40C6-993E-427B32C65E8D}" type="slidenum">
              <a:rPr lang="sl-SI"/>
              <a:pPr/>
              <a:t>9</a:t>
            </a:fld>
            <a:endParaRPr 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l-SI" smtClean="0"/>
              <a:t>Kliknite, če želite urediti slog podnaslova matrice</a:t>
            </a:r>
            <a:endParaRPr lang="sl-SI"/>
          </a:p>
        </p:txBody>
      </p:sp>
      <p:sp>
        <p:nvSpPr>
          <p:cNvPr id="4" name="Rectangle 4"/>
          <p:cNvSpPr>
            <a:spLocks noGrp="1" noChangeArrowheads="1"/>
          </p:cNvSpPr>
          <p:nvPr>
            <p:ph type="dt" sz="half" idx="10"/>
          </p:nvPr>
        </p:nvSpPr>
        <p:spPr>
          <a:ln/>
        </p:spPr>
        <p:txBody>
          <a:bodyPr/>
          <a:lstStyle>
            <a:lvl1pPr>
              <a:defRPr/>
            </a:lvl1pPr>
          </a:lstStyle>
          <a:p>
            <a:pPr>
              <a:defRPr/>
            </a:pPr>
            <a:r>
              <a:rPr lang="sl-SI"/>
              <a:t>TEP Klemenšek</a:t>
            </a:r>
          </a:p>
        </p:txBody>
      </p:sp>
      <p:sp>
        <p:nvSpPr>
          <p:cNvPr id="5" name="Rectangle 5"/>
          <p:cNvSpPr>
            <a:spLocks noGrp="1" noChangeArrowheads="1"/>
          </p:cNvSpPr>
          <p:nvPr>
            <p:ph type="ftr" sz="quarter" idx="11"/>
          </p:nvPr>
        </p:nvSpPr>
        <p:spPr>
          <a:ln/>
        </p:spPr>
        <p:txBody>
          <a:bodyPr/>
          <a:lstStyle>
            <a:lvl1pPr>
              <a:defRPr/>
            </a:lvl1pPr>
          </a:lstStyle>
          <a:p>
            <a:pPr>
              <a:defRPr/>
            </a:pPr>
            <a:r>
              <a:rPr lang="sl-SI"/>
              <a:t>1.3_Sintetične snovi</a:t>
            </a:r>
          </a:p>
        </p:txBody>
      </p:sp>
      <p:sp>
        <p:nvSpPr>
          <p:cNvPr id="6" name="Rectangle 6"/>
          <p:cNvSpPr>
            <a:spLocks noGrp="1" noChangeArrowheads="1"/>
          </p:cNvSpPr>
          <p:nvPr>
            <p:ph type="sldNum" sz="quarter" idx="12"/>
          </p:nvPr>
        </p:nvSpPr>
        <p:spPr>
          <a:ln/>
        </p:spPr>
        <p:txBody>
          <a:bodyPr/>
          <a:lstStyle>
            <a:lvl1pPr>
              <a:defRPr/>
            </a:lvl1pPr>
          </a:lstStyle>
          <a:p>
            <a:pPr>
              <a:defRPr/>
            </a:pPr>
            <a:fld id="{FCEFCE71-A851-4DFB-8B74-85B9B54F3F7A}" type="slidenum">
              <a:rPr lang="sl-SI"/>
              <a:pPr>
                <a:defRPr/>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dt" sz="half" idx="10"/>
          </p:nvPr>
        </p:nvSpPr>
        <p:spPr>
          <a:ln/>
        </p:spPr>
        <p:txBody>
          <a:bodyPr/>
          <a:lstStyle>
            <a:lvl1pPr>
              <a:defRPr/>
            </a:lvl1pPr>
          </a:lstStyle>
          <a:p>
            <a:pPr>
              <a:defRPr/>
            </a:pPr>
            <a:r>
              <a:rPr lang="sl-SI"/>
              <a:t>TEP Klemenšek</a:t>
            </a:r>
          </a:p>
        </p:txBody>
      </p:sp>
      <p:sp>
        <p:nvSpPr>
          <p:cNvPr id="5" name="Rectangle 5"/>
          <p:cNvSpPr>
            <a:spLocks noGrp="1" noChangeArrowheads="1"/>
          </p:cNvSpPr>
          <p:nvPr>
            <p:ph type="ftr" sz="quarter" idx="11"/>
          </p:nvPr>
        </p:nvSpPr>
        <p:spPr>
          <a:ln/>
        </p:spPr>
        <p:txBody>
          <a:bodyPr/>
          <a:lstStyle>
            <a:lvl1pPr>
              <a:defRPr/>
            </a:lvl1pPr>
          </a:lstStyle>
          <a:p>
            <a:pPr>
              <a:defRPr/>
            </a:pPr>
            <a:r>
              <a:rPr lang="sl-SI"/>
              <a:t>1.3_Sintetične snovi</a:t>
            </a:r>
          </a:p>
        </p:txBody>
      </p:sp>
      <p:sp>
        <p:nvSpPr>
          <p:cNvPr id="6" name="Rectangle 6"/>
          <p:cNvSpPr>
            <a:spLocks noGrp="1" noChangeArrowheads="1"/>
          </p:cNvSpPr>
          <p:nvPr>
            <p:ph type="sldNum" sz="quarter" idx="12"/>
          </p:nvPr>
        </p:nvSpPr>
        <p:spPr>
          <a:ln/>
        </p:spPr>
        <p:txBody>
          <a:bodyPr/>
          <a:lstStyle>
            <a:lvl1pPr>
              <a:defRPr/>
            </a:lvl1pPr>
          </a:lstStyle>
          <a:p>
            <a:pPr>
              <a:defRPr/>
            </a:pPr>
            <a:fld id="{DAFFE9F1-ABC9-4CE8-96B3-2C06F585A7DF}" type="slidenum">
              <a:rPr lang="sl-SI"/>
              <a:pPr>
                <a:defRPr/>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dt" sz="half" idx="10"/>
          </p:nvPr>
        </p:nvSpPr>
        <p:spPr>
          <a:ln/>
        </p:spPr>
        <p:txBody>
          <a:bodyPr/>
          <a:lstStyle>
            <a:lvl1pPr>
              <a:defRPr/>
            </a:lvl1pPr>
          </a:lstStyle>
          <a:p>
            <a:pPr>
              <a:defRPr/>
            </a:pPr>
            <a:r>
              <a:rPr lang="sl-SI"/>
              <a:t>TEP Klemenšek</a:t>
            </a:r>
          </a:p>
        </p:txBody>
      </p:sp>
      <p:sp>
        <p:nvSpPr>
          <p:cNvPr id="5" name="Rectangle 5"/>
          <p:cNvSpPr>
            <a:spLocks noGrp="1" noChangeArrowheads="1"/>
          </p:cNvSpPr>
          <p:nvPr>
            <p:ph type="ftr" sz="quarter" idx="11"/>
          </p:nvPr>
        </p:nvSpPr>
        <p:spPr>
          <a:ln/>
        </p:spPr>
        <p:txBody>
          <a:bodyPr/>
          <a:lstStyle>
            <a:lvl1pPr>
              <a:defRPr/>
            </a:lvl1pPr>
          </a:lstStyle>
          <a:p>
            <a:pPr>
              <a:defRPr/>
            </a:pPr>
            <a:r>
              <a:rPr lang="sl-SI"/>
              <a:t>1.3_Sintetične snovi</a:t>
            </a:r>
          </a:p>
        </p:txBody>
      </p:sp>
      <p:sp>
        <p:nvSpPr>
          <p:cNvPr id="6" name="Rectangle 6"/>
          <p:cNvSpPr>
            <a:spLocks noGrp="1" noChangeArrowheads="1"/>
          </p:cNvSpPr>
          <p:nvPr>
            <p:ph type="sldNum" sz="quarter" idx="12"/>
          </p:nvPr>
        </p:nvSpPr>
        <p:spPr>
          <a:ln/>
        </p:spPr>
        <p:txBody>
          <a:bodyPr/>
          <a:lstStyle>
            <a:lvl1pPr>
              <a:defRPr/>
            </a:lvl1pPr>
          </a:lstStyle>
          <a:p>
            <a:pPr>
              <a:defRPr/>
            </a:pPr>
            <a:fld id="{D6A9DF60-9308-476E-8C24-4D4757181A42}" type="slidenum">
              <a:rPr lang="sl-SI"/>
              <a:pPr>
                <a:defRPr/>
              </a:pPr>
              <a:t>‹#›</a:t>
            </a:fld>
            <a:endParaRPr lang="sl-S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slov in tabel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p>
            <a:r>
              <a:rPr lang="sl-SI" smtClean="0"/>
              <a:t>Kliknite, če želite urediti slog naslova matrice</a:t>
            </a:r>
            <a:endParaRPr lang="sl-SI"/>
          </a:p>
        </p:txBody>
      </p:sp>
      <p:sp>
        <p:nvSpPr>
          <p:cNvPr id="3" name="Ograda tabele 2"/>
          <p:cNvSpPr>
            <a:spLocks noGrp="1"/>
          </p:cNvSpPr>
          <p:nvPr>
            <p:ph type="tbl" idx="1"/>
          </p:nvPr>
        </p:nvSpPr>
        <p:spPr>
          <a:xfrm>
            <a:off x="457200" y="1600200"/>
            <a:ext cx="8229600" cy="4525963"/>
          </a:xfrm>
        </p:spPr>
        <p:txBody>
          <a:bodyPr/>
          <a:lstStyle/>
          <a:p>
            <a:pPr lvl="0"/>
            <a:endParaRPr lang="sl-SI"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sl-SI"/>
              <a:t>TEP Klemenšek</a:t>
            </a:r>
          </a:p>
        </p:txBody>
      </p:sp>
      <p:sp>
        <p:nvSpPr>
          <p:cNvPr id="5" name="Rectangle 5"/>
          <p:cNvSpPr>
            <a:spLocks noGrp="1" noChangeArrowheads="1"/>
          </p:cNvSpPr>
          <p:nvPr>
            <p:ph type="ftr" sz="quarter" idx="11"/>
          </p:nvPr>
        </p:nvSpPr>
        <p:spPr>
          <a:ln/>
        </p:spPr>
        <p:txBody>
          <a:bodyPr/>
          <a:lstStyle>
            <a:lvl1pPr>
              <a:defRPr/>
            </a:lvl1pPr>
          </a:lstStyle>
          <a:p>
            <a:pPr>
              <a:defRPr/>
            </a:pPr>
            <a:r>
              <a:rPr lang="sl-SI"/>
              <a:t>1.3_Sintetične snovi</a:t>
            </a:r>
          </a:p>
        </p:txBody>
      </p:sp>
      <p:sp>
        <p:nvSpPr>
          <p:cNvPr id="6" name="Rectangle 6"/>
          <p:cNvSpPr>
            <a:spLocks noGrp="1" noChangeArrowheads="1"/>
          </p:cNvSpPr>
          <p:nvPr>
            <p:ph type="sldNum" sz="quarter" idx="12"/>
          </p:nvPr>
        </p:nvSpPr>
        <p:spPr>
          <a:ln/>
        </p:spPr>
        <p:txBody>
          <a:bodyPr/>
          <a:lstStyle>
            <a:lvl1pPr>
              <a:defRPr/>
            </a:lvl1pPr>
          </a:lstStyle>
          <a:p>
            <a:pPr>
              <a:defRPr/>
            </a:pPr>
            <a:fld id="{2D0B978A-10C1-487D-8910-20B809CC3222}" type="slidenum">
              <a:rPr lang="sl-SI"/>
              <a:pPr>
                <a:defRPr/>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dt" sz="half" idx="10"/>
          </p:nvPr>
        </p:nvSpPr>
        <p:spPr>
          <a:ln/>
        </p:spPr>
        <p:txBody>
          <a:bodyPr/>
          <a:lstStyle>
            <a:lvl1pPr>
              <a:defRPr/>
            </a:lvl1pPr>
          </a:lstStyle>
          <a:p>
            <a:pPr>
              <a:defRPr/>
            </a:pPr>
            <a:r>
              <a:rPr lang="sl-SI"/>
              <a:t>TEP Klemenšek</a:t>
            </a:r>
          </a:p>
        </p:txBody>
      </p:sp>
      <p:sp>
        <p:nvSpPr>
          <p:cNvPr id="5" name="Rectangle 5"/>
          <p:cNvSpPr>
            <a:spLocks noGrp="1" noChangeArrowheads="1"/>
          </p:cNvSpPr>
          <p:nvPr>
            <p:ph type="ftr" sz="quarter" idx="11"/>
          </p:nvPr>
        </p:nvSpPr>
        <p:spPr>
          <a:ln/>
        </p:spPr>
        <p:txBody>
          <a:bodyPr/>
          <a:lstStyle>
            <a:lvl1pPr>
              <a:defRPr/>
            </a:lvl1pPr>
          </a:lstStyle>
          <a:p>
            <a:pPr>
              <a:defRPr/>
            </a:pPr>
            <a:r>
              <a:rPr lang="sl-SI"/>
              <a:t>1.3_Sintetične snovi</a:t>
            </a:r>
          </a:p>
        </p:txBody>
      </p:sp>
      <p:sp>
        <p:nvSpPr>
          <p:cNvPr id="6" name="Rectangle 6"/>
          <p:cNvSpPr>
            <a:spLocks noGrp="1" noChangeArrowheads="1"/>
          </p:cNvSpPr>
          <p:nvPr>
            <p:ph type="sldNum" sz="quarter" idx="12"/>
          </p:nvPr>
        </p:nvSpPr>
        <p:spPr>
          <a:ln/>
        </p:spPr>
        <p:txBody>
          <a:bodyPr/>
          <a:lstStyle>
            <a:lvl1pPr>
              <a:defRPr/>
            </a:lvl1pPr>
          </a:lstStyle>
          <a:p>
            <a:pPr>
              <a:defRPr/>
            </a:pPr>
            <a:fld id="{8C23A647-09BF-4335-99BA-976D27DFA910}" type="slidenum">
              <a:rPr lang="sl-SI"/>
              <a:pPr>
                <a:defRPr/>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smtClean="0"/>
              <a:t>Kliknite, če želite urediti sloge besedila matrice</a:t>
            </a:r>
          </a:p>
        </p:txBody>
      </p:sp>
      <p:sp>
        <p:nvSpPr>
          <p:cNvPr id="4" name="Rectangle 4"/>
          <p:cNvSpPr>
            <a:spLocks noGrp="1" noChangeArrowheads="1"/>
          </p:cNvSpPr>
          <p:nvPr>
            <p:ph type="dt" sz="half" idx="10"/>
          </p:nvPr>
        </p:nvSpPr>
        <p:spPr>
          <a:ln/>
        </p:spPr>
        <p:txBody>
          <a:bodyPr/>
          <a:lstStyle>
            <a:lvl1pPr>
              <a:defRPr/>
            </a:lvl1pPr>
          </a:lstStyle>
          <a:p>
            <a:pPr>
              <a:defRPr/>
            </a:pPr>
            <a:r>
              <a:rPr lang="sl-SI"/>
              <a:t>TEP Klemenšek</a:t>
            </a:r>
          </a:p>
        </p:txBody>
      </p:sp>
      <p:sp>
        <p:nvSpPr>
          <p:cNvPr id="5" name="Rectangle 5"/>
          <p:cNvSpPr>
            <a:spLocks noGrp="1" noChangeArrowheads="1"/>
          </p:cNvSpPr>
          <p:nvPr>
            <p:ph type="ftr" sz="quarter" idx="11"/>
          </p:nvPr>
        </p:nvSpPr>
        <p:spPr>
          <a:ln/>
        </p:spPr>
        <p:txBody>
          <a:bodyPr/>
          <a:lstStyle>
            <a:lvl1pPr>
              <a:defRPr/>
            </a:lvl1pPr>
          </a:lstStyle>
          <a:p>
            <a:pPr>
              <a:defRPr/>
            </a:pPr>
            <a:r>
              <a:rPr lang="sl-SI"/>
              <a:t>1.3_Sintetične snovi</a:t>
            </a:r>
          </a:p>
        </p:txBody>
      </p:sp>
      <p:sp>
        <p:nvSpPr>
          <p:cNvPr id="6" name="Rectangle 6"/>
          <p:cNvSpPr>
            <a:spLocks noGrp="1" noChangeArrowheads="1"/>
          </p:cNvSpPr>
          <p:nvPr>
            <p:ph type="sldNum" sz="quarter" idx="12"/>
          </p:nvPr>
        </p:nvSpPr>
        <p:spPr>
          <a:ln/>
        </p:spPr>
        <p:txBody>
          <a:bodyPr/>
          <a:lstStyle>
            <a:lvl1pPr>
              <a:defRPr/>
            </a:lvl1pPr>
          </a:lstStyle>
          <a:p>
            <a:pPr>
              <a:defRPr/>
            </a:pPr>
            <a:fld id="{BCC02525-55CA-49CC-9C63-C3CEFFCD7C01}" type="slidenum">
              <a:rPr lang="sl-SI"/>
              <a:pPr>
                <a:defRPr/>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Rectangle 4"/>
          <p:cNvSpPr>
            <a:spLocks noGrp="1" noChangeArrowheads="1"/>
          </p:cNvSpPr>
          <p:nvPr>
            <p:ph type="dt" sz="half" idx="10"/>
          </p:nvPr>
        </p:nvSpPr>
        <p:spPr>
          <a:ln/>
        </p:spPr>
        <p:txBody>
          <a:bodyPr/>
          <a:lstStyle>
            <a:lvl1pPr>
              <a:defRPr/>
            </a:lvl1pPr>
          </a:lstStyle>
          <a:p>
            <a:pPr>
              <a:defRPr/>
            </a:pPr>
            <a:r>
              <a:rPr lang="sl-SI"/>
              <a:t>TEP Klemenšek</a:t>
            </a:r>
          </a:p>
        </p:txBody>
      </p:sp>
      <p:sp>
        <p:nvSpPr>
          <p:cNvPr id="6" name="Rectangle 5"/>
          <p:cNvSpPr>
            <a:spLocks noGrp="1" noChangeArrowheads="1"/>
          </p:cNvSpPr>
          <p:nvPr>
            <p:ph type="ftr" sz="quarter" idx="11"/>
          </p:nvPr>
        </p:nvSpPr>
        <p:spPr>
          <a:ln/>
        </p:spPr>
        <p:txBody>
          <a:bodyPr/>
          <a:lstStyle>
            <a:lvl1pPr>
              <a:defRPr/>
            </a:lvl1pPr>
          </a:lstStyle>
          <a:p>
            <a:pPr>
              <a:defRPr/>
            </a:pPr>
            <a:r>
              <a:rPr lang="sl-SI"/>
              <a:t>1.3_Sintetične snovi</a:t>
            </a:r>
          </a:p>
        </p:txBody>
      </p:sp>
      <p:sp>
        <p:nvSpPr>
          <p:cNvPr id="7" name="Rectangle 6"/>
          <p:cNvSpPr>
            <a:spLocks noGrp="1" noChangeArrowheads="1"/>
          </p:cNvSpPr>
          <p:nvPr>
            <p:ph type="sldNum" sz="quarter" idx="12"/>
          </p:nvPr>
        </p:nvSpPr>
        <p:spPr>
          <a:ln/>
        </p:spPr>
        <p:txBody>
          <a:bodyPr/>
          <a:lstStyle>
            <a:lvl1pPr>
              <a:defRPr/>
            </a:lvl1pPr>
          </a:lstStyle>
          <a:p>
            <a:pPr>
              <a:defRPr/>
            </a:pPr>
            <a:fld id="{855BA838-18B7-4276-910C-4097C11EE750}" type="slidenum">
              <a:rPr lang="sl-SI"/>
              <a:pPr>
                <a:defRPr/>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Rectangle 4"/>
          <p:cNvSpPr>
            <a:spLocks noGrp="1" noChangeArrowheads="1"/>
          </p:cNvSpPr>
          <p:nvPr>
            <p:ph type="dt" sz="half" idx="10"/>
          </p:nvPr>
        </p:nvSpPr>
        <p:spPr>
          <a:ln/>
        </p:spPr>
        <p:txBody>
          <a:bodyPr/>
          <a:lstStyle>
            <a:lvl1pPr>
              <a:defRPr/>
            </a:lvl1pPr>
          </a:lstStyle>
          <a:p>
            <a:pPr>
              <a:defRPr/>
            </a:pPr>
            <a:r>
              <a:rPr lang="sl-SI"/>
              <a:t>TEP Klemenšek</a:t>
            </a:r>
          </a:p>
        </p:txBody>
      </p:sp>
      <p:sp>
        <p:nvSpPr>
          <p:cNvPr id="8" name="Rectangle 5"/>
          <p:cNvSpPr>
            <a:spLocks noGrp="1" noChangeArrowheads="1"/>
          </p:cNvSpPr>
          <p:nvPr>
            <p:ph type="ftr" sz="quarter" idx="11"/>
          </p:nvPr>
        </p:nvSpPr>
        <p:spPr>
          <a:ln/>
        </p:spPr>
        <p:txBody>
          <a:bodyPr/>
          <a:lstStyle>
            <a:lvl1pPr>
              <a:defRPr/>
            </a:lvl1pPr>
          </a:lstStyle>
          <a:p>
            <a:pPr>
              <a:defRPr/>
            </a:pPr>
            <a:r>
              <a:rPr lang="sl-SI"/>
              <a:t>1.3_Sintetične snovi</a:t>
            </a:r>
          </a:p>
        </p:txBody>
      </p:sp>
      <p:sp>
        <p:nvSpPr>
          <p:cNvPr id="9" name="Rectangle 6"/>
          <p:cNvSpPr>
            <a:spLocks noGrp="1" noChangeArrowheads="1"/>
          </p:cNvSpPr>
          <p:nvPr>
            <p:ph type="sldNum" sz="quarter" idx="12"/>
          </p:nvPr>
        </p:nvSpPr>
        <p:spPr>
          <a:ln/>
        </p:spPr>
        <p:txBody>
          <a:bodyPr/>
          <a:lstStyle>
            <a:lvl1pPr>
              <a:defRPr/>
            </a:lvl1pPr>
          </a:lstStyle>
          <a:p>
            <a:pPr>
              <a:defRPr/>
            </a:pPr>
            <a:fld id="{27FDEE09-DD9B-4D37-B11C-4E5A1CF0DA90}" type="slidenum">
              <a:rPr lang="sl-SI"/>
              <a:pPr>
                <a:defRPr/>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Rectangle 4"/>
          <p:cNvSpPr>
            <a:spLocks noGrp="1" noChangeArrowheads="1"/>
          </p:cNvSpPr>
          <p:nvPr>
            <p:ph type="dt" sz="half" idx="10"/>
          </p:nvPr>
        </p:nvSpPr>
        <p:spPr>
          <a:ln/>
        </p:spPr>
        <p:txBody>
          <a:bodyPr/>
          <a:lstStyle>
            <a:lvl1pPr>
              <a:defRPr/>
            </a:lvl1pPr>
          </a:lstStyle>
          <a:p>
            <a:pPr>
              <a:defRPr/>
            </a:pPr>
            <a:r>
              <a:rPr lang="sl-SI"/>
              <a:t>TEP Klemenšek</a:t>
            </a:r>
          </a:p>
        </p:txBody>
      </p:sp>
      <p:sp>
        <p:nvSpPr>
          <p:cNvPr id="4" name="Rectangle 5"/>
          <p:cNvSpPr>
            <a:spLocks noGrp="1" noChangeArrowheads="1"/>
          </p:cNvSpPr>
          <p:nvPr>
            <p:ph type="ftr" sz="quarter" idx="11"/>
          </p:nvPr>
        </p:nvSpPr>
        <p:spPr>
          <a:ln/>
        </p:spPr>
        <p:txBody>
          <a:bodyPr/>
          <a:lstStyle>
            <a:lvl1pPr>
              <a:defRPr/>
            </a:lvl1pPr>
          </a:lstStyle>
          <a:p>
            <a:pPr>
              <a:defRPr/>
            </a:pPr>
            <a:r>
              <a:rPr lang="sl-SI"/>
              <a:t>1.3_Sintetične snovi</a:t>
            </a:r>
          </a:p>
        </p:txBody>
      </p:sp>
      <p:sp>
        <p:nvSpPr>
          <p:cNvPr id="5" name="Rectangle 6"/>
          <p:cNvSpPr>
            <a:spLocks noGrp="1" noChangeArrowheads="1"/>
          </p:cNvSpPr>
          <p:nvPr>
            <p:ph type="sldNum" sz="quarter" idx="12"/>
          </p:nvPr>
        </p:nvSpPr>
        <p:spPr>
          <a:ln/>
        </p:spPr>
        <p:txBody>
          <a:bodyPr/>
          <a:lstStyle>
            <a:lvl1pPr>
              <a:defRPr/>
            </a:lvl1pPr>
          </a:lstStyle>
          <a:p>
            <a:pPr>
              <a:defRPr/>
            </a:pPr>
            <a:fld id="{2BF60C6C-7DC7-435E-98FB-B71E1FF25CC4}" type="slidenum">
              <a:rPr lang="sl-SI"/>
              <a:pPr>
                <a:defRPr/>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sl-SI"/>
              <a:t>TEP Klemenšek</a:t>
            </a:r>
          </a:p>
        </p:txBody>
      </p:sp>
      <p:sp>
        <p:nvSpPr>
          <p:cNvPr id="3" name="Rectangle 5"/>
          <p:cNvSpPr>
            <a:spLocks noGrp="1" noChangeArrowheads="1"/>
          </p:cNvSpPr>
          <p:nvPr>
            <p:ph type="ftr" sz="quarter" idx="11"/>
          </p:nvPr>
        </p:nvSpPr>
        <p:spPr>
          <a:ln/>
        </p:spPr>
        <p:txBody>
          <a:bodyPr/>
          <a:lstStyle>
            <a:lvl1pPr>
              <a:defRPr/>
            </a:lvl1pPr>
          </a:lstStyle>
          <a:p>
            <a:pPr>
              <a:defRPr/>
            </a:pPr>
            <a:r>
              <a:rPr lang="sl-SI"/>
              <a:t>1.3_Sintetične snovi</a:t>
            </a:r>
          </a:p>
        </p:txBody>
      </p:sp>
      <p:sp>
        <p:nvSpPr>
          <p:cNvPr id="4" name="Rectangle 6"/>
          <p:cNvSpPr>
            <a:spLocks noGrp="1" noChangeArrowheads="1"/>
          </p:cNvSpPr>
          <p:nvPr>
            <p:ph type="sldNum" sz="quarter" idx="12"/>
          </p:nvPr>
        </p:nvSpPr>
        <p:spPr>
          <a:ln/>
        </p:spPr>
        <p:txBody>
          <a:bodyPr/>
          <a:lstStyle>
            <a:lvl1pPr>
              <a:defRPr/>
            </a:lvl1pPr>
          </a:lstStyle>
          <a:p>
            <a:pPr>
              <a:defRPr/>
            </a:pPr>
            <a:fld id="{34E63D40-2125-4950-9386-805FAA65DBE9}" type="slidenum">
              <a:rPr lang="sl-SI"/>
              <a:pPr>
                <a:defRPr/>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Rectangle 4"/>
          <p:cNvSpPr>
            <a:spLocks noGrp="1" noChangeArrowheads="1"/>
          </p:cNvSpPr>
          <p:nvPr>
            <p:ph type="dt" sz="half" idx="10"/>
          </p:nvPr>
        </p:nvSpPr>
        <p:spPr>
          <a:ln/>
        </p:spPr>
        <p:txBody>
          <a:bodyPr/>
          <a:lstStyle>
            <a:lvl1pPr>
              <a:defRPr/>
            </a:lvl1pPr>
          </a:lstStyle>
          <a:p>
            <a:pPr>
              <a:defRPr/>
            </a:pPr>
            <a:r>
              <a:rPr lang="sl-SI"/>
              <a:t>TEP Klemenšek</a:t>
            </a:r>
          </a:p>
        </p:txBody>
      </p:sp>
      <p:sp>
        <p:nvSpPr>
          <p:cNvPr id="6" name="Rectangle 5"/>
          <p:cNvSpPr>
            <a:spLocks noGrp="1" noChangeArrowheads="1"/>
          </p:cNvSpPr>
          <p:nvPr>
            <p:ph type="ftr" sz="quarter" idx="11"/>
          </p:nvPr>
        </p:nvSpPr>
        <p:spPr>
          <a:ln/>
        </p:spPr>
        <p:txBody>
          <a:bodyPr/>
          <a:lstStyle>
            <a:lvl1pPr>
              <a:defRPr/>
            </a:lvl1pPr>
          </a:lstStyle>
          <a:p>
            <a:pPr>
              <a:defRPr/>
            </a:pPr>
            <a:r>
              <a:rPr lang="sl-SI"/>
              <a:t>1.3_Sintetične snovi</a:t>
            </a:r>
          </a:p>
        </p:txBody>
      </p:sp>
      <p:sp>
        <p:nvSpPr>
          <p:cNvPr id="7" name="Rectangle 6"/>
          <p:cNvSpPr>
            <a:spLocks noGrp="1" noChangeArrowheads="1"/>
          </p:cNvSpPr>
          <p:nvPr>
            <p:ph type="sldNum" sz="quarter" idx="12"/>
          </p:nvPr>
        </p:nvSpPr>
        <p:spPr>
          <a:ln/>
        </p:spPr>
        <p:txBody>
          <a:bodyPr/>
          <a:lstStyle>
            <a:lvl1pPr>
              <a:defRPr/>
            </a:lvl1pPr>
          </a:lstStyle>
          <a:p>
            <a:pPr>
              <a:defRPr/>
            </a:pPr>
            <a:fld id="{1414F970-5C3D-4146-85DE-A8E83D871289}" type="slidenum">
              <a:rPr lang="sl-SI"/>
              <a:pPr>
                <a:defRPr/>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Rectangle 4"/>
          <p:cNvSpPr>
            <a:spLocks noGrp="1" noChangeArrowheads="1"/>
          </p:cNvSpPr>
          <p:nvPr>
            <p:ph type="dt" sz="half" idx="10"/>
          </p:nvPr>
        </p:nvSpPr>
        <p:spPr>
          <a:ln/>
        </p:spPr>
        <p:txBody>
          <a:bodyPr/>
          <a:lstStyle>
            <a:lvl1pPr>
              <a:defRPr/>
            </a:lvl1pPr>
          </a:lstStyle>
          <a:p>
            <a:pPr>
              <a:defRPr/>
            </a:pPr>
            <a:r>
              <a:rPr lang="sl-SI"/>
              <a:t>TEP Klemenšek</a:t>
            </a:r>
          </a:p>
        </p:txBody>
      </p:sp>
      <p:sp>
        <p:nvSpPr>
          <p:cNvPr id="6" name="Rectangle 5"/>
          <p:cNvSpPr>
            <a:spLocks noGrp="1" noChangeArrowheads="1"/>
          </p:cNvSpPr>
          <p:nvPr>
            <p:ph type="ftr" sz="quarter" idx="11"/>
          </p:nvPr>
        </p:nvSpPr>
        <p:spPr>
          <a:ln/>
        </p:spPr>
        <p:txBody>
          <a:bodyPr/>
          <a:lstStyle>
            <a:lvl1pPr>
              <a:defRPr/>
            </a:lvl1pPr>
          </a:lstStyle>
          <a:p>
            <a:pPr>
              <a:defRPr/>
            </a:pPr>
            <a:r>
              <a:rPr lang="sl-SI"/>
              <a:t>1.3_Sintetične snovi</a:t>
            </a:r>
          </a:p>
        </p:txBody>
      </p:sp>
      <p:sp>
        <p:nvSpPr>
          <p:cNvPr id="7" name="Rectangle 6"/>
          <p:cNvSpPr>
            <a:spLocks noGrp="1" noChangeArrowheads="1"/>
          </p:cNvSpPr>
          <p:nvPr>
            <p:ph type="sldNum" sz="quarter" idx="12"/>
          </p:nvPr>
        </p:nvSpPr>
        <p:spPr>
          <a:ln/>
        </p:spPr>
        <p:txBody>
          <a:bodyPr/>
          <a:lstStyle>
            <a:lvl1pPr>
              <a:defRPr/>
            </a:lvl1pPr>
          </a:lstStyle>
          <a:p>
            <a:pPr>
              <a:defRPr/>
            </a:pPr>
            <a:fld id="{E5925A32-8B60-47A3-A5E5-D143B948B279}" type="slidenum">
              <a:rPr lang="sl-SI"/>
              <a:pPr>
                <a:defRPr/>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l-SI" smtClean="0"/>
              <a:t>Kliknite, če želite urediti slog naslova matrice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sl-SI"/>
              <a:t>TEP Klemenšek</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sl-SI"/>
              <a:t>1.3_Sintetične snovi</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5ECFAE2E-DF51-4DFB-86D3-81DFBA8C03E0}" type="slidenum">
              <a:rPr lang="sl-SI"/>
              <a:pPr>
                <a:defRPr/>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Word_97_-_2003_Document2.doc"/></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control" Target="../activeX/activeX3.xml"/><Relationship Id="rId2" Type="http://schemas.openxmlformats.org/officeDocument/2006/relationships/control" Target="../activeX/activeX2.xml"/><Relationship Id="rId1" Type="http://schemas.openxmlformats.org/officeDocument/2006/relationships/vmlDrawing" Target="../drawings/vmlDrawing4.vml"/><Relationship Id="rId5" Type="http://schemas.openxmlformats.org/officeDocument/2006/relationships/notesSlide" Target="../notesSlides/notesSlide56.xml"/><Relationship Id="rId4"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5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ontrol" Target="../activeX/activeX5.xml"/><Relationship Id="rId2" Type="http://schemas.openxmlformats.org/officeDocument/2006/relationships/control" Target="../activeX/activeX4.xml"/><Relationship Id="rId1" Type="http://schemas.openxmlformats.org/officeDocument/2006/relationships/vmlDrawing" Target="../drawings/vmlDrawing5.vml"/><Relationship Id="rId6" Type="http://schemas.openxmlformats.org/officeDocument/2006/relationships/notesSlide" Target="../notesSlides/notesSlide59.xml"/><Relationship Id="rId5" Type="http://schemas.openxmlformats.org/officeDocument/2006/relationships/slideLayout" Target="../slideLayouts/slideLayout2.xml"/><Relationship Id="rId4" Type="http://schemas.openxmlformats.org/officeDocument/2006/relationships/control" Target="../activeX/activeX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7.xml"/><Relationship Id="rId1" Type="http://schemas.openxmlformats.org/officeDocument/2006/relationships/vmlDrawing" Target="../drawings/vmlDrawing6.vml"/><Relationship Id="rId5" Type="http://schemas.openxmlformats.org/officeDocument/2006/relationships/image" Target="../media/image23.jpeg"/><Relationship Id="rId4"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Word_97_-_2003_Document1.doc"/></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611188" y="2708275"/>
            <a:ext cx="7772400" cy="1008063"/>
          </a:xfrm>
        </p:spPr>
        <p:txBody>
          <a:bodyPr/>
          <a:lstStyle/>
          <a:p>
            <a:pPr eaLnBrk="1" hangingPunct="1"/>
            <a:r>
              <a:rPr lang="sl-SI" sz="4000" b="1" smtClean="0"/>
              <a:t>SINTETIČNE SNOVI</a:t>
            </a:r>
            <a:r>
              <a:rPr lang="sl-SI" sz="4000" smtClean="0"/>
              <a:t/>
            </a:r>
            <a:br>
              <a:rPr lang="sl-SI" sz="4000" smtClean="0"/>
            </a:br>
            <a:endParaRPr lang="sl-SI" sz="4000" smtClean="0"/>
          </a:p>
        </p:txBody>
      </p:sp>
      <p:sp>
        <p:nvSpPr>
          <p:cNvPr id="1028" name="Rectangle 3"/>
          <p:cNvSpPr>
            <a:spLocks noGrp="1" noChangeArrowheads="1"/>
          </p:cNvSpPr>
          <p:nvPr>
            <p:ph type="subTitle" idx="1"/>
          </p:nvPr>
        </p:nvSpPr>
        <p:spPr/>
        <p:txBody>
          <a:bodyPr/>
          <a:lstStyle/>
          <a:p>
            <a:pPr eaLnBrk="1" hangingPunct="1"/>
            <a:r>
              <a:rPr lang="sl-SI" smtClean="0"/>
              <a:t>Umetne mase </a:t>
            </a:r>
          </a:p>
          <a:p>
            <a:pPr eaLnBrk="1" hangingPunct="1"/>
            <a:r>
              <a:rPr lang="sl-SI" smtClean="0"/>
              <a:t>Plastika</a:t>
            </a:r>
          </a:p>
          <a:p>
            <a:pPr eaLnBrk="1" hangingPunct="1"/>
            <a:r>
              <a:rPr lang="sl-SI" smtClean="0"/>
              <a:t>Polimeri</a:t>
            </a:r>
          </a:p>
        </p:txBody>
      </p:sp>
      <p:pic>
        <p:nvPicPr>
          <p:cNvPr id="1029" name="Picture 4" descr="P5170131"/>
          <p:cNvPicPr>
            <a:picLocks noChangeAspect="1" noChangeArrowheads="1"/>
          </p:cNvPicPr>
          <p:nvPr/>
        </p:nvPicPr>
        <p:blipFill>
          <a:blip r:embed="rId5"/>
          <a:srcRect/>
          <a:stretch>
            <a:fillRect/>
          </a:stretch>
        </p:blipFill>
        <p:spPr bwMode="auto">
          <a:xfrm>
            <a:off x="6011863" y="4076700"/>
            <a:ext cx="2520950" cy="1812925"/>
          </a:xfrm>
          <a:prstGeom prst="rect">
            <a:avLst/>
          </a:prstGeom>
          <a:noFill/>
          <a:ln w="9525">
            <a:noFill/>
            <a:miter lim="800000"/>
            <a:headEnd/>
            <a:tailEnd/>
          </a:ln>
        </p:spPr>
      </p:pic>
      <p:pic>
        <p:nvPicPr>
          <p:cNvPr id="1030" name="Picture 5" descr="P5170130"/>
          <p:cNvPicPr>
            <a:picLocks noChangeAspect="1" noChangeArrowheads="1"/>
          </p:cNvPicPr>
          <p:nvPr/>
        </p:nvPicPr>
        <p:blipFill>
          <a:blip r:embed="rId6"/>
          <a:srcRect/>
          <a:stretch>
            <a:fillRect/>
          </a:stretch>
        </p:blipFill>
        <p:spPr bwMode="auto">
          <a:xfrm>
            <a:off x="395288" y="4149725"/>
            <a:ext cx="2808287" cy="2098675"/>
          </a:xfrm>
          <a:prstGeom prst="rect">
            <a:avLst/>
          </a:prstGeom>
          <a:noFill/>
          <a:ln w="9525">
            <a:noFill/>
            <a:miter lim="800000"/>
            <a:headEnd/>
            <a:tailEnd/>
          </a:ln>
        </p:spPr>
      </p:pic>
      <p:sp>
        <p:nvSpPr>
          <p:cNvPr id="1031" name="Ograda datuma 7"/>
          <p:cNvSpPr>
            <a:spLocks noGrp="1"/>
          </p:cNvSpPr>
          <p:nvPr>
            <p:ph type="dt" sz="quarter" idx="10"/>
          </p:nvPr>
        </p:nvSpPr>
        <p:spPr>
          <a:noFill/>
        </p:spPr>
        <p:txBody>
          <a:bodyPr/>
          <a:lstStyle/>
          <a:p>
            <a:r>
              <a:rPr lang="sl-SI" dirty="0" smtClean="0"/>
              <a:t>TPR </a:t>
            </a:r>
            <a:r>
              <a:rPr lang="sl-SI" dirty="0"/>
              <a:t>Klemenšek</a:t>
            </a:r>
          </a:p>
        </p:txBody>
      </p:sp>
      <p:sp>
        <p:nvSpPr>
          <p:cNvPr id="1032" name="Ograda številke diapozitiva 8"/>
          <p:cNvSpPr>
            <a:spLocks noGrp="1"/>
          </p:cNvSpPr>
          <p:nvPr>
            <p:ph type="sldNum" sz="quarter" idx="12"/>
          </p:nvPr>
        </p:nvSpPr>
        <p:spPr>
          <a:noFill/>
        </p:spPr>
        <p:txBody>
          <a:bodyPr/>
          <a:lstStyle/>
          <a:p>
            <a:fld id="{82C9E45B-62D7-47F1-89AF-2EA07C919EEC}" type="slidenum">
              <a:rPr lang="sl-SI"/>
              <a:pPr/>
              <a:t>1</a:t>
            </a:fld>
            <a:endParaRPr lang="sl-SI"/>
          </a:p>
        </p:txBody>
      </p:sp>
      <p:sp>
        <p:nvSpPr>
          <p:cNvPr id="1033" name="Ograda noge 9"/>
          <p:cNvSpPr>
            <a:spLocks noGrp="1"/>
          </p:cNvSpPr>
          <p:nvPr>
            <p:ph type="ftr" sz="quarter" idx="11"/>
          </p:nvPr>
        </p:nvSpPr>
        <p:spPr>
          <a:noFill/>
        </p:spPr>
        <p:txBody>
          <a:bodyPr/>
          <a:lstStyle/>
          <a:p>
            <a:r>
              <a:rPr lang="sl-SI"/>
              <a:t>1.3_Sintetične snovi</a:t>
            </a:r>
          </a:p>
        </p:txBody>
      </p:sp>
    </p:spTree>
    <p:controls>
      <p:control spid="1026" name="ShockwaveFlash1" r:id="rId2" imgW="3780000" imgH="2133720"/>
    </p:controls>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sl-SI" sz="3600" b="1" smtClean="0"/>
              <a:t>POLIOLEFINI</a:t>
            </a:r>
          </a:p>
        </p:txBody>
      </p:sp>
      <p:sp>
        <p:nvSpPr>
          <p:cNvPr id="15363" name="Rectangle 3"/>
          <p:cNvSpPr>
            <a:spLocks noGrp="1" noChangeArrowheads="1"/>
          </p:cNvSpPr>
          <p:nvPr>
            <p:ph type="body" idx="1"/>
          </p:nvPr>
        </p:nvSpPr>
        <p:spPr/>
        <p:txBody>
          <a:bodyPr/>
          <a:lstStyle/>
          <a:p>
            <a:pPr eaLnBrk="1" hangingPunct="1"/>
            <a:r>
              <a:rPr lang="sl-SI" sz="2800" dirty="0" smtClean="0"/>
              <a:t>delno </a:t>
            </a:r>
            <a:r>
              <a:rPr lang="sl-SI" sz="2800" dirty="0" err="1" smtClean="0"/>
              <a:t>kristalinični</a:t>
            </a:r>
            <a:r>
              <a:rPr lang="sl-SI" sz="2800" dirty="0" smtClean="0"/>
              <a:t> termoplasti z dobro kemično obstojnostjo; zaradi enostavne predelave in nizke cene so najbolj razširjeni termoplasti;</a:t>
            </a:r>
          </a:p>
          <a:p>
            <a:pPr eaLnBrk="1" hangingPunct="1"/>
            <a:r>
              <a:rPr lang="sl-SI" sz="2800" b="1" dirty="0" smtClean="0"/>
              <a:t>skupne značilnosti </a:t>
            </a:r>
            <a:r>
              <a:rPr lang="sl-SI" sz="2800" b="1" dirty="0" err="1" smtClean="0"/>
              <a:t>poliolefinov</a:t>
            </a:r>
            <a:r>
              <a:rPr lang="sl-SI" sz="2800" b="1" dirty="0" smtClean="0"/>
              <a:t>:</a:t>
            </a:r>
          </a:p>
          <a:p>
            <a:pPr lvl="1" eaLnBrk="1" hangingPunct="1"/>
            <a:r>
              <a:rPr lang="sl-SI" sz="2400" dirty="0" smtClean="0"/>
              <a:t>nizka gostota;</a:t>
            </a:r>
          </a:p>
          <a:p>
            <a:pPr lvl="1" eaLnBrk="1" hangingPunct="1"/>
            <a:r>
              <a:rPr lang="sl-SI" sz="2400" dirty="0" smtClean="0"/>
              <a:t>parafinski značaj;</a:t>
            </a:r>
          </a:p>
          <a:p>
            <a:pPr lvl="1" eaLnBrk="1" hangingPunct="1"/>
            <a:r>
              <a:rPr lang="sl-SI" sz="2400" dirty="0" smtClean="0"/>
              <a:t>voskast oprijem;</a:t>
            </a:r>
          </a:p>
          <a:p>
            <a:pPr lvl="1" eaLnBrk="1" hangingPunct="1"/>
            <a:r>
              <a:rPr lang="sl-SI" sz="2400" dirty="0" smtClean="0"/>
              <a:t>gorenje s svetlim plamenom;</a:t>
            </a:r>
          </a:p>
          <a:p>
            <a:pPr lvl="1" eaLnBrk="1" hangingPunct="1"/>
            <a:r>
              <a:rPr lang="sl-SI" sz="2400" dirty="0" smtClean="0"/>
              <a:t>značilen vonj po parafinu;</a:t>
            </a:r>
          </a:p>
        </p:txBody>
      </p:sp>
      <p:sp>
        <p:nvSpPr>
          <p:cNvPr id="15364" name="Ograda datuma 5"/>
          <p:cNvSpPr>
            <a:spLocks noGrp="1"/>
          </p:cNvSpPr>
          <p:nvPr>
            <p:ph type="dt" sz="quarter" idx="10"/>
          </p:nvPr>
        </p:nvSpPr>
        <p:spPr>
          <a:noFill/>
        </p:spPr>
        <p:txBody>
          <a:bodyPr/>
          <a:lstStyle/>
          <a:p>
            <a:r>
              <a:rPr lang="sl-SI" dirty="0" smtClean="0"/>
              <a:t>TPR </a:t>
            </a:r>
            <a:r>
              <a:rPr lang="sl-SI" dirty="0"/>
              <a:t>Klemenšek</a:t>
            </a:r>
          </a:p>
        </p:txBody>
      </p:sp>
      <p:sp>
        <p:nvSpPr>
          <p:cNvPr id="15365" name="Ograda številke diapozitiva 6"/>
          <p:cNvSpPr>
            <a:spLocks noGrp="1"/>
          </p:cNvSpPr>
          <p:nvPr>
            <p:ph type="sldNum" sz="quarter" idx="12"/>
          </p:nvPr>
        </p:nvSpPr>
        <p:spPr>
          <a:noFill/>
        </p:spPr>
        <p:txBody>
          <a:bodyPr/>
          <a:lstStyle/>
          <a:p>
            <a:fld id="{4E8D5948-A33C-4F43-8E28-9A0765C2680E}" type="slidenum">
              <a:rPr lang="sl-SI"/>
              <a:pPr/>
              <a:t>10</a:t>
            </a:fld>
            <a:endParaRPr lang="sl-SI"/>
          </a:p>
        </p:txBody>
      </p:sp>
      <p:sp>
        <p:nvSpPr>
          <p:cNvPr id="15366"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sl-SI" sz="3600" b="1" smtClean="0"/>
              <a:t>POLIETILEN (PE)</a:t>
            </a:r>
          </a:p>
        </p:txBody>
      </p:sp>
      <p:sp>
        <p:nvSpPr>
          <p:cNvPr id="16387" name="Rectangle 3"/>
          <p:cNvSpPr>
            <a:spLocks noGrp="1" noChangeArrowheads="1"/>
          </p:cNvSpPr>
          <p:nvPr>
            <p:ph type="body" idx="1"/>
          </p:nvPr>
        </p:nvSpPr>
        <p:spPr/>
        <p:txBody>
          <a:bodyPr/>
          <a:lstStyle/>
          <a:p>
            <a:pPr eaLnBrk="1" hangingPunct="1"/>
            <a:r>
              <a:rPr lang="sl-SI" sz="2400" smtClean="0"/>
              <a:t>kemijska struktura:  </a:t>
            </a:r>
            <a:r>
              <a:rPr lang="sl-SI" sz="2400" b="1" smtClean="0"/>
              <a:t>C</a:t>
            </a:r>
            <a:r>
              <a:rPr lang="sl-SI" sz="2400" b="1" baseline="-25000" smtClean="0"/>
              <a:t>2</a:t>
            </a:r>
            <a:r>
              <a:rPr lang="sl-SI" sz="2400" b="1" smtClean="0"/>
              <a:t>H</a:t>
            </a:r>
            <a:r>
              <a:rPr lang="sl-SI" sz="2400" b="1" baseline="-25000" smtClean="0"/>
              <a:t>4</a:t>
            </a:r>
          </a:p>
          <a:p>
            <a:pPr eaLnBrk="1" hangingPunct="1"/>
            <a:r>
              <a:rPr lang="sl-SI" sz="2400" b="1" smtClean="0"/>
              <a:t>LASTNOSTI:</a:t>
            </a:r>
          </a:p>
          <a:p>
            <a:pPr lvl="1" eaLnBrk="1" hangingPunct="1"/>
            <a:r>
              <a:rPr lang="sl-SI" sz="2000" b="1" smtClean="0">
                <a:solidFill>
                  <a:srgbClr val="0000FF"/>
                </a:solidFill>
              </a:rPr>
              <a:t>GOSTOTA:</a:t>
            </a:r>
            <a:r>
              <a:rPr lang="sl-SI" sz="2000" smtClean="0"/>
              <a:t>  0,91 - 0,96  g/cm</a:t>
            </a:r>
            <a:r>
              <a:rPr lang="sl-SI" sz="2000" baseline="30000" smtClean="0"/>
              <a:t>3</a:t>
            </a:r>
          </a:p>
          <a:p>
            <a:pPr lvl="1" eaLnBrk="1" hangingPunct="1"/>
            <a:r>
              <a:rPr lang="sl-SI" sz="2000" b="1" smtClean="0">
                <a:solidFill>
                  <a:srgbClr val="0000FF"/>
                </a:solidFill>
              </a:rPr>
              <a:t>BARVA:</a:t>
            </a:r>
            <a:r>
              <a:rPr lang="sl-SI" sz="2000" smtClean="0"/>
              <a:t>  mlečno bel, lahko se obarva;</a:t>
            </a:r>
          </a:p>
          <a:p>
            <a:pPr lvl="1" eaLnBrk="1" hangingPunct="1"/>
            <a:r>
              <a:rPr lang="sl-SI" sz="2000" b="1" smtClean="0">
                <a:solidFill>
                  <a:srgbClr val="0000FF"/>
                </a:solidFill>
              </a:rPr>
              <a:t>MEHANSKE LASTNOSTI:</a:t>
            </a:r>
            <a:r>
              <a:rPr lang="sl-SI" sz="2000" smtClean="0"/>
              <a:t>  z naraščanjem gostote narašča trdnost, togost in trdota - pada korozijska odpornost</a:t>
            </a:r>
          </a:p>
          <a:p>
            <a:pPr lvl="1" eaLnBrk="1" hangingPunct="1"/>
            <a:r>
              <a:rPr lang="sl-SI" sz="2000" b="1" smtClean="0">
                <a:solidFill>
                  <a:srgbClr val="0000FF"/>
                </a:solidFill>
              </a:rPr>
              <a:t>TERMIČNE LASTNOSTI:</a:t>
            </a:r>
            <a:r>
              <a:rPr lang="sl-SI" sz="2000" smtClean="0"/>
              <a:t>  zg. temperatura uporabe 60 - 90 </a:t>
            </a:r>
            <a:r>
              <a:rPr lang="sl-SI" sz="2000" baseline="30000" smtClean="0"/>
              <a:t>o</a:t>
            </a:r>
            <a:r>
              <a:rPr lang="sl-SI" sz="2000" smtClean="0"/>
              <a:t>C T</a:t>
            </a:r>
            <a:r>
              <a:rPr lang="sl-SI" sz="2000" b="1" baseline="-25000" smtClean="0"/>
              <a:t>g</a:t>
            </a:r>
            <a:r>
              <a:rPr lang="sl-SI" sz="2000" b="1" smtClean="0"/>
              <a:t>=- </a:t>
            </a:r>
            <a:r>
              <a:rPr lang="sl-SI" sz="2000" smtClean="0"/>
              <a:t>50 </a:t>
            </a:r>
            <a:r>
              <a:rPr lang="sl-SI" sz="2000" baseline="30000" smtClean="0"/>
              <a:t>o</a:t>
            </a:r>
            <a:r>
              <a:rPr lang="sl-SI" sz="2000" smtClean="0"/>
              <a:t>C , gori z modrikastim plamenom;</a:t>
            </a:r>
          </a:p>
          <a:p>
            <a:pPr lvl="2" eaLnBrk="1" hangingPunct="1">
              <a:buFontTx/>
              <a:buNone/>
            </a:pPr>
            <a:endParaRPr lang="sl-SI" sz="1800" b="1" smtClean="0">
              <a:solidFill>
                <a:srgbClr val="0000FF"/>
              </a:solidFill>
            </a:endParaRPr>
          </a:p>
          <a:p>
            <a:pPr lvl="1" eaLnBrk="1" hangingPunct="1">
              <a:buFontTx/>
              <a:buNone/>
            </a:pPr>
            <a:endParaRPr lang="sl-SI" sz="2000" b="1" smtClean="0">
              <a:solidFill>
                <a:srgbClr val="0000FF"/>
              </a:solidFill>
            </a:endParaRPr>
          </a:p>
        </p:txBody>
      </p:sp>
      <p:sp>
        <p:nvSpPr>
          <p:cNvPr id="16388" name="Ograda datuma 5"/>
          <p:cNvSpPr>
            <a:spLocks noGrp="1"/>
          </p:cNvSpPr>
          <p:nvPr>
            <p:ph type="dt" sz="quarter" idx="10"/>
          </p:nvPr>
        </p:nvSpPr>
        <p:spPr>
          <a:noFill/>
        </p:spPr>
        <p:txBody>
          <a:bodyPr/>
          <a:lstStyle/>
          <a:p>
            <a:r>
              <a:rPr lang="sl-SI" dirty="0" smtClean="0"/>
              <a:t>TPR </a:t>
            </a:r>
            <a:r>
              <a:rPr lang="sl-SI" dirty="0"/>
              <a:t>Klemenšek</a:t>
            </a:r>
          </a:p>
        </p:txBody>
      </p:sp>
      <p:sp>
        <p:nvSpPr>
          <p:cNvPr id="16389" name="Ograda številke diapozitiva 6"/>
          <p:cNvSpPr>
            <a:spLocks noGrp="1"/>
          </p:cNvSpPr>
          <p:nvPr>
            <p:ph type="sldNum" sz="quarter" idx="12"/>
          </p:nvPr>
        </p:nvSpPr>
        <p:spPr>
          <a:noFill/>
        </p:spPr>
        <p:txBody>
          <a:bodyPr/>
          <a:lstStyle/>
          <a:p>
            <a:fld id="{2BF02D80-1D05-4ED1-B74E-1A1F872361C7}" type="slidenum">
              <a:rPr lang="sl-SI"/>
              <a:pPr/>
              <a:t>11</a:t>
            </a:fld>
            <a:endParaRPr lang="sl-SI"/>
          </a:p>
        </p:txBody>
      </p:sp>
      <p:sp>
        <p:nvSpPr>
          <p:cNvPr id="16390"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sl-SI" sz="3600" b="1" smtClean="0"/>
              <a:t>POLIETILEN</a:t>
            </a:r>
          </a:p>
        </p:txBody>
      </p:sp>
      <p:sp>
        <p:nvSpPr>
          <p:cNvPr id="17411" name="Rectangle 3"/>
          <p:cNvSpPr>
            <a:spLocks noGrp="1" noChangeArrowheads="1"/>
          </p:cNvSpPr>
          <p:nvPr>
            <p:ph type="body" idx="1"/>
          </p:nvPr>
        </p:nvSpPr>
        <p:spPr/>
        <p:txBody>
          <a:bodyPr/>
          <a:lstStyle/>
          <a:p>
            <a:pPr eaLnBrk="1" hangingPunct="1"/>
            <a:r>
              <a:rPr lang="sl-SI" sz="2800" b="1" smtClean="0">
                <a:solidFill>
                  <a:srgbClr val="0000FF"/>
                </a:solidFill>
              </a:rPr>
              <a:t>PREDELAVA:</a:t>
            </a:r>
            <a:r>
              <a:rPr lang="sl-SI" sz="2800" smtClean="0"/>
              <a:t>  </a:t>
            </a:r>
          </a:p>
          <a:p>
            <a:pPr lvl="1" eaLnBrk="1" hangingPunct="1"/>
            <a:r>
              <a:rPr lang="sl-SI" sz="2400" smtClean="0"/>
              <a:t>brizganje;</a:t>
            </a:r>
          </a:p>
          <a:p>
            <a:pPr lvl="1" eaLnBrk="1" hangingPunct="1"/>
            <a:r>
              <a:rPr lang="sl-SI" sz="2400" smtClean="0"/>
              <a:t>lepljenje;</a:t>
            </a:r>
          </a:p>
          <a:p>
            <a:pPr lvl="1" eaLnBrk="1" hangingPunct="1"/>
            <a:r>
              <a:rPr lang="sl-SI" sz="2400" smtClean="0"/>
              <a:t>površinsko sintranje;</a:t>
            </a:r>
          </a:p>
          <a:p>
            <a:pPr lvl="1" eaLnBrk="1" hangingPunct="1"/>
            <a:r>
              <a:rPr lang="sl-SI" sz="2400" smtClean="0"/>
              <a:t>prešanje;</a:t>
            </a:r>
          </a:p>
          <a:p>
            <a:pPr lvl="1" eaLnBrk="1" hangingPunct="1"/>
            <a:r>
              <a:rPr lang="sl-SI" sz="2400" smtClean="0"/>
              <a:t>ekstrudiranje, termoformiranje;</a:t>
            </a:r>
          </a:p>
          <a:p>
            <a:pPr eaLnBrk="1" hangingPunct="1"/>
            <a:r>
              <a:rPr lang="sl-SI" sz="2800" b="1" smtClean="0">
                <a:solidFill>
                  <a:srgbClr val="0000FF"/>
                </a:solidFill>
              </a:rPr>
              <a:t>UPORABA:</a:t>
            </a:r>
          </a:p>
          <a:p>
            <a:pPr lvl="1" eaLnBrk="1" hangingPunct="1"/>
            <a:r>
              <a:rPr lang="sl-SI" sz="2400" smtClean="0"/>
              <a:t>v vozilih;</a:t>
            </a:r>
          </a:p>
          <a:p>
            <a:pPr lvl="1" eaLnBrk="1" hangingPunct="1"/>
            <a:r>
              <a:rPr lang="sl-SI" sz="2400" smtClean="0"/>
              <a:t>v elektrotehniki;</a:t>
            </a:r>
          </a:p>
          <a:p>
            <a:pPr lvl="1" eaLnBrk="1" hangingPunct="1"/>
            <a:r>
              <a:rPr lang="sl-SI" sz="2400" smtClean="0"/>
              <a:t>gradbeništvo;</a:t>
            </a:r>
          </a:p>
          <a:p>
            <a:pPr eaLnBrk="1" hangingPunct="1">
              <a:buFontTx/>
              <a:buNone/>
            </a:pPr>
            <a:endParaRPr lang="sl-SI" sz="2400" smtClean="0"/>
          </a:p>
        </p:txBody>
      </p:sp>
      <p:sp>
        <p:nvSpPr>
          <p:cNvPr id="17412" name="Ograda datuma 5"/>
          <p:cNvSpPr>
            <a:spLocks noGrp="1"/>
          </p:cNvSpPr>
          <p:nvPr>
            <p:ph type="dt" sz="quarter" idx="10"/>
          </p:nvPr>
        </p:nvSpPr>
        <p:spPr>
          <a:noFill/>
        </p:spPr>
        <p:txBody>
          <a:bodyPr/>
          <a:lstStyle/>
          <a:p>
            <a:r>
              <a:rPr lang="sl-SI" dirty="0" smtClean="0"/>
              <a:t>TPR </a:t>
            </a:r>
            <a:r>
              <a:rPr lang="sl-SI" dirty="0"/>
              <a:t>Klemenšek</a:t>
            </a:r>
          </a:p>
        </p:txBody>
      </p:sp>
      <p:sp>
        <p:nvSpPr>
          <p:cNvPr id="17413" name="Ograda številke diapozitiva 6"/>
          <p:cNvSpPr>
            <a:spLocks noGrp="1"/>
          </p:cNvSpPr>
          <p:nvPr>
            <p:ph type="sldNum" sz="quarter" idx="12"/>
          </p:nvPr>
        </p:nvSpPr>
        <p:spPr>
          <a:noFill/>
        </p:spPr>
        <p:txBody>
          <a:bodyPr/>
          <a:lstStyle/>
          <a:p>
            <a:fld id="{A1F8EE81-7EFC-4E6C-B5BD-30DA639E67EE}" type="slidenum">
              <a:rPr lang="sl-SI"/>
              <a:pPr/>
              <a:t>12</a:t>
            </a:fld>
            <a:endParaRPr lang="sl-SI"/>
          </a:p>
        </p:txBody>
      </p:sp>
      <p:sp>
        <p:nvSpPr>
          <p:cNvPr id="17414"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sl-SI" sz="3600" b="1" smtClean="0"/>
              <a:t>POLIVINILKLORID</a:t>
            </a:r>
            <a:br>
              <a:rPr lang="sl-SI" sz="3600" b="1" smtClean="0"/>
            </a:br>
            <a:r>
              <a:rPr lang="sl-SI" sz="3600" b="1" smtClean="0"/>
              <a:t>P V C</a:t>
            </a:r>
          </a:p>
        </p:txBody>
      </p:sp>
      <p:sp>
        <p:nvSpPr>
          <p:cNvPr id="18435" name="Rectangle 3"/>
          <p:cNvSpPr>
            <a:spLocks noGrp="1" noChangeArrowheads="1"/>
          </p:cNvSpPr>
          <p:nvPr>
            <p:ph type="body" idx="1"/>
          </p:nvPr>
        </p:nvSpPr>
        <p:spPr>
          <a:xfrm>
            <a:off x="809625" y="2214563"/>
            <a:ext cx="7958138" cy="4302125"/>
          </a:xfrm>
        </p:spPr>
        <p:txBody>
          <a:bodyPr/>
          <a:lstStyle/>
          <a:p>
            <a:pPr eaLnBrk="1" hangingPunct="1"/>
            <a:r>
              <a:rPr lang="sl-SI" sz="2400" b="1" smtClean="0">
                <a:solidFill>
                  <a:srgbClr val="0000FF"/>
                </a:solidFill>
              </a:rPr>
              <a:t>formula</a:t>
            </a:r>
            <a:r>
              <a:rPr lang="sl-SI" sz="2400" b="1" smtClean="0"/>
              <a:t>: C</a:t>
            </a:r>
            <a:r>
              <a:rPr lang="sl-SI" sz="2400" b="1" baseline="-25000" smtClean="0"/>
              <a:t>2</a:t>
            </a:r>
            <a:r>
              <a:rPr lang="sl-SI" sz="2400" b="1" smtClean="0"/>
              <a:t>H</a:t>
            </a:r>
            <a:r>
              <a:rPr lang="sl-SI" sz="2400" b="1" baseline="-25000" smtClean="0"/>
              <a:t>3</a:t>
            </a:r>
            <a:r>
              <a:rPr lang="sl-SI" sz="2400" b="1" smtClean="0"/>
              <a:t>Cl	</a:t>
            </a:r>
          </a:p>
          <a:p>
            <a:pPr eaLnBrk="1" hangingPunct="1"/>
            <a:r>
              <a:rPr lang="sl-SI" sz="2400" b="1" smtClean="0">
                <a:solidFill>
                  <a:srgbClr val="0000FF"/>
                </a:solidFill>
              </a:rPr>
              <a:t>glede na postopek polimerizacije, ločimo</a:t>
            </a:r>
            <a:r>
              <a:rPr lang="sl-SI" sz="2400" b="1" smtClean="0"/>
              <a:t>:</a:t>
            </a:r>
          </a:p>
          <a:p>
            <a:pPr lvl="1" eaLnBrk="1" hangingPunct="1"/>
            <a:r>
              <a:rPr lang="sl-SI" sz="2000" b="1" smtClean="0"/>
              <a:t>PVC - E … emulzijska polimerizacija;</a:t>
            </a:r>
            <a:r>
              <a:rPr lang="sl-SI" sz="2000" smtClean="0"/>
              <a:t> dobimo izredno finozrnat polimer;</a:t>
            </a:r>
          </a:p>
          <a:p>
            <a:pPr lvl="1" eaLnBrk="1" hangingPunct="1"/>
            <a:r>
              <a:rPr lang="sl-SI" sz="2000" b="1" smtClean="0"/>
              <a:t>PVC - S … suspenzijska polimerizacija;</a:t>
            </a:r>
            <a:r>
              <a:rPr lang="sl-SI" sz="2000" smtClean="0"/>
              <a:t> dobimo bolj grobozrnat polimer, ki je zelo transparenten in primeren za različne plastenke;</a:t>
            </a:r>
          </a:p>
          <a:p>
            <a:pPr lvl="1" eaLnBrk="1" hangingPunct="1"/>
            <a:r>
              <a:rPr lang="sl-SI" sz="2000" b="1" smtClean="0"/>
              <a:t>PVC - M … polimerizacija v masi;</a:t>
            </a:r>
            <a:r>
              <a:rPr lang="sl-SI" sz="2000" smtClean="0"/>
              <a:t> dobimo zelo čist polimer, katerega predelava je enostavnejša od ostalih dveh; </a:t>
            </a:r>
          </a:p>
        </p:txBody>
      </p:sp>
      <p:sp>
        <p:nvSpPr>
          <p:cNvPr id="18436" name="Ograda datuma 5"/>
          <p:cNvSpPr>
            <a:spLocks noGrp="1"/>
          </p:cNvSpPr>
          <p:nvPr>
            <p:ph type="dt" sz="quarter" idx="10"/>
          </p:nvPr>
        </p:nvSpPr>
        <p:spPr>
          <a:noFill/>
        </p:spPr>
        <p:txBody>
          <a:bodyPr/>
          <a:lstStyle/>
          <a:p>
            <a:r>
              <a:rPr lang="sl-SI" dirty="0" smtClean="0"/>
              <a:t>TPR Klemenšek</a:t>
            </a:r>
            <a:endParaRPr lang="sl-SI" dirty="0"/>
          </a:p>
        </p:txBody>
      </p:sp>
      <p:sp>
        <p:nvSpPr>
          <p:cNvPr id="18437" name="Ograda številke diapozitiva 6"/>
          <p:cNvSpPr>
            <a:spLocks noGrp="1"/>
          </p:cNvSpPr>
          <p:nvPr>
            <p:ph type="sldNum" sz="quarter" idx="12"/>
          </p:nvPr>
        </p:nvSpPr>
        <p:spPr>
          <a:noFill/>
        </p:spPr>
        <p:txBody>
          <a:bodyPr/>
          <a:lstStyle/>
          <a:p>
            <a:fld id="{D69D3DD4-D57C-441E-A438-F88EA82B6288}" type="slidenum">
              <a:rPr lang="sl-SI"/>
              <a:pPr/>
              <a:t>13</a:t>
            </a:fld>
            <a:endParaRPr lang="sl-SI"/>
          </a:p>
        </p:txBody>
      </p:sp>
      <p:sp>
        <p:nvSpPr>
          <p:cNvPr id="18438"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sl-SI" sz="3600" b="1" smtClean="0"/>
              <a:t>POLIVINILKLORID</a:t>
            </a:r>
            <a:br>
              <a:rPr lang="sl-SI" sz="3600" b="1" smtClean="0"/>
            </a:br>
            <a:r>
              <a:rPr lang="sl-SI" sz="3600" b="1" smtClean="0"/>
              <a:t>P V C</a:t>
            </a:r>
          </a:p>
        </p:txBody>
      </p:sp>
      <p:sp>
        <p:nvSpPr>
          <p:cNvPr id="19459" name="Rectangle 3"/>
          <p:cNvSpPr>
            <a:spLocks noGrp="1" noChangeArrowheads="1"/>
          </p:cNvSpPr>
          <p:nvPr>
            <p:ph type="body" idx="1"/>
          </p:nvPr>
        </p:nvSpPr>
        <p:spPr/>
        <p:txBody>
          <a:bodyPr/>
          <a:lstStyle/>
          <a:p>
            <a:pPr eaLnBrk="1" hangingPunct="1"/>
            <a:r>
              <a:rPr lang="sl-SI" sz="2800" b="1" smtClean="0">
                <a:solidFill>
                  <a:srgbClr val="0000FF"/>
                </a:solidFill>
              </a:rPr>
              <a:t>glede na trdoto razlikujemo:</a:t>
            </a:r>
          </a:p>
          <a:p>
            <a:pPr lvl="1" eaLnBrk="1" hangingPunct="1"/>
            <a:r>
              <a:rPr lang="sl-SI" sz="2400" b="1" smtClean="0"/>
              <a:t>PVC - U</a:t>
            </a:r>
            <a:r>
              <a:rPr lang="sl-SI" sz="2400" smtClean="0"/>
              <a:t> ali, trdi PVC ;</a:t>
            </a:r>
          </a:p>
          <a:p>
            <a:pPr lvl="1" eaLnBrk="1" hangingPunct="1"/>
            <a:r>
              <a:rPr lang="sl-SI" sz="2400" b="1" smtClean="0"/>
              <a:t>PVC - P </a:t>
            </a:r>
            <a:r>
              <a:rPr lang="sl-SI" sz="2400" smtClean="0"/>
              <a:t>ali, mehki PVC, ki zaradi mehčal dobi lastnosti elastomera;</a:t>
            </a:r>
          </a:p>
          <a:p>
            <a:pPr eaLnBrk="1" hangingPunct="1"/>
            <a:r>
              <a:rPr lang="sl-SI" sz="2800" b="1" smtClean="0">
                <a:solidFill>
                  <a:srgbClr val="0000FF"/>
                </a:solidFill>
              </a:rPr>
              <a:t>nekatera trgovska imena:</a:t>
            </a:r>
          </a:p>
          <a:p>
            <a:pPr lvl="1" eaLnBrk="1" hangingPunct="1"/>
            <a:r>
              <a:rPr lang="sl-SI" sz="2400" smtClean="0">
                <a:solidFill>
                  <a:srgbClr val="0000FF"/>
                </a:solidFill>
              </a:rPr>
              <a:t>hostalit, vestolit, juvinil, lucolene, scovinyl, trovidur, varlon, …</a:t>
            </a:r>
          </a:p>
        </p:txBody>
      </p:sp>
      <p:sp>
        <p:nvSpPr>
          <p:cNvPr id="19460" name="Ograda datuma 5"/>
          <p:cNvSpPr>
            <a:spLocks noGrp="1"/>
          </p:cNvSpPr>
          <p:nvPr>
            <p:ph type="dt" sz="quarter" idx="10"/>
          </p:nvPr>
        </p:nvSpPr>
        <p:spPr>
          <a:noFill/>
        </p:spPr>
        <p:txBody>
          <a:bodyPr/>
          <a:lstStyle/>
          <a:p>
            <a:r>
              <a:rPr lang="sl-SI" dirty="0" smtClean="0"/>
              <a:t>TPR Klemenšek</a:t>
            </a:r>
            <a:endParaRPr lang="sl-SI" dirty="0"/>
          </a:p>
        </p:txBody>
      </p:sp>
      <p:sp>
        <p:nvSpPr>
          <p:cNvPr id="19461" name="Ograda številke diapozitiva 6"/>
          <p:cNvSpPr>
            <a:spLocks noGrp="1"/>
          </p:cNvSpPr>
          <p:nvPr>
            <p:ph type="sldNum" sz="quarter" idx="12"/>
          </p:nvPr>
        </p:nvSpPr>
        <p:spPr>
          <a:noFill/>
        </p:spPr>
        <p:txBody>
          <a:bodyPr/>
          <a:lstStyle/>
          <a:p>
            <a:fld id="{79EDCBEF-909A-4112-A9C8-D3E1CC1D7F91}" type="slidenum">
              <a:rPr lang="sl-SI"/>
              <a:pPr/>
              <a:t>14</a:t>
            </a:fld>
            <a:endParaRPr lang="sl-SI"/>
          </a:p>
        </p:txBody>
      </p:sp>
      <p:sp>
        <p:nvSpPr>
          <p:cNvPr id="19462"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sl-SI" sz="3600" b="1" smtClean="0"/>
              <a:t>POLIVINILKLORID</a:t>
            </a:r>
            <a:br>
              <a:rPr lang="sl-SI" sz="3600" b="1" smtClean="0"/>
            </a:br>
            <a:r>
              <a:rPr lang="sl-SI" sz="3600" b="1" smtClean="0"/>
              <a:t>P V C - U (trdi)</a:t>
            </a:r>
          </a:p>
        </p:txBody>
      </p:sp>
      <p:sp>
        <p:nvSpPr>
          <p:cNvPr id="20483" name="Rectangle 3"/>
          <p:cNvSpPr>
            <a:spLocks noGrp="1" noChangeArrowheads="1"/>
          </p:cNvSpPr>
          <p:nvPr>
            <p:ph type="body" idx="1"/>
          </p:nvPr>
        </p:nvSpPr>
        <p:spPr>
          <a:noFill/>
        </p:spPr>
        <p:txBody>
          <a:bodyPr/>
          <a:lstStyle/>
          <a:p>
            <a:pPr eaLnBrk="1" hangingPunct="1"/>
            <a:r>
              <a:rPr lang="sl-SI" sz="2400" b="1" smtClean="0"/>
              <a:t>LASTNOSTI:</a:t>
            </a:r>
          </a:p>
          <a:p>
            <a:pPr lvl="1" eaLnBrk="1" hangingPunct="1"/>
            <a:r>
              <a:rPr lang="sl-SI" sz="2000" b="1" smtClean="0">
                <a:solidFill>
                  <a:srgbClr val="0000FF"/>
                </a:solidFill>
              </a:rPr>
              <a:t>GOSTOTA:</a:t>
            </a:r>
            <a:r>
              <a:rPr lang="sl-SI" sz="2000" smtClean="0"/>
              <a:t>  1,37 - 1,44  g/cm</a:t>
            </a:r>
            <a:r>
              <a:rPr lang="sl-SI" sz="2000" baseline="30000" smtClean="0"/>
              <a:t>3</a:t>
            </a:r>
          </a:p>
          <a:p>
            <a:pPr lvl="1" eaLnBrk="1" hangingPunct="1"/>
            <a:r>
              <a:rPr lang="sl-SI" sz="2000" b="1" smtClean="0">
                <a:solidFill>
                  <a:srgbClr val="0000FF"/>
                </a:solidFill>
              </a:rPr>
              <a:t>BARVA:</a:t>
            </a:r>
            <a:r>
              <a:rPr lang="sl-SI" sz="2000" smtClean="0"/>
              <a:t>   PVC - (S in M) sta prozorna in prekrivno sposobna,   PVC - E je kristalno bel;</a:t>
            </a:r>
          </a:p>
          <a:p>
            <a:pPr lvl="1" eaLnBrk="1" hangingPunct="1"/>
            <a:r>
              <a:rPr lang="sl-SI" sz="2000" b="1" smtClean="0">
                <a:solidFill>
                  <a:srgbClr val="0000FF"/>
                </a:solidFill>
              </a:rPr>
              <a:t>STRUKTURA:</a:t>
            </a:r>
            <a:r>
              <a:rPr lang="sl-SI" sz="2000" smtClean="0"/>
              <a:t> </a:t>
            </a:r>
            <a:r>
              <a:rPr lang="sl-SI" sz="2000" u="sng" smtClean="0"/>
              <a:t>amorfen</a:t>
            </a:r>
            <a:r>
              <a:rPr lang="sl-SI" sz="2000" smtClean="0"/>
              <a:t> termoplast;</a:t>
            </a:r>
            <a:endParaRPr lang="sl-SI" sz="2000" b="1" smtClean="0">
              <a:solidFill>
                <a:srgbClr val="0000FF"/>
              </a:solidFill>
            </a:endParaRPr>
          </a:p>
          <a:p>
            <a:pPr lvl="1" eaLnBrk="1" hangingPunct="1"/>
            <a:r>
              <a:rPr lang="sl-SI" sz="2000" b="1" smtClean="0">
                <a:solidFill>
                  <a:srgbClr val="0000FF"/>
                </a:solidFill>
              </a:rPr>
              <a:t>MEHANSKE LASTNOSTI:</a:t>
            </a:r>
            <a:r>
              <a:rPr lang="sl-SI" sz="2000" smtClean="0"/>
              <a:t>  visoka trdnost in togost, je pa zarezno občutljiv;</a:t>
            </a:r>
          </a:p>
          <a:p>
            <a:pPr lvl="1" eaLnBrk="1" hangingPunct="1"/>
            <a:r>
              <a:rPr lang="sl-SI" sz="2000" b="1" smtClean="0">
                <a:solidFill>
                  <a:srgbClr val="0000FF"/>
                </a:solidFill>
              </a:rPr>
              <a:t>TERMIČNE LASTNOSTI:</a:t>
            </a:r>
            <a:r>
              <a:rPr lang="sl-SI" sz="2000" smtClean="0"/>
              <a:t>  zg. temperatura uporabe 60 </a:t>
            </a:r>
            <a:r>
              <a:rPr lang="sl-SI" sz="2000" baseline="30000" smtClean="0"/>
              <a:t>o</a:t>
            </a:r>
            <a:r>
              <a:rPr lang="sl-SI" sz="2000" smtClean="0"/>
              <a:t>C,      T</a:t>
            </a:r>
            <a:r>
              <a:rPr lang="sl-SI" sz="2000" b="1" baseline="-25000" smtClean="0"/>
              <a:t>g</a:t>
            </a:r>
            <a:r>
              <a:rPr lang="sl-SI" sz="2000" b="1" smtClean="0"/>
              <a:t>=- </a:t>
            </a:r>
            <a:r>
              <a:rPr lang="sl-SI" sz="2000" smtClean="0"/>
              <a:t>5 </a:t>
            </a:r>
            <a:r>
              <a:rPr lang="sl-SI" sz="2000" baseline="30000" smtClean="0"/>
              <a:t>o</a:t>
            </a:r>
            <a:r>
              <a:rPr lang="sl-SI" sz="2000" smtClean="0"/>
              <a:t>C , gori z rumenkastim, sajastim plamenom;</a:t>
            </a:r>
          </a:p>
          <a:p>
            <a:pPr lvl="2" eaLnBrk="1" hangingPunct="1">
              <a:buFontTx/>
              <a:buNone/>
            </a:pPr>
            <a:endParaRPr lang="sl-SI" sz="1800" b="1" smtClean="0">
              <a:solidFill>
                <a:srgbClr val="0000FF"/>
              </a:solidFill>
            </a:endParaRPr>
          </a:p>
          <a:p>
            <a:pPr lvl="1" eaLnBrk="1" hangingPunct="1">
              <a:buFontTx/>
              <a:buNone/>
            </a:pPr>
            <a:endParaRPr lang="sl-SI" sz="2000" b="1" smtClean="0">
              <a:solidFill>
                <a:srgbClr val="0000FF"/>
              </a:solidFill>
            </a:endParaRPr>
          </a:p>
        </p:txBody>
      </p:sp>
      <p:sp>
        <p:nvSpPr>
          <p:cNvPr id="20484" name="Ograda datuma 5"/>
          <p:cNvSpPr>
            <a:spLocks noGrp="1"/>
          </p:cNvSpPr>
          <p:nvPr>
            <p:ph type="dt" sz="quarter" idx="10"/>
          </p:nvPr>
        </p:nvSpPr>
        <p:spPr>
          <a:noFill/>
        </p:spPr>
        <p:txBody>
          <a:bodyPr/>
          <a:lstStyle/>
          <a:p>
            <a:r>
              <a:rPr lang="sl-SI" dirty="0" smtClean="0"/>
              <a:t>TPR Klemenšek</a:t>
            </a:r>
            <a:endParaRPr lang="sl-SI" dirty="0"/>
          </a:p>
        </p:txBody>
      </p:sp>
      <p:sp>
        <p:nvSpPr>
          <p:cNvPr id="20485" name="Ograda številke diapozitiva 6"/>
          <p:cNvSpPr>
            <a:spLocks noGrp="1"/>
          </p:cNvSpPr>
          <p:nvPr>
            <p:ph type="sldNum" sz="quarter" idx="12"/>
          </p:nvPr>
        </p:nvSpPr>
        <p:spPr>
          <a:noFill/>
        </p:spPr>
        <p:txBody>
          <a:bodyPr/>
          <a:lstStyle/>
          <a:p>
            <a:fld id="{06313818-3BF9-4DBC-B39F-84C3D1194364}" type="slidenum">
              <a:rPr lang="sl-SI"/>
              <a:pPr/>
              <a:t>15</a:t>
            </a:fld>
            <a:endParaRPr lang="sl-SI"/>
          </a:p>
        </p:txBody>
      </p:sp>
      <p:sp>
        <p:nvSpPr>
          <p:cNvPr id="20486"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sl-SI" sz="3600" b="1" smtClean="0"/>
              <a:t>POLIVINILKLORID</a:t>
            </a:r>
            <a:br>
              <a:rPr lang="sl-SI" sz="3600" b="1" smtClean="0"/>
            </a:br>
            <a:r>
              <a:rPr lang="sl-SI" sz="3600" b="1" smtClean="0"/>
              <a:t>P V C - U (trdi)</a:t>
            </a:r>
          </a:p>
        </p:txBody>
      </p:sp>
      <p:sp>
        <p:nvSpPr>
          <p:cNvPr id="21507" name="Rectangle 3"/>
          <p:cNvSpPr>
            <a:spLocks noGrp="1" noChangeArrowheads="1"/>
          </p:cNvSpPr>
          <p:nvPr>
            <p:ph type="body" idx="1"/>
          </p:nvPr>
        </p:nvSpPr>
        <p:spPr>
          <a:xfrm>
            <a:off x="809625" y="2214563"/>
            <a:ext cx="7958138" cy="4643437"/>
          </a:xfrm>
          <a:noFill/>
        </p:spPr>
        <p:txBody>
          <a:bodyPr/>
          <a:lstStyle/>
          <a:p>
            <a:pPr eaLnBrk="1" hangingPunct="1"/>
            <a:r>
              <a:rPr lang="sl-SI" sz="2800" b="1" smtClean="0">
                <a:solidFill>
                  <a:srgbClr val="0000FF"/>
                </a:solidFill>
              </a:rPr>
              <a:t>PREDELAVA </a:t>
            </a:r>
            <a:r>
              <a:rPr lang="sl-SI" sz="2800" b="1" smtClean="0"/>
              <a:t>(</a:t>
            </a:r>
            <a:r>
              <a:rPr lang="sl-SI" sz="2800" smtClean="0"/>
              <a:t>nujna je toplotna stabilizacija, da preprečimo sproščanje HCl): </a:t>
            </a:r>
          </a:p>
          <a:p>
            <a:pPr lvl="1" eaLnBrk="1" hangingPunct="1"/>
            <a:r>
              <a:rPr lang="sl-SI" sz="2400" b="1" smtClean="0"/>
              <a:t>brizganje </a:t>
            </a:r>
            <a:r>
              <a:rPr lang="sl-SI" sz="2400" smtClean="0"/>
              <a:t>- primerni so tipi PVC - S; potrebni zelo visoki pritiski;</a:t>
            </a:r>
            <a:endParaRPr lang="sl-SI" sz="2400" b="1" smtClean="0"/>
          </a:p>
          <a:p>
            <a:pPr lvl="1" eaLnBrk="1" hangingPunct="1"/>
            <a:r>
              <a:rPr lang="sl-SI" sz="2400" b="1" smtClean="0"/>
              <a:t>lepljenje</a:t>
            </a:r>
            <a:r>
              <a:rPr lang="sl-SI" sz="2400" smtClean="0"/>
              <a:t>;</a:t>
            </a:r>
          </a:p>
          <a:p>
            <a:pPr lvl="1" eaLnBrk="1" hangingPunct="1"/>
            <a:r>
              <a:rPr lang="sl-SI" sz="2400" b="1" smtClean="0"/>
              <a:t>kalandriranje</a:t>
            </a:r>
            <a:r>
              <a:rPr lang="sl-SI" sz="2400" smtClean="0"/>
              <a:t> - za trde PVC folije;</a:t>
            </a:r>
            <a:endParaRPr lang="sl-SI" sz="2400" b="1" smtClean="0"/>
          </a:p>
          <a:p>
            <a:pPr lvl="1" eaLnBrk="1" hangingPunct="1"/>
            <a:r>
              <a:rPr lang="sl-SI" sz="2400" b="1" smtClean="0"/>
              <a:t>varjenje</a:t>
            </a:r>
            <a:r>
              <a:rPr lang="sl-SI" sz="2400" smtClean="0"/>
              <a:t> - možni skoraj vsi načini varjenja</a:t>
            </a:r>
          </a:p>
          <a:p>
            <a:pPr lvl="1" eaLnBrk="1" hangingPunct="1"/>
            <a:r>
              <a:rPr lang="sl-SI" sz="2400" b="1" smtClean="0"/>
              <a:t>ekstrudiranje</a:t>
            </a:r>
            <a:r>
              <a:rPr lang="sl-SI" sz="2400" smtClean="0"/>
              <a:t>;</a:t>
            </a:r>
          </a:p>
          <a:p>
            <a:pPr eaLnBrk="1" hangingPunct="1">
              <a:buFontTx/>
              <a:buNone/>
            </a:pPr>
            <a:endParaRPr lang="sl-SI" sz="2400" smtClean="0"/>
          </a:p>
        </p:txBody>
      </p:sp>
      <p:sp>
        <p:nvSpPr>
          <p:cNvPr id="21508" name="Ograda datuma 5"/>
          <p:cNvSpPr>
            <a:spLocks noGrp="1"/>
          </p:cNvSpPr>
          <p:nvPr>
            <p:ph type="dt" sz="quarter" idx="10"/>
          </p:nvPr>
        </p:nvSpPr>
        <p:spPr>
          <a:noFill/>
        </p:spPr>
        <p:txBody>
          <a:bodyPr/>
          <a:lstStyle/>
          <a:p>
            <a:r>
              <a:rPr lang="sl-SI" dirty="0" smtClean="0"/>
              <a:t>TPR Klemenšek</a:t>
            </a:r>
            <a:endParaRPr lang="sl-SI" dirty="0"/>
          </a:p>
        </p:txBody>
      </p:sp>
      <p:sp>
        <p:nvSpPr>
          <p:cNvPr id="21509" name="Ograda številke diapozitiva 6"/>
          <p:cNvSpPr>
            <a:spLocks noGrp="1"/>
          </p:cNvSpPr>
          <p:nvPr>
            <p:ph type="sldNum" sz="quarter" idx="12"/>
          </p:nvPr>
        </p:nvSpPr>
        <p:spPr>
          <a:noFill/>
        </p:spPr>
        <p:txBody>
          <a:bodyPr/>
          <a:lstStyle/>
          <a:p>
            <a:fld id="{1037BAF7-4FBC-43C6-8390-AA7F35A16D7F}" type="slidenum">
              <a:rPr lang="sl-SI"/>
              <a:pPr/>
              <a:t>16</a:t>
            </a:fld>
            <a:endParaRPr lang="sl-SI"/>
          </a:p>
        </p:txBody>
      </p:sp>
      <p:sp>
        <p:nvSpPr>
          <p:cNvPr id="21510"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sl-SI" sz="3600" b="1" smtClean="0"/>
              <a:t>POLIVINILKLORID</a:t>
            </a:r>
            <a:br>
              <a:rPr lang="sl-SI" sz="3600" b="1" smtClean="0"/>
            </a:br>
            <a:r>
              <a:rPr lang="sl-SI" sz="3600" b="1" smtClean="0"/>
              <a:t>P V C - U (trdi)</a:t>
            </a:r>
          </a:p>
        </p:txBody>
      </p:sp>
      <p:sp>
        <p:nvSpPr>
          <p:cNvPr id="22531" name="Rectangle 3"/>
          <p:cNvSpPr>
            <a:spLocks noGrp="1" noChangeArrowheads="1"/>
          </p:cNvSpPr>
          <p:nvPr>
            <p:ph type="body" idx="1"/>
          </p:nvPr>
        </p:nvSpPr>
        <p:spPr>
          <a:xfrm>
            <a:off x="708025" y="2695575"/>
            <a:ext cx="7958138" cy="2584450"/>
          </a:xfrm>
        </p:spPr>
        <p:txBody>
          <a:bodyPr/>
          <a:lstStyle/>
          <a:p>
            <a:pPr eaLnBrk="1" hangingPunct="1"/>
            <a:r>
              <a:rPr lang="sl-SI" b="1" smtClean="0">
                <a:solidFill>
                  <a:srgbClr val="0000FF"/>
                </a:solidFill>
              </a:rPr>
              <a:t>UPORABA:</a:t>
            </a:r>
          </a:p>
          <a:p>
            <a:pPr lvl="1" eaLnBrk="1" hangingPunct="1"/>
            <a:r>
              <a:rPr lang="sl-SI" smtClean="0"/>
              <a:t>cevi za tlačno napeljavo, cevne spojke, zračniki, okenski okvirji, pakirne folije, sodi, rolete, …</a:t>
            </a:r>
          </a:p>
        </p:txBody>
      </p:sp>
      <p:sp>
        <p:nvSpPr>
          <p:cNvPr id="22532" name="Ograda datuma 5"/>
          <p:cNvSpPr>
            <a:spLocks noGrp="1"/>
          </p:cNvSpPr>
          <p:nvPr>
            <p:ph type="dt" sz="quarter" idx="10"/>
          </p:nvPr>
        </p:nvSpPr>
        <p:spPr>
          <a:noFill/>
        </p:spPr>
        <p:txBody>
          <a:bodyPr/>
          <a:lstStyle/>
          <a:p>
            <a:r>
              <a:rPr lang="sl-SI" dirty="0" smtClean="0"/>
              <a:t>TPR Klemenšek</a:t>
            </a:r>
            <a:endParaRPr lang="sl-SI" dirty="0"/>
          </a:p>
        </p:txBody>
      </p:sp>
      <p:sp>
        <p:nvSpPr>
          <p:cNvPr id="22533" name="Ograda številke diapozitiva 6"/>
          <p:cNvSpPr>
            <a:spLocks noGrp="1"/>
          </p:cNvSpPr>
          <p:nvPr>
            <p:ph type="sldNum" sz="quarter" idx="12"/>
          </p:nvPr>
        </p:nvSpPr>
        <p:spPr>
          <a:noFill/>
        </p:spPr>
        <p:txBody>
          <a:bodyPr/>
          <a:lstStyle/>
          <a:p>
            <a:fld id="{029158DE-3B72-47BC-8015-57F6D5E00709}" type="slidenum">
              <a:rPr lang="sl-SI"/>
              <a:pPr/>
              <a:t>17</a:t>
            </a:fld>
            <a:endParaRPr lang="sl-SI"/>
          </a:p>
        </p:txBody>
      </p:sp>
      <p:sp>
        <p:nvSpPr>
          <p:cNvPr id="22534"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sl-SI" sz="3600" b="1" smtClean="0"/>
              <a:t>POLIVINILKLORID</a:t>
            </a:r>
            <a:br>
              <a:rPr lang="sl-SI" sz="3600" b="1" smtClean="0"/>
            </a:br>
            <a:r>
              <a:rPr lang="sl-SI" sz="3600" b="1" smtClean="0"/>
              <a:t>P V C - P (mehki)</a:t>
            </a:r>
          </a:p>
        </p:txBody>
      </p:sp>
      <p:sp>
        <p:nvSpPr>
          <p:cNvPr id="23555" name="Rectangle 3"/>
          <p:cNvSpPr>
            <a:spLocks noGrp="1" noChangeArrowheads="1"/>
          </p:cNvSpPr>
          <p:nvPr>
            <p:ph type="body" idx="1"/>
          </p:nvPr>
        </p:nvSpPr>
        <p:spPr>
          <a:noFill/>
        </p:spPr>
        <p:txBody>
          <a:bodyPr/>
          <a:lstStyle/>
          <a:p>
            <a:pPr eaLnBrk="1" hangingPunct="1"/>
            <a:r>
              <a:rPr lang="sl-SI" sz="2400" b="1" smtClean="0"/>
              <a:t>LASTNOSTI:</a:t>
            </a:r>
          </a:p>
          <a:p>
            <a:pPr lvl="1" eaLnBrk="1" hangingPunct="1"/>
            <a:r>
              <a:rPr lang="sl-SI" sz="2000" b="1" smtClean="0">
                <a:solidFill>
                  <a:srgbClr val="0000FF"/>
                </a:solidFill>
              </a:rPr>
              <a:t>GOSTOTA:</a:t>
            </a:r>
            <a:r>
              <a:rPr lang="sl-SI" sz="2000" smtClean="0"/>
              <a:t>  1,2 - 1,35  g/cm</a:t>
            </a:r>
            <a:r>
              <a:rPr lang="sl-SI" sz="2000" baseline="30000" smtClean="0"/>
              <a:t>3</a:t>
            </a:r>
          </a:p>
          <a:p>
            <a:pPr lvl="1" eaLnBrk="1" hangingPunct="1"/>
            <a:r>
              <a:rPr lang="sl-SI" sz="2000" b="1" smtClean="0">
                <a:solidFill>
                  <a:srgbClr val="0000FF"/>
                </a:solidFill>
              </a:rPr>
              <a:t>BARVA:</a:t>
            </a:r>
            <a:r>
              <a:rPr lang="sl-SI" sz="2000" smtClean="0"/>
              <a:t> transparenten, prekrivno sposoben;  </a:t>
            </a:r>
          </a:p>
          <a:p>
            <a:pPr lvl="1" eaLnBrk="1" hangingPunct="1"/>
            <a:r>
              <a:rPr lang="sl-SI" sz="2000" b="1" smtClean="0">
                <a:solidFill>
                  <a:srgbClr val="0000FF"/>
                </a:solidFill>
              </a:rPr>
              <a:t>STRUKTURA:</a:t>
            </a:r>
            <a:r>
              <a:rPr lang="sl-SI" sz="2000" smtClean="0"/>
              <a:t> </a:t>
            </a:r>
            <a:r>
              <a:rPr lang="sl-SI" sz="2000" u="sng" smtClean="0"/>
              <a:t>amorfen</a:t>
            </a:r>
            <a:r>
              <a:rPr lang="sl-SI" sz="2000" smtClean="0"/>
              <a:t> termoplast, z molekulami mehčal;</a:t>
            </a:r>
            <a:endParaRPr lang="sl-SI" sz="2000" b="1" smtClean="0">
              <a:solidFill>
                <a:srgbClr val="0000FF"/>
              </a:solidFill>
            </a:endParaRPr>
          </a:p>
          <a:p>
            <a:pPr lvl="1" eaLnBrk="1" hangingPunct="1"/>
            <a:r>
              <a:rPr lang="sl-SI" sz="2000" b="1" smtClean="0">
                <a:solidFill>
                  <a:srgbClr val="0000FF"/>
                </a:solidFill>
              </a:rPr>
              <a:t>MEHANSKE LASTNOSTI:</a:t>
            </a:r>
            <a:r>
              <a:rPr lang="sl-SI" sz="2000" smtClean="0"/>
              <a:t> pomemben vpliv imajo mehčala, manj elastičen kot guma </a:t>
            </a:r>
          </a:p>
          <a:p>
            <a:pPr lvl="1" eaLnBrk="1" hangingPunct="1"/>
            <a:r>
              <a:rPr lang="sl-SI" sz="2000" b="1" smtClean="0">
                <a:solidFill>
                  <a:srgbClr val="0000FF"/>
                </a:solidFill>
              </a:rPr>
              <a:t>TERMIČNE LASTNOSTI:</a:t>
            </a:r>
            <a:r>
              <a:rPr lang="sl-SI" sz="2000" smtClean="0"/>
              <a:t>  zg. temperatura uporabe 60 </a:t>
            </a:r>
            <a:r>
              <a:rPr lang="sl-SI" sz="2000" baseline="30000" smtClean="0"/>
              <a:t>o</a:t>
            </a:r>
            <a:r>
              <a:rPr lang="sl-SI" sz="2000" smtClean="0"/>
              <a:t>C,      T</a:t>
            </a:r>
            <a:r>
              <a:rPr lang="sl-SI" sz="2000" b="1" baseline="-25000" smtClean="0"/>
              <a:t>g</a:t>
            </a:r>
            <a:r>
              <a:rPr lang="sl-SI" sz="2000" b="1" smtClean="0"/>
              <a:t>= </a:t>
            </a:r>
            <a:r>
              <a:rPr lang="sl-SI" sz="2000" smtClean="0"/>
              <a:t>-10 do -</a:t>
            </a:r>
            <a:r>
              <a:rPr lang="sl-SI" sz="2000" b="1" smtClean="0"/>
              <a:t> </a:t>
            </a:r>
            <a:r>
              <a:rPr lang="sl-SI" sz="2000" smtClean="0"/>
              <a:t>50 </a:t>
            </a:r>
            <a:r>
              <a:rPr lang="sl-SI" sz="2000" baseline="30000" smtClean="0"/>
              <a:t>o</a:t>
            </a:r>
            <a:r>
              <a:rPr lang="sl-SI" sz="2000" smtClean="0"/>
              <a:t>C , odvisno od mehčal; zaradi vsebnosti mehčal je gorljiv;</a:t>
            </a:r>
            <a:endParaRPr lang="sl-SI" sz="2000" b="1" smtClean="0">
              <a:solidFill>
                <a:srgbClr val="0000FF"/>
              </a:solidFill>
            </a:endParaRPr>
          </a:p>
          <a:p>
            <a:pPr lvl="1" eaLnBrk="1" hangingPunct="1">
              <a:buFontTx/>
              <a:buNone/>
            </a:pPr>
            <a:endParaRPr lang="sl-SI" sz="2000" b="1" smtClean="0">
              <a:solidFill>
                <a:srgbClr val="0000FF"/>
              </a:solidFill>
            </a:endParaRPr>
          </a:p>
        </p:txBody>
      </p:sp>
      <p:sp>
        <p:nvSpPr>
          <p:cNvPr id="23556" name="Ograda datuma 5"/>
          <p:cNvSpPr>
            <a:spLocks noGrp="1"/>
          </p:cNvSpPr>
          <p:nvPr>
            <p:ph type="dt" sz="quarter" idx="10"/>
          </p:nvPr>
        </p:nvSpPr>
        <p:spPr>
          <a:noFill/>
        </p:spPr>
        <p:txBody>
          <a:bodyPr/>
          <a:lstStyle/>
          <a:p>
            <a:r>
              <a:rPr lang="sl-SI" dirty="0" smtClean="0"/>
              <a:t>TPR Klemenšek</a:t>
            </a:r>
            <a:endParaRPr lang="sl-SI" dirty="0"/>
          </a:p>
        </p:txBody>
      </p:sp>
      <p:sp>
        <p:nvSpPr>
          <p:cNvPr id="23557" name="Ograda številke diapozitiva 6"/>
          <p:cNvSpPr>
            <a:spLocks noGrp="1"/>
          </p:cNvSpPr>
          <p:nvPr>
            <p:ph type="sldNum" sz="quarter" idx="12"/>
          </p:nvPr>
        </p:nvSpPr>
        <p:spPr>
          <a:noFill/>
        </p:spPr>
        <p:txBody>
          <a:bodyPr/>
          <a:lstStyle/>
          <a:p>
            <a:fld id="{BDEE7CDB-7520-4F32-BD00-6A71C63293A6}" type="slidenum">
              <a:rPr lang="sl-SI"/>
              <a:pPr/>
              <a:t>18</a:t>
            </a:fld>
            <a:endParaRPr lang="sl-SI"/>
          </a:p>
        </p:txBody>
      </p:sp>
      <p:sp>
        <p:nvSpPr>
          <p:cNvPr id="23558"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sl-SI" sz="3600" b="1" smtClean="0"/>
              <a:t>POLIVINILKLORID</a:t>
            </a:r>
            <a:br>
              <a:rPr lang="sl-SI" sz="3600" b="1" smtClean="0"/>
            </a:br>
            <a:r>
              <a:rPr lang="sl-SI" sz="3600" b="1" smtClean="0"/>
              <a:t>P V C - P (mehki)</a:t>
            </a:r>
          </a:p>
        </p:txBody>
      </p:sp>
      <p:sp>
        <p:nvSpPr>
          <p:cNvPr id="24579" name="Rectangle 3"/>
          <p:cNvSpPr>
            <a:spLocks noGrp="1" noChangeArrowheads="1"/>
          </p:cNvSpPr>
          <p:nvPr>
            <p:ph type="body" idx="1"/>
          </p:nvPr>
        </p:nvSpPr>
        <p:spPr>
          <a:noFill/>
        </p:spPr>
        <p:txBody>
          <a:bodyPr/>
          <a:lstStyle/>
          <a:p>
            <a:pPr eaLnBrk="1" hangingPunct="1"/>
            <a:r>
              <a:rPr lang="sl-SI" sz="2800" b="1" smtClean="0">
                <a:solidFill>
                  <a:srgbClr val="0000FF"/>
                </a:solidFill>
              </a:rPr>
              <a:t>PREDELAVA </a:t>
            </a:r>
          </a:p>
          <a:p>
            <a:pPr lvl="1" eaLnBrk="1" hangingPunct="1"/>
            <a:r>
              <a:rPr lang="sl-SI" sz="2400" b="1" smtClean="0"/>
              <a:t>brizganje </a:t>
            </a:r>
            <a:r>
              <a:rPr lang="sl-SI" sz="2400" smtClean="0"/>
              <a:t>- primerni so tipi PVC - S in M; potrebni so nižji pritiski; krčenje je znatno večje kot pri PVC -U;</a:t>
            </a:r>
            <a:endParaRPr lang="sl-SI" sz="2400" b="1" smtClean="0"/>
          </a:p>
          <a:p>
            <a:pPr lvl="1" eaLnBrk="1" hangingPunct="1"/>
            <a:r>
              <a:rPr lang="sl-SI" sz="2400" b="1" smtClean="0"/>
              <a:t>lepljenje </a:t>
            </a:r>
            <a:r>
              <a:rPr lang="sl-SI" sz="2400" smtClean="0"/>
              <a:t>- treba je paziti, da mehčalo ne migrira v lepilo;</a:t>
            </a:r>
          </a:p>
          <a:p>
            <a:pPr lvl="1" eaLnBrk="1" hangingPunct="1"/>
            <a:r>
              <a:rPr lang="sl-SI" sz="2400" b="1" smtClean="0"/>
              <a:t>kalandriranje</a:t>
            </a:r>
            <a:r>
              <a:rPr lang="sl-SI" sz="2400" smtClean="0"/>
              <a:t> - za mehke PVC folije;</a:t>
            </a:r>
            <a:endParaRPr lang="sl-SI" sz="2400" b="1" smtClean="0"/>
          </a:p>
          <a:p>
            <a:pPr lvl="1" eaLnBrk="1" hangingPunct="1"/>
            <a:r>
              <a:rPr lang="sl-SI" sz="2400" b="1" smtClean="0"/>
              <a:t>varjenje</a:t>
            </a:r>
            <a:r>
              <a:rPr lang="sl-SI" sz="2400" smtClean="0"/>
              <a:t> - v glavnem visoko frekvenčno varjenje</a:t>
            </a:r>
          </a:p>
          <a:p>
            <a:pPr lvl="1" eaLnBrk="1" hangingPunct="1"/>
            <a:r>
              <a:rPr lang="sl-SI" sz="2400" b="1" smtClean="0"/>
              <a:t>ekstrudiranje</a:t>
            </a:r>
            <a:r>
              <a:rPr lang="sl-SI" sz="2400" smtClean="0"/>
              <a:t>;</a:t>
            </a:r>
          </a:p>
          <a:p>
            <a:pPr eaLnBrk="1" hangingPunct="1">
              <a:buFontTx/>
              <a:buNone/>
            </a:pPr>
            <a:endParaRPr lang="sl-SI" sz="2400" smtClean="0"/>
          </a:p>
        </p:txBody>
      </p:sp>
      <p:sp>
        <p:nvSpPr>
          <p:cNvPr id="24580" name="Ograda datuma 5"/>
          <p:cNvSpPr>
            <a:spLocks noGrp="1"/>
          </p:cNvSpPr>
          <p:nvPr>
            <p:ph type="dt" sz="quarter" idx="10"/>
          </p:nvPr>
        </p:nvSpPr>
        <p:spPr>
          <a:noFill/>
        </p:spPr>
        <p:txBody>
          <a:bodyPr/>
          <a:lstStyle/>
          <a:p>
            <a:r>
              <a:rPr lang="sl-SI" dirty="0" smtClean="0"/>
              <a:t>TPR Klemenšek</a:t>
            </a:r>
            <a:endParaRPr lang="sl-SI" dirty="0"/>
          </a:p>
        </p:txBody>
      </p:sp>
      <p:sp>
        <p:nvSpPr>
          <p:cNvPr id="24581" name="Ograda številke diapozitiva 6"/>
          <p:cNvSpPr>
            <a:spLocks noGrp="1"/>
          </p:cNvSpPr>
          <p:nvPr>
            <p:ph type="sldNum" sz="quarter" idx="12"/>
          </p:nvPr>
        </p:nvSpPr>
        <p:spPr>
          <a:noFill/>
        </p:spPr>
        <p:txBody>
          <a:bodyPr/>
          <a:lstStyle/>
          <a:p>
            <a:fld id="{EA2ED6B5-0EB4-4186-8003-DE0C50CF2006}" type="slidenum">
              <a:rPr lang="sl-SI"/>
              <a:pPr/>
              <a:t>19</a:t>
            </a:fld>
            <a:endParaRPr lang="sl-SI"/>
          </a:p>
        </p:txBody>
      </p:sp>
      <p:sp>
        <p:nvSpPr>
          <p:cNvPr id="24582"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sl-SI" sz="3600" b="1" smtClean="0"/>
              <a:t>UMETNE MASE</a:t>
            </a:r>
          </a:p>
        </p:txBody>
      </p:sp>
      <p:sp>
        <p:nvSpPr>
          <p:cNvPr id="8195" name="Rectangle 3"/>
          <p:cNvSpPr>
            <a:spLocks noGrp="1" noChangeArrowheads="1"/>
          </p:cNvSpPr>
          <p:nvPr>
            <p:ph type="body" idx="1"/>
          </p:nvPr>
        </p:nvSpPr>
        <p:spPr>
          <a:xfrm>
            <a:off x="611188" y="1268413"/>
            <a:ext cx="7958137" cy="4491037"/>
          </a:xfrm>
        </p:spPr>
        <p:txBody>
          <a:bodyPr/>
          <a:lstStyle/>
          <a:p>
            <a:pPr eaLnBrk="1" hangingPunct="1">
              <a:lnSpc>
                <a:spcPct val="80000"/>
              </a:lnSpc>
            </a:pPr>
            <a:r>
              <a:rPr lang="sl-SI" sz="2800" b="1" smtClean="0"/>
              <a:t>Nekatera dejstva, ki potrjujejo, da so umetne mase materiali </a:t>
            </a:r>
            <a:r>
              <a:rPr lang="sl-SI" sz="2800" b="1" u="sng" smtClean="0"/>
              <a:t>3. tisočletja:</a:t>
            </a:r>
          </a:p>
          <a:p>
            <a:pPr lvl="1" eaLnBrk="1" hangingPunct="1">
              <a:lnSpc>
                <a:spcPct val="80000"/>
              </a:lnSpc>
              <a:buFont typeface="Wingdings" pitchFamily="2" charset="2"/>
              <a:buChar char="Ø"/>
            </a:pPr>
            <a:r>
              <a:rPr lang="sl-SI" sz="2400" smtClean="0"/>
              <a:t>“plastika” je povzročila novo industrijsko revolucijo; 3. tisočletje je doba </a:t>
            </a:r>
            <a:r>
              <a:rPr lang="sl-SI" sz="2400" u="sng" smtClean="0"/>
              <a:t>polimerov</a:t>
            </a:r>
            <a:r>
              <a:rPr lang="sl-SI" sz="2400" smtClean="0"/>
              <a:t>;</a:t>
            </a:r>
          </a:p>
          <a:p>
            <a:pPr lvl="1" eaLnBrk="1" hangingPunct="1">
              <a:lnSpc>
                <a:spcPct val="80000"/>
              </a:lnSpc>
              <a:buFont typeface="Wingdings" pitchFamily="2" charset="2"/>
              <a:buChar char="Ø"/>
            </a:pPr>
            <a:r>
              <a:rPr lang="sl-SI" sz="2400" smtClean="0"/>
              <a:t>že 20 let je plastika po volumnu pred jeklom;</a:t>
            </a:r>
          </a:p>
          <a:p>
            <a:pPr lvl="1" eaLnBrk="1" hangingPunct="1">
              <a:lnSpc>
                <a:spcPct val="80000"/>
              </a:lnSpc>
              <a:buFont typeface="Wingdings" pitchFamily="2" charset="2"/>
              <a:buChar char="Ø"/>
            </a:pPr>
            <a:r>
              <a:rPr lang="sl-SI" sz="2400" smtClean="0"/>
              <a:t>po predvidevanjih bo leta 2020 le še </a:t>
            </a:r>
            <a:r>
              <a:rPr lang="sl-SI" sz="2400" u="sng" smtClean="0"/>
              <a:t>20% kovin med industrijskimi materiali</a:t>
            </a:r>
            <a:r>
              <a:rPr lang="sl-SI" sz="2400" smtClean="0"/>
              <a:t> - leta 1945 je bil delež kovin </a:t>
            </a:r>
            <a:r>
              <a:rPr lang="sl-SI" sz="2400" u="sng" smtClean="0"/>
              <a:t>80%</a:t>
            </a:r>
            <a:r>
              <a:rPr lang="sl-SI" sz="2400" smtClean="0"/>
              <a:t> ;</a:t>
            </a:r>
          </a:p>
          <a:p>
            <a:pPr lvl="1" eaLnBrk="1" hangingPunct="1">
              <a:lnSpc>
                <a:spcPct val="80000"/>
              </a:lnSpc>
              <a:buFont typeface="Wingdings" pitchFamily="2" charset="2"/>
              <a:buChar char="Ø"/>
            </a:pPr>
            <a:r>
              <a:rPr lang="sl-SI" sz="2400" smtClean="0"/>
              <a:t>najrazvitejši in največji proizvajalci “plastike” so ZDA, Japonska, Nemčija, …;</a:t>
            </a:r>
          </a:p>
          <a:p>
            <a:pPr lvl="1" eaLnBrk="1" hangingPunct="1">
              <a:lnSpc>
                <a:spcPct val="80000"/>
              </a:lnSpc>
              <a:buFont typeface="Wingdings" pitchFamily="2" charset="2"/>
              <a:buChar char="Ø"/>
            </a:pPr>
            <a:r>
              <a:rPr lang="sl-SI" sz="2400" smtClean="0"/>
              <a:t>poraba “plastike” na prebivalca je merilo standarda;</a:t>
            </a:r>
          </a:p>
          <a:p>
            <a:pPr lvl="1" eaLnBrk="1" hangingPunct="1">
              <a:lnSpc>
                <a:spcPct val="80000"/>
              </a:lnSpc>
              <a:buFont typeface="Wingdings" pitchFamily="2" charset="2"/>
              <a:buChar char="Ø"/>
            </a:pPr>
            <a:r>
              <a:rPr lang="sl-SI" sz="2400" smtClean="0"/>
              <a:t>umetne mase so cenejše od jekla, so pa tudi materiali za najdražje izdelke;</a:t>
            </a:r>
          </a:p>
        </p:txBody>
      </p:sp>
      <p:sp>
        <p:nvSpPr>
          <p:cNvPr id="8196" name="Ograda datuma 5"/>
          <p:cNvSpPr>
            <a:spLocks noGrp="1"/>
          </p:cNvSpPr>
          <p:nvPr>
            <p:ph type="dt" sz="quarter" idx="10"/>
          </p:nvPr>
        </p:nvSpPr>
        <p:spPr>
          <a:noFill/>
        </p:spPr>
        <p:txBody>
          <a:bodyPr/>
          <a:lstStyle/>
          <a:p>
            <a:r>
              <a:rPr lang="sl-SI" dirty="0" smtClean="0"/>
              <a:t>TPR </a:t>
            </a:r>
            <a:r>
              <a:rPr lang="sl-SI" dirty="0"/>
              <a:t>Klemenšek</a:t>
            </a:r>
          </a:p>
        </p:txBody>
      </p:sp>
      <p:sp>
        <p:nvSpPr>
          <p:cNvPr id="8197" name="Ograda številke diapozitiva 6"/>
          <p:cNvSpPr>
            <a:spLocks noGrp="1"/>
          </p:cNvSpPr>
          <p:nvPr>
            <p:ph type="sldNum" sz="quarter" idx="12"/>
          </p:nvPr>
        </p:nvSpPr>
        <p:spPr>
          <a:noFill/>
        </p:spPr>
        <p:txBody>
          <a:bodyPr/>
          <a:lstStyle/>
          <a:p>
            <a:fld id="{4F973ADB-0B93-42D0-9EA7-9797D061FF2A}" type="slidenum">
              <a:rPr lang="sl-SI"/>
              <a:pPr/>
              <a:t>2</a:t>
            </a:fld>
            <a:endParaRPr lang="sl-SI"/>
          </a:p>
        </p:txBody>
      </p:sp>
      <p:sp>
        <p:nvSpPr>
          <p:cNvPr id="8198"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sl-SI" sz="3600" b="1" smtClean="0"/>
              <a:t>POLIVINILKLORID</a:t>
            </a:r>
            <a:br>
              <a:rPr lang="sl-SI" sz="3600" b="1" smtClean="0"/>
            </a:br>
            <a:r>
              <a:rPr lang="sl-SI" sz="3600" b="1" smtClean="0"/>
              <a:t>P V C - P (mehki)</a:t>
            </a:r>
          </a:p>
        </p:txBody>
      </p:sp>
      <p:sp>
        <p:nvSpPr>
          <p:cNvPr id="25603" name="Rectangle 3"/>
          <p:cNvSpPr>
            <a:spLocks noGrp="1" noChangeArrowheads="1"/>
          </p:cNvSpPr>
          <p:nvPr>
            <p:ph type="body" idx="1"/>
          </p:nvPr>
        </p:nvSpPr>
        <p:spPr>
          <a:noFill/>
        </p:spPr>
        <p:txBody>
          <a:bodyPr/>
          <a:lstStyle/>
          <a:p>
            <a:pPr eaLnBrk="1" hangingPunct="1"/>
            <a:r>
              <a:rPr lang="sl-SI" sz="2800" b="1" smtClean="0">
                <a:solidFill>
                  <a:srgbClr val="0000FF"/>
                </a:solidFill>
              </a:rPr>
              <a:t>UPORABA:</a:t>
            </a:r>
          </a:p>
          <a:p>
            <a:pPr lvl="1" eaLnBrk="1" hangingPunct="1"/>
            <a:r>
              <a:rPr lang="sl-SI" sz="2400" b="1" smtClean="0"/>
              <a:t>aparati</a:t>
            </a:r>
            <a:r>
              <a:rPr lang="sl-SI" sz="2400" smtClean="0"/>
              <a:t> - oslojevanje,cevi, rezervoarji, ročaji,…</a:t>
            </a:r>
          </a:p>
          <a:p>
            <a:pPr lvl="1" eaLnBrk="1" hangingPunct="1"/>
            <a:r>
              <a:rPr lang="sl-SI" sz="2400" b="1" smtClean="0"/>
              <a:t>gradbeništvo</a:t>
            </a:r>
            <a:r>
              <a:rPr lang="sl-SI" sz="2400" smtClean="0"/>
              <a:t> - tesnila za okna in vrata, talne obloge, zaščitne folije, preobleke bazenov,  </a:t>
            </a:r>
          </a:p>
          <a:p>
            <a:pPr lvl="1" eaLnBrk="1" hangingPunct="1"/>
            <a:r>
              <a:rPr lang="sl-SI" sz="2400" b="1" smtClean="0"/>
              <a:t>elektrotehnika</a:t>
            </a:r>
            <a:r>
              <a:rPr lang="sl-SI" sz="2400" smtClean="0"/>
              <a:t> - izolacija kablov, kabelski vtikači, izolirni trakovi, …</a:t>
            </a:r>
            <a:endParaRPr lang="sl-SI" sz="2400" b="1" smtClean="0"/>
          </a:p>
          <a:p>
            <a:pPr lvl="1" eaLnBrk="1" hangingPunct="1"/>
            <a:r>
              <a:rPr lang="sl-SI" sz="2400" b="1" smtClean="0"/>
              <a:t>pohištvena industrija</a:t>
            </a:r>
            <a:r>
              <a:rPr lang="sl-SI" sz="2400" smtClean="0"/>
              <a:t> - umetno usnje, lepilni trakovi, …</a:t>
            </a:r>
          </a:p>
          <a:p>
            <a:pPr lvl="1" eaLnBrk="1" hangingPunct="1"/>
            <a:r>
              <a:rPr lang="sl-SI" sz="2400" b="1" smtClean="0"/>
              <a:t>igrače</a:t>
            </a:r>
            <a:r>
              <a:rPr lang="sl-SI" sz="2400" smtClean="0"/>
              <a:t> - lutke, plavajoče živali, žoge, …</a:t>
            </a:r>
          </a:p>
          <a:p>
            <a:pPr lvl="1" eaLnBrk="1" hangingPunct="1"/>
            <a:r>
              <a:rPr lang="sl-SI" sz="2400" b="1" smtClean="0"/>
              <a:t>ostalo</a:t>
            </a:r>
            <a:r>
              <a:rPr lang="sl-SI" sz="2400" smtClean="0"/>
              <a:t> - sandali, podplati, dežni plašči, škornji, kovčki, ...</a:t>
            </a:r>
            <a:endParaRPr lang="sl-SI" sz="2400" b="1" smtClean="0"/>
          </a:p>
        </p:txBody>
      </p:sp>
      <p:sp>
        <p:nvSpPr>
          <p:cNvPr id="25604" name="Ograda datuma 5"/>
          <p:cNvSpPr>
            <a:spLocks noGrp="1"/>
          </p:cNvSpPr>
          <p:nvPr>
            <p:ph type="dt" sz="quarter" idx="10"/>
          </p:nvPr>
        </p:nvSpPr>
        <p:spPr>
          <a:noFill/>
        </p:spPr>
        <p:txBody>
          <a:bodyPr/>
          <a:lstStyle/>
          <a:p>
            <a:r>
              <a:rPr lang="sl-SI" dirty="0" smtClean="0"/>
              <a:t>TPR Klemenšek</a:t>
            </a:r>
            <a:endParaRPr lang="sl-SI" dirty="0"/>
          </a:p>
        </p:txBody>
      </p:sp>
      <p:sp>
        <p:nvSpPr>
          <p:cNvPr id="25605" name="Ograda številke diapozitiva 6"/>
          <p:cNvSpPr>
            <a:spLocks noGrp="1"/>
          </p:cNvSpPr>
          <p:nvPr>
            <p:ph type="sldNum" sz="quarter" idx="12"/>
          </p:nvPr>
        </p:nvSpPr>
        <p:spPr>
          <a:noFill/>
        </p:spPr>
        <p:txBody>
          <a:bodyPr/>
          <a:lstStyle/>
          <a:p>
            <a:fld id="{7539581C-5742-4460-AA96-01BA1FEF74F5}" type="slidenum">
              <a:rPr lang="sl-SI"/>
              <a:pPr/>
              <a:t>20</a:t>
            </a:fld>
            <a:endParaRPr lang="sl-SI"/>
          </a:p>
        </p:txBody>
      </p:sp>
      <p:sp>
        <p:nvSpPr>
          <p:cNvPr id="25606"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sl-SI" sz="3600" b="1" smtClean="0"/>
              <a:t>STIREN POLIMERIZATI</a:t>
            </a:r>
          </a:p>
        </p:txBody>
      </p:sp>
      <p:sp>
        <p:nvSpPr>
          <p:cNvPr id="26627" name="Rectangle 3"/>
          <p:cNvSpPr>
            <a:spLocks noGrp="1" noChangeArrowheads="1"/>
          </p:cNvSpPr>
          <p:nvPr>
            <p:ph type="body" idx="1"/>
          </p:nvPr>
        </p:nvSpPr>
        <p:spPr/>
        <p:txBody>
          <a:bodyPr/>
          <a:lstStyle/>
          <a:p>
            <a:pPr eaLnBrk="1" hangingPunct="1"/>
            <a:r>
              <a:rPr lang="sl-SI" b="1" smtClean="0">
                <a:solidFill>
                  <a:srgbClr val="3333FF"/>
                </a:solidFill>
              </a:rPr>
              <a:t>po proizvodnji so takoj za poliolefini in PVC - jem;</a:t>
            </a:r>
          </a:p>
          <a:p>
            <a:pPr eaLnBrk="1" hangingPunct="1"/>
            <a:r>
              <a:rPr lang="sl-SI" b="1" smtClean="0">
                <a:solidFill>
                  <a:srgbClr val="3333FF"/>
                </a:solidFill>
              </a:rPr>
              <a:t>z dodatki se močno izboljšata žilavost in togost;</a:t>
            </a:r>
          </a:p>
          <a:p>
            <a:pPr eaLnBrk="1" hangingPunct="1"/>
            <a:r>
              <a:rPr lang="sl-SI" b="1" smtClean="0">
                <a:solidFill>
                  <a:srgbClr val="3333FF"/>
                </a:solidFill>
              </a:rPr>
              <a:t>imajo zelo dobre površinske lastnosti;</a:t>
            </a:r>
          </a:p>
        </p:txBody>
      </p:sp>
      <p:sp>
        <p:nvSpPr>
          <p:cNvPr id="26628" name="Ograda datuma 5"/>
          <p:cNvSpPr>
            <a:spLocks noGrp="1"/>
          </p:cNvSpPr>
          <p:nvPr>
            <p:ph type="dt" sz="quarter" idx="10"/>
          </p:nvPr>
        </p:nvSpPr>
        <p:spPr>
          <a:noFill/>
        </p:spPr>
        <p:txBody>
          <a:bodyPr/>
          <a:lstStyle/>
          <a:p>
            <a:r>
              <a:rPr lang="sl-SI" dirty="0" smtClean="0"/>
              <a:t>TPR Klemenšek</a:t>
            </a:r>
            <a:endParaRPr lang="sl-SI" dirty="0"/>
          </a:p>
        </p:txBody>
      </p:sp>
      <p:sp>
        <p:nvSpPr>
          <p:cNvPr id="26629" name="Ograda številke diapozitiva 6"/>
          <p:cNvSpPr>
            <a:spLocks noGrp="1"/>
          </p:cNvSpPr>
          <p:nvPr>
            <p:ph type="sldNum" sz="quarter" idx="12"/>
          </p:nvPr>
        </p:nvSpPr>
        <p:spPr>
          <a:noFill/>
        </p:spPr>
        <p:txBody>
          <a:bodyPr/>
          <a:lstStyle/>
          <a:p>
            <a:fld id="{880681C8-D33E-4836-9113-0653530E33E2}" type="slidenum">
              <a:rPr lang="sl-SI"/>
              <a:pPr/>
              <a:t>21</a:t>
            </a:fld>
            <a:endParaRPr lang="sl-SI"/>
          </a:p>
        </p:txBody>
      </p:sp>
      <p:sp>
        <p:nvSpPr>
          <p:cNvPr id="26630"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sl-SI" sz="3600" b="1" smtClean="0"/>
              <a:t>STIREN POLIMERIZATI</a:t>
            </a:r>
            <a:br>
              <a:rPr lang="sl-SI" sz="3600" b="1" smtClean="0"/>
            </a:br>
            <a:r>
              <a:rPr lang="sl-SI" sz="3600" b="1" smtClean="0"/>
              <a:t>razdelitev</a:t>
            </a:r>
          </a:p>
        </p:txBody>
      </p:sp>
      <p:graphicFrame>
        <p:nvGraphicFramePr>
          <p:cNvPr id="35843" name="Object 3"/>
          <p:cNvGraphicFramePr>
            <a:graphicFrameLocks noChangeAspect="1"/>
          </p:cNvGraphicFramePr>
          <p:nvPr>
            <p:ph idx="1"/>
          </p:nvPr>
        </p:nvGraphicFramePr>
        <p:xfrm>
          <a:off x="685800" y="1214422"/>
          <a:ext cx="8458200" cy="4876800"/>
        </p:xfrm>
        <a:graphic>
          <a:graphicData uri="http://schemas.openxmlformats.org/presentationml/2006/ole">
            <p:oleObj spid="_x0000_s3074" name="Dokument" r:id="rId4" imgW="6300000" imgH="3738600" progId="Word.Document.8">
              <p:embed/>
            </p:oleObj>
          </a:graphicData>
        </a:graphic>
      </p:graphicFrame>
      <p:sp>
        <p:nvSpPr>
          <p:cNvPr id="3076" name="Ograda datuma 5"/>
          <p:cNvSpPr>
            <a:spLocks noGrp="1"/>
          </p:cNvSpPr>
          <p:nvPr>
            <p:ph type="dt" sz="quarter" idx="10"/>
          </p:nvPr>
        </p:nvSpPr>
        <p:spPr>
          <a:noFill/>
        </p:spPr>
        <p:txBody>
          <a:bodyPr/>
          <a:lstStyle/>
          <a:p>
            <a:r>
              <a:rPr lang="sl-SI" dirty="0" smtClean="0"/>
              <a:t>TPR Klemenšek</a:t>
            </a:r>
            <a:endParaRPr lang="sl-SI" dirty="0"/>
          </a:p>
        </p:txBody>
      </p:sp>
      <p:sp>
        <p:nvSpPr>
          <p:cNvPr id="3077" name="Ograda številke diapozitiva 6"/>
          <p:cNvSpPr>
            <a:spLocks noGrp="1"/>
          </p:cNvSpPr>
          <p:nvPr>
            <p:ph type="sldNum" sz="quarter" idx="12"/>
          </p:nvPr>
        </p:nvSpPr>
        <p:spPr>
          <a:noFill/>
        </p:spPr>
        <p:txBody>
          <a:bodyPr/>
          <a:lstStyle/>
          <a:p>
            <a:fld id="{4CA46896-9DEC-46F4-BD8E-ADFA920C68A6}" type="slidenum">
              <a:rPr lang="sl-SI"/>
              <a:pPr/>
              <a:t>22</a:t>
            </a:fld>
            <a:endParaRPr lang="sl-SI"/>
          </a:p>
        </p:txBody>
      </p:sp>
      <p:sp>
        <p:nvSpPr>
          <p:cNvPr id="3078"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box(out)">
                                      <p:cBhvr>
                                        <p:cTn id="7"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sl-SI" sz="3600" b="1" smtClean="0"/>
              <a:t>POLISTIREN</a:t>
            </a:r>
            <a:br>
              <a:rPr lang="sl-SI" sz="3600" b="1" smtClean="0"/>
            </a:br>
            <a:r>
              <a:rPr lang="sl-SI" sz="3600" b="1" smtClean="0"/>
              <a:t>(PS)</a:t>
            </a:r>
          </a:p>
        </p:txBody>
      </p:sp>
      <p:sp>
        <p:nvSpPr>
          <p:cNvPr id="27651" name="Rectangle 3"/>
          <p:cNvSpPr>
            <a:spLocks noGrp="1" noChangeArrowheads="1"/>
          </p:cNvSpPr>
          <p:nvPr>
            <p:ph type="body" idx="1"/>
          </p:nvPr>
        </p:nvSpPr>
        <p:spPr>
          <a:noFill/>
        </p:spPr>
        <p:txBody>
          <a:bodyPr/>
          <a:lstStyle/>
          <a:p>
            <a:pPr eaLnBrk="1" hangingPunct="1">
              <a:lnSpc>
                <a:spcPct val="90000"/>
              </a:lnSpc>
            </a:pPr>
            <a:r>
              <a:rPr lang="sl-SI" sz="2400" smtClean="0"/>
              <a:t>kemijska struktura:  </a:t>
            </a:r>
            <a:r>
              <a:rPr lang="sl-SI" sz="2400" b="1" smtClean="0"/>
              <a:t>C</a:t>
            </a:r>
            <a:r>
              <a:rPr lang="sl-SI" sz="2400" b="1" baseline="-25000" smtClean="0"/>
              <a:t>2</a:t>
            </a:r>
            <a:r>
              <a:rPr lang="sl-SI" sz="2400" b="1" smtClean="0"/>
              <a:t>H</a:t>
            </a:r>
            <a:r>
              <a:rPr lang="sl-SI" sz="2400" b="1" baseline="-25000" smtClean="0"/>
              <a:t>3</a:t>
            </a:r>
            <a:r>
              <a:rPr lang="sl-SI" sz="2400" b="1" smtClean="0"/>
              <a:t>+</a:t>
            </a:r>
            <a:r>
              <a:rPr lang="sl-SI" sz="2400" smtClean="0"/>
              <a:t>benzenski obroč</a:t>
            </a:r>
            <a:endParaRPr lang="sl-SI" sz="2400" b="1" baseline="-25000" smtClean="0"/>
          </a:p>
          <a:p>
            <a:pPr eaLnBrk="1" hangingPunct="1">
              <a:lnSpc>
                <a:spcPct val="90000"/>
              </a:lnSpc>
            </a:pPr>
            <a:r>
              <a:rPr lang="sl-SI" sz="2400" b="1" smtClean="0"/>
              <a:t>LASTNOSTI:</a:t>
            </a:r>
          </a:p>
          <a:p>
            <a:pPr lvl="1" eaLnBrk="1" hangingPunct="1">
              <a:lnSpc>
                <a:spcPct val="90000"/>
              </a:lnSpc>
            </a:pPr>
            <a:r>
              <a:rPr lang="sl-SI" sz="2000" b="1" smtClean="0">
                <a:solidFill>
                  <a:srgbClr val="0000FF"/>
                </a:solidFill>
              </a:rPr>
              <a:t>STRUKTURA: </a:t>
            </a:r>
            <a:r>
              <a:rPr lang="sl-SI" sz="2000" u="sng" smtClean="0"/>
              <a:t>amorfen </a:t>
            </a:r>
            <a:r>
              <a:rPr lang="sl-SI" sz="2000" smtClean="0"/>
              <a:t>termoplast;</a:t>
            </a:r>
            <a:endParaRPr lang="sl-SI" sz="2000" b="1" smtClean="0"/>
          </a:p>
          <a:p>
            <a:pPr lvl="1" eaLnBrk="1" hangingPunct="1">
              <a:lnSpc>
                <a:spcPct val="90000"/>
              </a:lnSpc>
            </a:pPr>
            <a:r>
              <a:rPr lang="sl-SI" sz="2000" b="1" smtClean="0">
                <a:solidFill>
                  <a:srgbClr val="0000FF"/>
                </a:solidFill>
              </a:rPr>
              <a:t>GOSTOTA:</a:t>
            </a:r>
            <a:r>
              <a:rPr lang="sl-SI" sz="2000" smtClean="0"/>
              <a:t>  1,05 g/cm</a:t>
            </a:r>
            <a:r>
              <a:rPr lang="sl-SI" sz="2000" baseline="30000" smtClean="0"/>
              <a:t>3</a:t>
            </a:r>
            <a:r>
              <a:rPr lang="sl-SI" sz="2000" smtClean="0"/>
              <a:t>;</a:t>
            </a:r>
            <a:endParaRPr lang="sl-SI" sz="2000" baseline="30000" smtClean="0"/>
          </a:p>
          <a:p>
            <a:pPr lvl="1" eaLnBrk="1" hangingPunct="1">
              <a:lnSpc>
                <a:spcPct val="90000"/>
              </a:lnSpc>
            </a:pPr>
            <a:r>
              <a:rPr lang="sl-SI" sz="2000" b="1" smtClean="0">
                <a:solidFill>
                  <a:srgbClr val="0000FF"/>
                </a:solidFill>
              </a:rPr>
              <a:t>BARVA: </a:t>
            </a:r>
            <a:r>
              <a:rPr lang="sl-SI" sz="2000" smtClean="0"/>
              <a:t>čist, z visokim površinskim sijajem - prekrivno sposoben;</a:t>
            </a:r>
          </a:p>
          <a:p>
            <a:pPr lvl="1" eaLnBrk="1" hangingPunct="1">
              <a:lnSpc>
                <a:spcPct val="90000"/>
              </a:lnSpc>
            </a:pPr>
            <a:r>
              <a:rPr lang="sl-SI" sz="2000" b="1" smtClean="0">
                <a:solidFill>
                  <a:srgbClr val="0000FF"/>
                </a:solidFill>
              </a:rPr>
              <a:t>MEHANSKE LASTNOSTI:</a:t>
            </a:r>
            <a:r>
              <a:rPr lang="sl-SI" sz="2000" smtClean="0"/>
              <a:t>  trd, tog, krhek in zelo udarno občutljiv;</a:t>
            </a:r>
          </a:p>
          <a:p>
            <a:pPr lvl="1" eaLnBrk="1" hangingPunct="1">
              <a:lnSpc>
                <a:spcPct val="90000"/>
              </a:lnSpc>
            </a:pPr>
            <a:r>
              <a:rPr lang="sl-SI" sz="2000" b="1" smtClean="0">
                <a:solidFill>
                  <a:srgbClr val="0000FF"/>
                </a:solidFill>
              </a:rPr>
              <a:t>TERMIČNE LASTNOSTI:</a:t>
            </a:r>
            <a:r>
              <a:rPr lang="sl-SI" sz="2000" smtClean="0"/>
              <a:t>  zg. temperatura uporabe do 70</a:t>
            </a:r>
            <a:r>
              <a:rPr lang="sl-SI" sz="2000" baseline="30000" smtClean="0"/>
              <a:t>o</a:t>
            </a:r>
            <a:r>
              <a:rPr lang="sl-SI" sz="2000" smtClean="0"/>
              <a:t>C 	Tg = 95 </a:t>
            </a:r>
            <a:r>
              <a:rPr lang="sl-SI" sz="2000" baseline="30000" smtClean="0"/>
              <a:t>0</a:t>
            </a:r>
            <a:r>
              <a:rPr lang="sl-SI" sz="2000" smtClean="0"/>
              <a:t>C , gori z močnim sajastim plamenom, ne kaplja;</a:t>
            </a:r>
          </a:p>
          <a:p>
            <a:pPr lvl="1" eaLnBrk="1" hangingPunct="1">
              <a:lnSpc>
                <a:spcPct val="90000"/>
              </a:lnSpc>
            </a:pPr>
            <a:r>
              <a:rPr lang="sl-SI" sz="2000" b="1" smtClean="0">
                <a:solidFill>
                  <a:srgbClr val="3333FF"/>
                </a:solidFill>
              </a:rPr>
              <a:t>NEKATERA TRGOVSKA IMENA:</a:t>
            </a:r>
            <a:r>
              <a:rPr lang="sl-SI" sz="2000" smtClean="0"/>
              <a:t> edistir, okirol, stirodur,…</a:t>
            </a:r>
            <a:endParaRPr lang="sl-SI" sz="2000" b="1" smtClean="0">
              <a:solidFill>
                <a:srgbClr val="3333FF"/>
              </a:solidFill>
            </a:endParaRPr>
          </a:p>
          <a:p>
            <a:pPr lvl="2" eaLnBrk="1" hangingPunct="1">
              <a:lnSpc>
                <a:spcPct val="90000"/>
              </a:lnSpc>
              <a:buFontTx/>
              <a:buNone/>
            </a:pPr>
            <a:endParaRPr lang="sl-SI" sz="1800" b="1" smtClean="0">
              <a:solidFill>
                <a:srgbClr val="0000FF"/>
              </a:solidFill>
            </a:endParaRPr>
          </a:p>
          <a:p>
            <a:pPr lvl="1" eaLnBrk="1" hangingPunct="1">
              <a:lnSpc>
                <a:spcPct val="90000"/>
              </a:lnSpc>
              <a:buFontTx/>
              <a:buNone/>
            </a:pPr>
            <a:endParaRPr lang="sl-SI" sz="2000" b="1" smtClean="0">
              <a:solidFill>
                <a:srgbClr val="0000FF"/>
              </a:solidFill>
            </a:endParaRPr>
          </a:p>
        </p:txBody>
      </p:sp>
      <p:sp>
        <p:nvSpPr>
          <p:cNvPr id="27652" name="Ograda datuma 5"/>
          <p:cNvSpPr>
            <a:spLocks noGrp="1"/>
          </p:cNvSpPr>
          <p:nvPr>
            <p:ph type="dt" sz="quarter" idx="10"/>
          </p:nvPr>
        </p:nvSpPr>
        <p:spPr>
          <a:noFill/>
        </p:spPr>
        <p:txBody>
          <a:bodyPr/>
          <a:lstStyle/>
          <a:p>
            <a:r>
              <a:rPr lang="sl-SI" dirty="0" smtClean="0"/>
              <a:t>TPR Klemenšek</a:t>
            </a:r>
            <a:endParaRPr lang="sl-SI" dirty="0"/>
          </a:p>
        </p:txBody>
      </p:sp>
      <p:sp>
        <p:nvSpPr>
          <p:cNvPr id="27653" name="Ograda številke diapozitiva 6"/>
          <p:cNvSpPr>
            <a:spLocks noGrp="1"/>
          </p:cNvSpPr>
          <p:nvPr>
            <p:ph type="sldNum" sz="quarter" idx="12"/>
          </p:nvPr>
        </p:nvSpPr>
        <p:spPr>
          <a:noFill/>
        </p:spPr>
        <p:txBody>
          <a:bodyPr/>
          <a:lstStyle/>
          <a:p>
            <a:fld id="{A14B2C15-4516-4E42-8575-E0F5FA2AA8C8}" type="slidenum">
              <a:rPr lang="sl-SI"/>
              <a:pPr/>
              <a:t>23</a:t>
            </a:fld>
            <a:endParaRPr lang="sl-SI"/>
          </a:p>
        </p:txBody>
      </p:sp>
      <p:sp>
        <p:nvSpPr>
          <p:cNvPr id="27654"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sl-SI" sz="3600" b="1" smtClean="0"/>
              <a:t>POLISTIREN</a:t>
            </a:r>
            <a:br>
              <a:rPr lang="sl-SI" sz="3600" b="1" smtClean="0"/>
            </a:br>
            <a:r>
              <a:rPr lang="sl-SI" sz="3600" b="1" smtClean="0"/>
              <a:t>(PS)</a:t>
            </a:r>
          </a:p>
        </p:txBody>
      </p:sp>
      <p:sp>
        <p:nvSpPr>
          <p:cNvPr id="28675" name="Rectangle 3"/>
          <p:cNvSpPr>
            <a:spLocks noGrp="1" noChangeArrowheads="1"/>
          </p:cNvSpPr>
          <p:nvPr>
            <p:ph type="body" idx="1"/>
          </p:nvPr>
        </p:nvSpPr>
        <p:spPr>
          <a:xfrm>
            <a:off x="684213" y="1925638"/>
            <a:ext cx="7958137" cy="3179762"/>
          </a:xfrm>
          <a:noFill/>
        </p:spPr>
        <p:txBody>
          <a:bodyPr/>
          <a:lstStyle/>
          <a:p>
            <a:pPr eaLnBrk="1" hangingPunct="1"/>
            <a:r>
              <a:rPr lang="sl-SI" sz="2800" b="1" smtClean="0">
                <a:solidFill>
                  <a:srgbClr val="0000FF"/>
                </a:solidFill>
              </a:rPr>
              <a:t>PREDELAVA </a:t>
            </a:r>
          </a:p>
          <a:p>
            <a:pPr lvl="1" eaLnBrk="1" hangingPunct="1"/>
            <a:r>
              <a:rPr lang="sl-SI" b="1" smtClean="0"/>
              <a:t>brizganje </a:t>
            </a:r>
            <a:r>
              <a:rPr lang="sl-SI" smtClean="0"/>
              <a:t>- najbolj uporaben postopek;</a:t>
            </a:r>
            <a:endParaRPr lang="sl-SI" b="1" smtClean="0"/>
          </a:p>
          <a:p>
            <a:pPr lvl="1" eaLnBrk="1" hangingPunct="1"/>
            <a:r>
              <a:rPr lang="sl-SI" b="1" smtClean="0"/>
              <a:t>lepljenje </a:t>
            </a:r>
            <a:r>
              <a:rPr lang="sl-SI" smtClean="0"/>
              <a:t>- najbolj uporaben postopek spajanja;</a:t>
            </a:r>
          </a:p>
          <a:p>
            <a:pPr lvl="1" eaLnBrk="1" hangingPunct="1"/>
            <a:r>
              <a:rPr lang="sl-SI" b="1" smtClean="0"/>
              <a:t>varjenje</a:t>
            </a:r>
            <a:r>
              <a:rPr lang="sl-SI" smtClean="0"/>
              <a:t> - je možno s toplotnimi elementi;</a:t>
            </a:r>
          </a:p>
          <a:p>
            <a:pPr lvl="1" eaLnBrk="1" hangingPunct="1"/>
            <a:r>
              <a:rPr lang="sl-SI" b="1" smtClean="0"/>
              <a:t>termoformiranje</a:t>
            </a:r>
            <a:r>
              <a:rPr lang="sl-SI" smtClean="0"/>
              <a:t> - se redko uporablja;</a:t>
            </a:r>
          </a:p>
          <a:p>
            <a:pPr eaLnBrk="1" hangingPunct="1">
              <a:buFontTx/>
              <a:buNone/>
            </a:pPr>
            <a:endParaRPr lang="sl-SI" sz="2800" smtClean="0"/>
          </a:p>
        </p:txBody>
      </p:sp>
      <p:sp>
        <p:nvSpPr>
          <p:cNvPr id="28676" name="Ograda datuma 5"/>
          <p:cNvSpPr>
            <a:spLocks noGrp="1"/>
          </p:cNvSpPr>
          <p:nvPr>
            <p:ph type="dt" sz="quarter" idx="10"/>
          </p:nvPr>
        </p:nvSpPr>
        <p:spPr>
          <a:noFill/>
        </p:spPr>
        <p:txBody>
          <a:bodyPr/>
          <a:lstStyle/>
          <a:p>
            <a:r>
              <a:rPr lang="sl-SI" dirty="0" smtClean="0"/>
              <a:t>TPR Klemenšek</a:t>
            </a:r>
            <a:endParaRPr lang="sl-SI" dirty="0"/>
          </a:p>
        </p:txBody>
      </p:sp>
      <p:sp>
        <p:nvSpPr>
          <p:cNvPr id="28677" name="Ograda številke diapozitiva 6"/>
          <p:cNvSpPr>
            <a:spLocks noGrp="1"/>
          </p:cNvSpPr>
          <p:nvPr>
            <p:ph type="sldNum" sz="quarter" idx="12"/>
          </p:nvPr>
        </p:nvSpPr>
        <p:spPr>
          <a:noFill/>
        </p:spPr>
        <p:txBody>
          <a:bodyPr/>
          <a:lstStyle/>
          <a:p>
            <a:fld id="{14BABC03-A922-46E2-86FA-23E79F132B13}" type="slidenum">
              <a:rPr lang="sl-SI"/>
              <a:pPr/>
              <a:t>24</a:t>
            </a:fld>
            <a:endParaRPr lang="sl-SI"/>
          </a:p>
        </p:txBody>
      </p:sp>
      <p:sp>
        <p:nvSpPr>
          <p:cNvPr id="28678"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sl-SI" sz="3600" b="1" smtClean="0"/>
              <a:t>POLISTIREN</a:t>
            </a:r>
            <a:br>
              <a:rPr lang="sl-SI" sz="3600" b="1" smtClean="0"/>
            </a:br>
            <a:r>
              <a:rPr lang="sl-SI" sz="3600" b="1" smtClean="0"/>
              <a:t>(PS)</a:t>
            </a:r>
          </a:p>
        </p:txBody>
      </p:sp>
      <p:sp>
        <p:nvSpPr>
          <p:cNvPr id="29699" name="Rectangle 3"/>
          <p:cNvSpPr>
            <a:spLocks noGrp="1" noChangeArrowheads="1"/>
          </p:cNvSpPr>
          <p:nvPr>
            <p:ph type="body" idx="1"/>
          </p:nvPr>
        </p:nvSpPr>
        <p:spPr>
          <a:noFill/>
        </p:spPr>
        <p:txBody>
          <a:bodyPr/>
          <a:lstStyle/>
          <a:p>
            <a:pPr eaLnBrk="1" hangingPunct="1"/>
            <a:r>
              <a:rPr lang="sl-SI" b="1" smtClean="0">
                <a:solidFill>
                  <a:srgbClr val="0000FF"/>
                </a:solidFill>
              </a:rPr>
              <a:t>UPORABA:</a:t>
            </a:r>
          </a:p>
          <a:p>
            <a:pPr lvl="1" eaLnBrk="1" hangingPunct="1"/>
            <a:r>
              <a:rPr lang="sl-SI" b="1" smtClean="0">
                <a:solidFill>
                  <a:srgbClr val="3333FF"/>
                </a:solidFill>
              </a:rPr>
              <a:t>embalaža:</a:t>
            </a:r>
            <a:r>
              <a:rPr lang="sl-SI" smtClean="0"/>
              <a:t> z visokim površinskim sijajem, npr za kozmetične izdelke;</a:t>
            </a:r>
          </a:p>
          <a:p>
            <a:pPr lvl="1" eaLnBrk="1" hangingPunct="1"/>
            <a:r>
              <a:rPr lang="sl-SI" b="1" smtClean="0">
                <a:solidFill>
                  <a:srgbClr val="3333FF"/>
                </a:solidFill>
              </a:rPr>
              <a:t>svetila:</a:t>
            </a:r>
            <a:r>
              <a:rPr lang="sl-SI" smtClean="0"/>
              <a:t> učinek kristalnega stekla - </a:t>
            </a:r>
            <a:r>
              <a:rPr lang="sl-SI" u="sng" smtClean="0"/>
              <a:t>samo za notranjo uporabo</a:t>
            </a:r>
            <a:r>
              <a:rPr lang="sl-SI" smtClean="0"/>
              <a:t>;</a:t>
            </a:r>
          </a:p>
          <a:p>
            <a:pPr lvl="1" eaLnBrk="1" hangingPunct="1"/>
            <a:r>
              <a:rPr lang="sl-SI" b="1" smtClean="0">
                <a:solidFill>
                  <a:srgbClr val="3333FF"/>
                </a:solidFill>
              </a:rPr>
              <a:t>elektronika:</a:t>
            </a:r>
            <a:r>
              <a:rPr lang="sl-SI" smtClean="0"/>
              <a:t> deli relejev, izolirne folije, …;</a:t>
            </a:r>
          </a:p>
          <a:p>
            <a:pPr lvl="1" eaLnBrk="1" hangingPunct="1"/>
            <a:r>
              <a:rPr lang="sl-SI" b="1" smtClean="0">
                <a:solidFill>
                  <a:srgbClr val="3333FF"/>
                </a:solidFill>
              </a:rPr>
              <a:t>razno:</a:t>
            </a:r>
            <a:r>
              <a:rPr lang="sl-SI" smtClean="0"/>
              <a:t> zaboji za gospodinjstvo, etuiji, modni okraski, zobne ščetke, ..;</a:t>
            </a:r>
            <a:endParaRPr lang="sl-SI" b="1" smtClean="0">
              <a:solidFill>
                <a:srgbClr val="3333FF"/>
              </a:solidFill>
            </a:endParaRPr>
          </a:p>
        </p:txBody>
      </p:sp>
      <p:sp>
        <p:nvSpPr>
          <p:cNvPr id="29700" name="Ograda datuma 5"/>
          <p:cNvSpPr>
            <a:spLocks noGrp="1"/>
          </p:cNvSpPr>
          <p:nvPr>
            <p:ph type="dt" sz="quarter" idx="10"/>
          </p:nvPr>
        </p:nvSpPr>
        <p:spPr>
          <a:noFill/>
        </p:spPr>
        <p:txBody>
          <a:bodyPr/>
          <a:lstStyle/>
          <a:p>
            <a:r>
              <a:rPr lang="sl-SI" dirty="0" smtClean="0"/>
              <a:t>TPR Klemenšek</a:t>
            </a:r>
            <a:endParaRPr lang="sl-SI" dirty="0"/>
          </a:p>
        </p:txBody>
      </p:sp>
      <p:sp>
        <p:nvSpPr>
          <p:cNvPr id="29701" name="Ograda številke diapozitiva 6"/>
          <p:cNvSpPr>
            <a:spLocks noGrp="1"/>
          </p:cNvSpPr>
          <p:nvPr>
            <p:ph type="sldNum" sz="quarter" idx="12"/>
          </p:nvPr>
        </p:nvSpPr>
        <p:spPr>
          <a:noFill/>
        </p:spPr>
        <p:txBody>
          <a:bodyPr/>
          <a:lstStyle/>
          <a:p>
            <a:fld id="{B0BA191F-A59C-4AC4-95A7-CEF2320726B6}" type="slidenum">
              <a:rPr lang="sl-SI"/>
              <a:pPr/>
              <a:t>25</a:t>
            </a:fld>
            <a:endParaRPr lang="sl-SI"/>
          </a:p>
        </p:txBody>
      </p:sp>
      <p:sp>
        <p:nvSpPr>
          <p:cNvPr id="29702"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sl-SI" sz="3600" b="1" smtClean="0"/>
              <a:t>STIREN - BUTADIEN</a:t>
            </a:r>
            <a:br>
              <a:rPr lang="sl-SI" sz="3600" b="1" smtClean="0"/>
            </a:br>
            <a:r>
              <a:rPr lang="sl-SI" sz="3600" b="1" smtClean="0"/>
              <a:t>(SB)</a:t>
            </a:r>
          </a:p>
        </p:txBody>
      </p:sp>
      <p:sp>
        <p:nvSpPr>
          <p:cNvPr id="30723" name="Rectangle 3"/>
          <p:cNvSpPr>
            <a:spLocks noGrp="1" noChangeArrowheads="1"/>
          </p:cNvSpPr>
          <p:nvPr>
            <p:ph type="body" idx="1"/>
          </p:nvPr>
        </p:nvSpPr>
        <p:spPr>
          <a:xfrm>
            <a:off x="304800" y="1357298"/>
            <a:ext cx="8534400" cy="4648200"/>
          </a:xfrm>
          <a:noFill/>
        </p:spPr>
        <p:txBody>
          <a:bodyPr/>
          <a:lstStyle/>
          <a:p>
            <a:pPr eaLnBrk="1" hangingPunct="1"/>
            <a:r>
              <a:rPr lang="sl-SI" sz="2400" b="1" dirty="0" smtClean="0"/>
              <a:t>SB </a:t>
            </a:r>
            <a:r>
              <a:rPr lang="sl-SI" sz="2400" dirty="0" smtClean="0"/>
              <a:t>je najpogostejši modificirani stiren, odporen proti udarcem - to mu omogoča kavčuk (</a:t>
            </a:r>
            <a:r>
              <a:rPr lang="sl-SI" sz="2400" dirty="0" err="1" smtClean="0"/>
              <a:t>polibutadien</a:t>
            </a:r>
            <a:r>
              <a:rPr lang="sl-SI" sz="2400" dirty="0" smtClean="0"/>
              <a:t>);</a:t>
            </a:r>
            <a:endParaRPr lang="sl-SI" sz="2400" b="1" dirty="0" smtClean="0"/>
          </a:p>
          <a:p>
            <a:pPr eaLnBrk="1" hangingPunct="1"/>
            <a:r>
              <a:rPr lang="sl-SI" sz="2400" b="1" dirty="0" smtClean="0"/>
              <a:t>LASTNOSTI:</a:t>
            </a:r>
          </a:p>
          <a:p>
            <a:pPr lvl="1" eaLnBrk="1" hangingPunct="1"/>
            <a:r>
              <a:rPr lang="sl-SI" sz="2000" b="1" dirty="0" smtClean="0">
                <a:solidFill>
                  <a:srgbClr val="0000FF"/>
                </a:solidFill>
              </a:rPr>
              <a:t>STRUKTURA: </a:t>
            </a:r>
            <a:r>
              <a:rPr lang="sl-SI" sz="2000" u="sng" dirty="0" smtClean="0"/>
              <a:t>amorfen </a:t>
            </a:r>
            <a:r>
              <a:rPr lang="sl-SI" sz="2000" dirty="0" smtClean="0"/>
              <a:t>termoplast;</a:t>
            </a:r>
            <a:endParaRPr lang="sl-SI" sz="2000" b="1" dirty="0" smtClean="0"/>
          </a:p>
          <a:p>
            <a:pPr lvl="1" eaLnBrk="1" hangingPunct="1"/>
            <a:r>
              <a:rPr lang="sl-SI" sz="2000" b="1" dirty="0" smtClean="0">
                <a:solidFill>
                  <a:srgbClr val="0000FF"/>
                </a:solidFill>
              </a:rPr>
              <a:t>GOSTOTA:</a:t>
            </a:r>
            <a:r>
              <a:rPr lang="sl-SI" sz="2000" dirty="0" smtClean="0"/>
              <a:t>  1,04 g/cm</a:t>
            </a:r>
            <a:r>
              <a:rPr lang="sl-SI" sz="2000" baseline="30000" dirty="0" smtClean="0"/>
              <a:t>3</a:t>
            </a:r>
            <a:r>
              <a:rPr lang="sl-SI" sz="2000" dirty="0" smtClean="0"/>
              <a:t>;</a:t>
            </a:r>
            <a:endParaRPr lang="sl-SI" sz="2000" baseline="30000" dirty="0" smtClean="0"/>
          </a:p>
          <a:p>
            <a:pPr lvl="1" eaLnBrk="1" hangingPunct="1"/>
            <a:r>
              <a:rPr lang="sl-SI" sz="2000" b="1" dirty="0" smtClean="0">
                <a:solidFill>
                  <a:srgbClr val="0000FF"/>
                </a:solidFill>
              </a:rPr>
              <a:t>BARVA: </a:t>
            </a:r>
            <a:r>
              <a:rPr lang="sl-SI" sz="2000" dirty="0" smtClean="0"/>
              <a:t>zaradi butadiena je moten, vendar prekrivno sposoben, obstajajo tudi že prozorni tipi;</a:t>
            </a:r>
          </a:p>
          <a:p>
            <a:pPr lvl="1" eaLnBrk="1" hangingPunct="1"/>
            <a:r>
              <a:rPr lang="sl-SI" sz="2000" b="1" dirty="0" smtClean="0">
                <a:solidFill>
                  <a:srgbClr val="0000FF"/>
                </a:solidFill>
              </a:rPr>
              <a:t>MEHANSKE LASTNOSTI: </a:t>
            </a:r>
            <a:r>
              <a:rPr lang="sl-SI" sz="2000" dirty="0" smtClean="0"/>
              <a:t>žilav, tudi v mrazu, odporen proti udarcem;</a:t>
            </a:r>
          </a:p>
          <a:p>
            <a:pPr lvl="1" eaLnBrk="1" hangingPunct="1"/>
            <a:r>
              <a:rPr lang="sl-SI" sz="2000" b="1" dirty="0" smtClean="0">
                <a:solidFill>
                  <a:srgbClr val="0000FF"/>
                </a:solidFill>
              </a:rPr>
              <a:t>TERMIČNE LASTNOSTI:</a:t>
            </a:r>
            <a:r>
              <a:rPr lang="sl-SI" sz="2000" dirty="0" smtClean="0"/>
              <a:t> uporaben do 70</a:t>
            </a:r>
            <a:r>
              <a:rPr lang="sl-SI" sz="2000" baseline="30000" dirty="0" smtClean="0"/>
              <a:t>o</a:t>
            </a:r>
            <a:r>
              <a:rPr lang="sl-SI" sz="2000" dirty="0" smtClean="0"/>
              <a:t>C, </a:t>
            </a:r>
            <a:r>
              <a:rPr lang="sl-SI" sz="2000" dirty="0" err="1" smtClean="0"/>
              <a:t>Tg</a:t>
            </a:r>
            <a:r>
              <a:rPr lang="sl-SI" sz="2000" dirty="0" smtClean="0"/>
              <a:t> = (-94 do -40) </a:t>
            </a:r>
            <a:r>
              <a:rPr lang="sl-SI" sz="2000" baseline="30000" dirty="0" smtClean="0"/>
              <a:t>0</a:t>
            </a:r>
            <a:r>
              <a:rPr lang="sl-SI" sz="2000" dirty="0" smtClean="0"/>
              <a:t>C , vendar realno ni za pričakovati pri tako nizki temperaturi še zadovoljivo žilavost;</a:t>
            </a:r>
          </a:p>
          <a:p>
            <a:pPr lvl="1" eaLnBrk="1" hangingPunct="1"/>
            <a:r>
              <a:rPr lang="sl-SI" sz="2000" b="1" dirty="0" smtClean="0">
                <a:solidFill>
                  <a:srgbClr val="3333FF"/>
                </a:solidFill>
              </a:rPr>
              <a:t>NEKATERA TRGOVSKA IMENA:</a:t>
            </a:r>
            <a:r>
              <a:rPr lang="sl-SI" sz="2000" dirty="0" smtClean="0"/>
              <a:t> </a:t>
            </a:r>
            <a:r>
              <a:rPr lang="sl-SI" sz="2000" dirty="0" err="1" smtClean="0"/>
              <a:t>edistir</a:t>
            </a:r>
            <a:r>
              <a:rPr lang="sl-SI" sz="2000" dirty="0" smtClean="0"/>
              <a:t>, </a:t>
            </a:r>
            <a:r>
              <a:rPr lang="sl-SI" sz="2000" dirty="0" err="1" smtClean="0"/>
              <a:t>lacqrene</a:t>
            </a:r>
            <a:r>
              <a:rPr lang="sl-SI" sz="2000" dirty="0" smtClean="0"/>
              <a:t>, </a:t>
            </a:r>
            <a:r>
              <a:rPr lang="sl-SI" sz="2000" dirty="0" err="1" smtClean="0"/>
              <a:t>polystyrol</a:t>
            </a:r>
            <a:r>
              <a:rPr lang="sl-SI" sz="2000" dirty="0" smtClean="0"/>
              <a:t>, </a:t>
            </a:r>
            <a:r>
              <a:rPr lang="sl-SI" sz="2000" u="sng" dirty="0" err="1" smtClean="0"/>
              <a:t>styrolux</a:t>
            </a:r>
            <a:r>
              <a:rPr lang="sl-SI" sz="2000" dirty="0" smtClean="0"/>
              <a:t>, … ,</a:t>
            </a:r>
          </a:p>
          <a:p>
            <a:pPr lvl="2" eaLnBrk="1" hangingPunct="1">
              <a:buFontTx/>
              <a:buNone/>
            </a:pPr>
            <a:endParaRPr lang="sl-SI" sz="1800" b="1" dirty="0" smtClean="0">
              <a:solidFill>
                <a:srgbClr val="0000FF"/>
              </a:solidFill>
            </a:endParaRPr>
          </a:p>
        </p:txBody>
      </p:sp>
      <p:sp>
        <p:nvSpPr>
          <p:cNvPr id="30724" name="Ograda datuma 5"/>
          <p:cNvSpPr>
            <a:spLocks noGrp="1"/>
          </p:cNvSpPr>
          <p:nvPr>
            <p:ph type="dt" sz="quarter" idx="10"/>
          </p:nvPr>
        </p:nvSpPr>
        <p:spPr>
          <a:noFill/>
        </p:spPr>
        <p:txBody>
          <a:bodyPr/>
          <a:lstStyle/>
          <a:p>
            <a:r>
              <a:rPr lang="sl-SI" dirty="0" smtClean="0"/>
              <a:t>TPR Klemenšek</a:t>
            </a:r>
            <a:endParaRPr lang="sl-SI" dirty="0"/>
          </a:p>
        </p:txBody>
      </p:sp>
      <p:sp>
        <p:nvSpPr>
          <p:cNvPr id="30725" name="Ograda številke diapozitiva 6"/>
          <p:cNvSpPr>
            <a:spLocks noGrp="1"/>
          </p:cNvSpPr>
          <p:nvPr>
            <p:ph type="sldNum" sz="quarter" idx="12"/>
          </p:nvPr>
        </p:nvSpPr>
        <p:spPr>
          <a:noFill/>
        </p:spPr>
        <p:txBody>
          <a:bodyPr/>
          <a:lstStyle/>
          <a:p>
            <a:fld id="{231A2F8C-1437-411A-A4DD-D1973BDAF267}" type="slidenum">
              <a:rPr lang="sl-SI"/>
              <a:pPr/>
              <a:t>26</a:t>
            </a:fld>
            <a:endParaRPr lang="sl-SI"/>
          </a:p>
        </p:txBody>
      </p:sp>
      <p:sp>
        <p:nvSpPr>
          <p:cNvPr id="30726"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sl-SI" sz="3600" b="1" smtClean="0"/>
              <a:t>STIREN - BUTADIEN</a:t>
            </a:r>
            <a:br>
              <a:rPr lang="sl-SI" sz="3600" b="1" smtClean="0"/>
            </a:br>
            <a:r>
              <a:rPr lang="sl-SI" sz="3600" b="1" smtClean="0"/>
              <a:t>(SB)</a:t>
            </a:r>
          </a:p>
        </p:txBody>
      </p:sp>
      <p:sp>
        <p:nvSpPr>
          <p:cNvPr id="31747" name="Rectangle 3"/>
          <p:cNvSpPr>
            <a:spLocks noGrp="1" noChangeArrowheads="1"/>
          </p:cNvSpPr>
          <p:nvPr>
            <p:ph type="body" idx="1"/>
          </p:nvPr>
        </p:nvSpPr>
        <p:spPr>
          <a:xfrm>
            <a:off x="809625" y="1428736"/>
            <a:ext cx="7958138" cy="4338637"/>
          </a:xfrm>
          <a:noFill/>
        </p:spPr>
        <p:txBody>
          <a:bodyPr/>
          <a:lstStyle/>
          <a:p>
            <a:pPr eaLnBrk="1" hangingPunct="1"/>
            <a:r>
              <a:rPr lang="sl-SI" sz="2800" b="1" dirty="0" smtClean="0">
                <a:solidFill>
                  <a:srgbClr val="0000FF"/>
                </a:solidFill>
              </a:rPr>
              <a:t>PREDELAVA </a:t>
            </a:r>
          </a:p>
          <a:p>
            <a:pPr lvl="1" eaLnBrk="1" hangingPunct="1"/>
            <a:r>
              <a:rPr lang="sl-SI" sz="2400" b="1" dirty="0" smtClean="0"/>
              <a:t>brizganje </a:t>
            </a:r>
            <a:r>
              <a:rPr lang="sl-SI" sz="2400" dirty="0" smtClean="0"/>
              <a:t>- možno, čeravno je nekoliko slabše </a:t>
            </a:r>
            <a:r>
              <a:rPr lang="sl-SI" sz="2400" dirty="0" err="1" smtClean="0"/>
              <a:t>tečenje</a:t>
            </a:r>
            <a:r>
              <a:rPr lang="sl-SI" sz="2400" dirty="0" smtClean="0"/>
              <a:t>;</a:t>
            </a:r>
            <a:endParaRPr lang="sl-SI" sz="2400" b="1" dirty="0" smtClean="0"/>
          </a:p>
          <a:p>
            <a:pPr lvl="1" eaLnBrk="1" hangingPunct="1"/>
            <a:r>
              <a:rPr lang="sl-SI" sz="2400" b="1" dirty="0" smtClean="0"/>
              <a:t>lepljenje in varjenje </a:t>
            </a:r>
            <a:r>
              <a:rPr lang="sl-SI" sz="2400" dirty="0" smtClean="0"/>
              <a:t>- podobno kot pri PS;</a:t>
            </a:r>
          </a:p>
          <a:p>
            <a:pPr lvl="1" eaLnBrk="1" hangingPunct="1"/>
            <a:r>
              <a:rPr lang="sl-SI" sz="2400" b="1" dirty="0" err="1" smtClean="0"/>
              <a:t>termoformiranje</a:t>
            </a:r>
            <a:r>
              <a:rPr lang="sl-SI" sz="2400" dirty="0" smtClean="0"/>
              <a:t> - se redko uporablja;</a:t>
            </a:r>
          </a:p>
          <a:p>
            <a:pPr lvl="1" eaLnBrk="1" hangingPunct="1"/>
            <a:r>
              <a:rPr lang="sl-SI" sz="2400" b="1" dirty="0" err="1" smtClean="0"/>
              <a:t>ekstrudiranje</a:t>
            </a:r>
            <a:r>
              <a:rPr lang="sl-SI" sz="2400" dirty="0" smtClean="0"/>
              <a:t> - predvsem za folije, plošče, profile, …</a:t>
            </a:r>
          </a:p>
          <a:p>
            <a:pPr eaLnBrk="1" hangingPunct="1"/>
            <a:r>
              <a:rPr lang="sl-SI" sz="2800" b="1" dirty="0" smtClean="0">
                <a:solidFill>
                  <a:srgbClr val="3333FF"/>
                </a:solidFill>
              </a:rPr>
              <a:t>UPORABA</a:t>
            </a:r>
          </a:p>
          <a:p>
            <a:pPr lvl="1" eaLnBrk="1" hangingPunct="1"/>
            <a:r>
              <a:rPr lang="sl-SI" sz="2400" b="1" dirty="0" smtClean="0"/>
              <a:t>ohišja za radio in TV, fotoaparati, …;</a:t>
            </a:r>
          </a:p>
          <a:p>
            <a:pPr lvl="1" eaLnBrk="1" hangingPunct="1"/>
            <a:r>
              <a:rPr lang="sl-SI" sz="2400" b="1" dirty="0" smtClean="0"/>
              <a:t>ohišja za električne gospodinjske aparate, deli hladilnikov, kozarci, predalniki, …;</a:t>
            </a:r>
          </a:p>
          <a:p>
            <a:pPr eaLnBrk="1" hangingPunct="1">
              <a:buFontTx/>
              <a:buNone/>
            </a:pPr>
            <a:endParaRPr lang="sl-SI" sz="2400" dirty="0" smtClean="0"/>
          </a:p>
        </p:txBody>
      </p:sp>
      <p:sp>
        <p:nvSpPr>
          <p:cNvPr id="31748" name="Ograda datuma 5"/>
          <p:cNvSpPr>
            <a:spLocks noGrp="1"/>
          </p:cNvSpPr>
          <p:nvPr>
            <p:ph type="dt" sz="quarter" idx="10"/>
          </p:nvPr>
        </p:nvSpPr>
        <p:spPr>
          <a:noFill/>
        </p:spPr>
        <p:txBody>
          <a:bodyPr/>
          <a:lstStyle/>
          <a:p>
            <a:r>
              <a:rPr lang="sl-SI" dirty="0" smtClean="0"/>
              <a:t>TPR Klemenšek</a:t>
            </a:r>
            <a:endParaRPr lang="sl-SI" dirty="0"/>
          </a:p>
        </p:txBody>
      </p:sp>
      <p:sp>
        <p:nvSpPr>
          <p:cNvPr id="31749" name="Ograda številke diapozitiva 6"/>
          <p:cNvSpPr>
            <a:spLocks noGrp="1"/>
          </p:cNvSpPr>
          <p:nvPr>
            <p:ph type="sldNum" sz="quarter" idx="12"/>
          </p:nvPr>
        </p:nvSpPr>
        <p:spPr>
          <a:noFill/>
        </p:spPr>
        <p:txBody>
          <a:bodyPr/>
          <a:lstStyle/>
          <a:p>
            <a:fld id="{E119CF50-8970-4F4E-8BA0-9B79A239A1FC}" type="slidenum">
              <a:rPr lang="sl-SI"/>
              <a:pPr/>
              <a:t>27</a:t>
            </a:fld>
            <a:endParaRPr lang="sl-SI"/>
          </a:p>
        </p:txBody>
      </p:sp>
      <p:sp>
        <p:nvSpPr>
          <p:cNvPr id="31750"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sl-SI" sz="3600" b="1" smtClean="0"/>
              <a:t>AKRILONITRIL - BUTADIEN - STIREN (ABS)</a:t>
            </a:r>
          </a:p>
        </p:txBody>
      </p:sp>
      <p:sp>
        <p:nvSpPr>
          <p:cNvPr id="32771" name="Rectangle 3"/>
          <p:cNvSpPr>
            <a:spLocks noGrp="1" noChangeArrowheads="1"/>
          </p:cNvSpPr>
          <p:nvPr>
            <p:ph type="body" idx="1"/>
          </p:nvPr>
        </p:nvSpPr>
        <p:spPr>
          <a:xfrm>
            <a:off x="714348" y="1357298"/>
            <a:ext cx="7958138" cy="4491037"/>
          </a:xfrm>
          <a:noFill/>
        </p:spPr>
        <p:txBody>
          <a:bodyPr/>
          <a:lstStyle/>
          <a:p>
            <a:pPr eaLnBrk="1" hangingPunct="1"/>
            <a:r>
              <a:rPr lang="sl-SI" sz="2400" b="1" dirty="0" smtClean="0"/>
              <a:t>ABS</a:t>
            </a:r>
            <a:r>
              <a:rPr lang="sl-SI" sz="2400" dirty="0" smtClean="0"/>
              <a:t> je proti udarcem odporen modificirani stiren </a:t>
            </a:r>
            <a:r>
              <a:rPr lang="sl-SI" sz="2400" dirty="0" err="1" smtClean="0"/>
              <a:t>kopolimerizat</a:t>
            </a:r>
            <a:r>
              <a:rPr lang="sl-SI" sz="2400" dirty="0" smtClean="0"/>
              <a:t>;</a:t>
            </a:r>
            <a:r>
              <a:rPr lang="sl-SI" sz="2400" b="1" dirty="0" smtClean="0"/>
              <a:t> </a:t>
            </a:r>
          </a:p>
          <a:p>
            <a:pPr eaLnBrk="1" hangingPunct="1"/>
            <a:r>
              <a:rPr lang="sl-SI" sz="2400" b="1" dirty="0" smtClean="0"/>
              <a:t>LASTNOSTI:</a:t>
            </a:r>
          </a:p>
          <a:p>
            <a:pPr lvl="1" eaLnBrk="1" hangingPunct="1"/>
            <a:r>
              <a:rPr lang="sl-SI" sz="2000" b="1" dirty="0" smtClean="0">
                <a:solidFill>
                  <a:srgbClr val="0000FF"/>
                </a:solidFill>
              </a:rPr>
              <a:t>STRUKTURA: </a:t>
            </a:r>
            <a:r>
              <a:rPr lang="sl-SI" sz="2000" u="sng" dirty="0" smtClean="0"/>
              <a:t>amorfen </a:t>
            </a:r>
            <a:r>
              <a:rPr lang="sl-SI" sz="2000" dirty="0" smtClean="0"/>
              <a:t>termoplast;</a:t>
            </a:r>
            <a:endParaRPr lang="sl-SI" sz="2000" b="1" dirty="0" smtClean="0"/>
          </a:p>
          <a:p>
            <a:pPr lvl="1" eaLnBrk="1" hangingPunct="1"/>
            <a:r>
              <a:rPr lang="sl-SI" sz="2000" b="1" dirty="0" smtClean="0">
                <a:solidFill>
                  <a:srgbClr val="0000FF"/>
                </a:solidFill>
              </a:rPr>
              <a:t>GOSTOTA:</a:t>
            </a:r>
            <a:r>
              <a:rPr lang="sl-SI" sz="2000" dirty="0" smtClean="0"/>
              <a:t>  1,03 do 1,07 g/cm</a:t>
            </a:r>
            <a:r>
              <a:rPr lang="sl-SI" sz="2000" baseline="30000" dirty="0" smtClean="0"/>
              <a:t>3</a:t>
            </a:r>
            <a:r>
              <a:rPr lang="sl-SI" sz="2000" dirty="0" smtClean="0"/>
              <a:t>;</a:t>
            </a:r>
            <a:endParaRPr lang="sl-SI" sz="2000" baseline="30000" dirty="0" smtClean="0"/>
          </a:p>
          <a:p>
            <a:pPr lvl="1" eaLnBrk="1" hangingPunct="1"/>
            <a:r>
              <a:rPr lang="sl-SI" sz="2000" b="1" dirty="0" smtClean="0">
                <a:solidFill>
                  <a:srgbClr val="0000FF"/>
                </a:solidFill>
              </a:rPr>
              <a:t>BARVA: </a:t>
            </a:r>
            <a:r>
              <a:rPr lang="sl-SI" sz="2000" dirty="0" smtClean="0"/>
              <a:t>zaradi butadiena je rumenkasto belo moten, vendar prekrivno sposoben;</a:t>
            </a:r>
          </a:p>
          <a:p>
            <a:pPr lvl="1" eaLnBrk="1" hangingPunct="1"/>
            <a:r>
              <a:rPr lang="sl-SI" sz="2000" b="1" dirty="0" smtClean="0">
                <a:solidFill>
                  <a:srgbClr val="0000FF"/>
                </a:solidFill>
              </a:rPr>
              <a:t>MEHANSKE LASTNOSTI: </a:t>
            </a:r>
            <a:r>
              <a:rPr lang="sl-SI" sz="2000" dirty="0" smtClean="0"/>
              <a:t>je tog in žilav - tudi  v mrazu, visoka trdota in odpornost proti praskam, visoka udarna in zarezna žilavost;</a:t>
            </a:r>
          </a:p>
          <a:p>
            <a:pPr lvl="1" eaLnBrk="1" hangingPunct="1"/>
            <a:r>
              <a:rPr lang="sl-SI" sz="2000" b="1" dirty="0" smtClean="0">
                <a:solidFill>
                  <a:srgbClr val="0000FF"/>
                </a:solidFill>
              </a:rPr>
              <a:t>TERMIČNE LASTNOSTI:</a:t>
            </a:r>
            <a:r>
              <a:rPr lang="sl-SI" sz="2000" dirty="0" smtClean="0"/>
              <a:t> uporaben na širokem temperaturnem intervalu, gori podobno kot PS, vonj ima po zažgani gumi;</a:t>
            </a:r>
            <a:r>
              <a:rPr lang="sl-SI" sz="2000" b="1" dirty="0" smtClean="0">
                <a:solidFill>
                  <a:srgbClr val="0000FF"/>
                </a:solidFill>
              </a:rPr>
              <a:t> </a:t>
            </a:r>
          </a:p>
          <a:p>
            <a:pPr lvl="1" eaLnBrk="1" hangingPunct="1"/>
            <a:r>
              <a:rPr lang="sl-SI" sz="2000" b="1" dirty="0" smtClean="0">
                <a:solidFill>
                  <a:srgbClr val="3333FF"/>
                </a:solidFill>
              </a:rPr>
              <a:t>NEKATERA TRGOVSKA IMENA:</a:t>
            </a:r>
            <a:r>
              <a:rPr lang="sl-SI" sz="2000" dirty="0" smtClean="0"/>
              <a:t> </a:t>
            </a:r>
            <a:r>
              <a:rPr lang="sl-SI" sz="2000" dirty="0" err="1" smtClean="0"/>
              <a:t>novodur</a:t>
            </a:r>
            <a:r>
              <a:rPr lang="sl-SI" sz="2000" dirty="0" smtClean="0"/>
              <a:t>, </a:t>
            </a:r>
            <a:r>
              <a:rPr lang="sl-SI" sz="2000" dirty="0" err="1" smtClean="0"/>
              <a:t>terluran</a:t>
            </a:r>
            <a:r>
              <a:rPr lang="sl-SI" sz="2000" dirty="0" smtClean="0"/>
              <a:t>, </a:t>
            </a:r>
            <a:r>
              <a:rPr lang="sl-SI" sz="2000" dirty="0" err="1" smtClean="0"/>
              <a:t>sinklar</a:t>
            </a:r>
            <a:r>
              <a:rPr lang="sl-SI" sz="2000" dirty="0" smtClean="0"/>
              <a:t>, ..</a:t>
            </a:r>
          </a:p>
        </p:txBody>
      </p:sp>
      <p:sp>
        <p:nvSpPr>
          <p:cNvPr id="32772" name="Ograda datuma 5"/>
          <p:cNvSpPr>
            <a:spLocks noGrp="1"/>
          </p:cNvSpPr>
          <p:nvPr>
            <p:ph type="dt" sz="quarter" idx="10"/>
          </p:nvPr>
        </p:nvSpPr>
        <p:spPr>
          <a:noFill/>
        </p:spPr>
        <p:txBody>
          <a:bodyPr/>
          <a:lstStyle/>
          <a:p>
            <a:r>
              <a:rPr lang="sl-SI" dirty="0" smtClean="0"/>
              <a:t>TPR Klemenšek</a:t>
            </a:r>
            <a:endParaRPr lang="sl-SI" dirty="0"/>
          </a:p>
        </p:txBody>
      </p:sp>
      <p:sp>
        <p:nvSpPr>
          <p:cNvPr id="32773" name="Ograda številke diapozitiva 6"/>
          <p:cNvSpPr>
            <a:spLocks noGrp="1"/>
          </p:cNvSpPr>
          <p:nvPr>
            <p:ph type="sldNum" sz="quarter" idx="12"/>
          </p:nvPr>
        </p:nvSpPr>
        <p:spPr>
          <a:noFill/>
        </p:spPr>
        <p:txBody>
          <a:bodyPr/>
          <a:lstStyle/>
          <a:p>
            <a:fld id="{C4357A89-57DA-4644-84B0-23C800B8C890}" type="slidenum">
              <a:rPr lang="sl-SI"/>
              <a:pPr/>
              <a:t>28</a:t>
            </a:fld>
            <a:endParaRPr lang="sl-SI"/>
          </a:p>
        </p:txBody>
      </p:sp>
      <p:sp>
        <p:nvSpPr>
          <p:cNvPr id="32774"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sl-SI" sz="3600" b="1" smtClean="0"/>
              <a:t>AKRILONITRIL - BUTADIEN - STIREN (ABS)</a:t>
            </a:r>
          </a:p>
        </p:txBody>
      </p:sp>
      <p:sp>
        <p:nvSpPr>
          <p:cNvPr id="33795" name="Rectangle 3"/>
          <p:cNvSpPr>
            <a:spLocks noGrp="1" noChangeArrowheads="1"/>
          </p:cNvSpPr>
          <p:nvPr>
            <p:ph type="body" idx="1"/>
          </p:nvPr>
        </p:nvSpPr>
        <p:spPr>
          <a:xfrm>
            <a:off x="685800" y="1857364"/>
            <a:ext cx="7848600" cy="4191000"/>
          </a:xfrm>
          <a:noFill/>
        </p:spPr>
        <p:txBody>
          <a:bodyPr/>
          <a:lstStyle/>
          <a:p>
            <a:pPr eaLnBrk="1" hangingPunct="1"/>
            <a:r>
              <a:rPr lang="sl-SI" sz="2800" b="1" dirty="0" smtClean="0"/>
              <a:t>Priporočeno je sušenje granulata pred brizganjem in </a:t>
            </a:r>
            <a:r>
              <a:rPr lang="sl-SI" sz="2800" b="1" dirty="0" err="1" smtClean="0"/>
              <a:t>ekstrudiranjem</a:t>
            </a:r>
            <a:r>
              <a:rPr lang="sl-SI" sz="2800" b="1" dirty="0" smtClean="0"/>
              <a:t>.</a:t>
            </a:r>
          </a:p>
          <a:p>
            <a:pPr eaLnBrk="1" hangingPunct="1"/>
            <a:r>
              <a:rPr lang="sl-SI" sz="2800" b="1" dirty="0" smtClean="0">
                <a:solidFill>
                  <a:srgbClr val="0000FF"/>
                </a:solidFill>
              </a:rPr>
              <a:t>PREDELAVA </a:t>
            </a:r>
          </a:p>
          <a:p>
            <a:pPr lvl="1" eaLnBrk="1" hangingPunct="1"/>
            <a:r>
              <a:rPr lang="sl-SI" sz="2400" b="1" dirty="0" smtClean="0"/>
              <a:t>brizganje </a:t>
            </a:r>
            <a:r>
              <a:rPr lang="sl-SI" sz="2400" dirty="0" smtClean="0"/>
              <a:t>- je zelo uporabno, potrebni visoki tlaki;</a:t>
            </a:r>
            <a:endParaRPr lang="sl-SI" sz="2400" b="1" dirty="0" smtClean="0"/>
          </a:p>
          <a:p>
            <a:pPr lvl="1" eaLnBrk="1" hangingPunct="1"/>
            <a:r>
              <a:rPr lang="sl-SI" sz="2400" b="1" dirty="0" smtClean="0"/>
              <a:t>lepljenje in varjenje </a:t>
            </a:r>
            <a:r>
              <a:rPr lang="sl-SI" sz="2400" dirty="0" smtClean="0"/>
              <a:t>- podobno kot pri PS, problem je vlaga;</a:t>
            </a:r>
          </a:p>
          <a:p>
            <a:pPr lvl="1" eaLnBrk="1" hangingPunct="1"/>
            <a:r>
              <a:rPr lang="sl-SI" sz="2400" b="1" dirty="0" err="1" smtClean="0"/>
              <a:t>termoformiranje</a:t>
            </a:r>
            <a:r>
              <a:rPr lang="sl-SI" sz="2400" dirty="0" smtClean="0"/>
              <a:t> - se veliko uporablja;</a:t>
            </a:r>
          </a:p>
          <a:p>
            <a:pPr lvl="1" eaLnBrk="1" hangingPunct="1"/>
            <a:r>
              <a:rPr lang="sl-SI" sz="2400" b="1" dirty="0" err="1" smtClean="0"/>
              <a:t>ekstrudiranje</a:t>
            </a:r>
            <a:r>
              <a:rPr lang="sl-SI" sz="2400" dirty="0" smtClean="0"/>
              <a:t> - manj uporaben postopek;</a:t>
            </a:r>
          </a:p>
          <a:p>
            <a:pPr lvl="1" eaLnBrk="1" hangingPunct="1"/>
            <a:r>
              <a:rPr lang="sl-SI" sz="2400" dirty="0" smtClean="0"/>
              <a:t>možno je </a:t>
            </a:r>
            <a:r>
              <a:rPr lang="sl-SI" sz="2400" b="1" dirty="0" smtClean="0"/>
              <a:t>privijanje </a:t>
            </a:r>
            <a:r>
              <a:rPr lang="sl-SI" sz="2400" dirty="0" smtClean="0"/>
              <a:t>s </a:t>
            </a:r>
            <a:r>
              <a:rPr lang="sl-SI" sz="2400" dirty="0" err="1" smtClean="0"/>
              <a:t>samoreznimi</a:t>
            </a:r>
            <a:r>
              <a:rPr lang="sl-SI" sz="2400" dirty="0" smtClean="0"/>
              <a:t> vijaki;</a:t>
            </a:r>
          </a:p>
          <a:p>
            <a:pPr eaLnBrk="1" hangingPunct="1">
              <a:buFontTx/>
              <a:buNone/>
            </a:pPr>
            <a:endParaRPr lang="sl-SI" sz="2400" dirty="0" smtClean="0"/>
          </a:p>
        </p:txBody>
      </p:sp>
      <p:sp>
        <p:nvSpPr>
          <p:cNvPr id="33796" name="Ograda datuma 5"/>
          <p:cNvSpPr>
            <a:spLocks noGrp="1"/>
          </p:cNvSpPr>
          <p:nvPr>
            <p:ph type="dt" sz="quarter" idx="10"/>
          </p:nvPr>
        </p:nvSpPr>
        <p:spPr>
          <a:noFill/>
        </p:spPr>
        <p:txBody>
          <a:bodyPr/>
          <a:lstStyle/>
          <a:p>
            <a:r>
              <a:rPr lang="sl-SI" dirty="0" smtClean="0"/>
              <a:t>TPR Klemenšek</a:t>
            </a:r>
            <a:endParaRPr lang="sl-SI" dirty="0"/>
          </a:p>
        </p:txBody>
      </p:sp>
      <p:sp>
        <p:nvSpPr>
          <p:cNvPr id="33797" name="Ograda številke diapozitiva 6"/>
          <p:cNvSpPr>
            <a:spLocks noGrp="1"/>
          </p:cNvSpPr>
          <p:nvPr>
            <p:ph type="sldNum" sz="quarter" idx="12"/>
          </p:nvPr>
        </p:nvSpPr>
        <p:spPr>
          <a:noFill/>
        </p:spPr>
        <p:txBody>
          <a:bodyPr/>
          <a:lstStyle/>
          <a:p>
            <a:fld id="{BA639C81-7859-4A77-9CDB-CD982080C52B}" type="slidenum">
              <a:rPr lang="sl-SI"/>
              <a:pPr/>
              <a:t>29</a:t>
            </a:fld>
            <a:endParaRPr lang="sl-SI"/>
          </a:p>
        </p:txBody>
      </p:sp>
      <p:sp>
        <p:nvSpPr>
          <p:cNvPr id="33798"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sl-SI" sz="3600" b="1" smtClean="0"/>
              <a:t>UMETNE MASE</a:t>
            </a:r>
          </a:p>
        </p:txBody>
      </p:sp>
      <p:sp>
        <p:nvSpPr>
          <p:cNvPr id="9219" name="Rectangle 3"/>
          <p:cNvSpPr>
            <a:spLocks noGrp="1" noChangeArrowheads="1"/>
          </p:cNvSpPr>
          <p:nvPr>
            <p:ph type="body" idx="1"/>
          </p:nvPr>
        </p:nvSpPr>
        <p:spPr>
          <a:xfrm>
            <a:off x="611188" y="1341438"/>
            <a:ext cx="7958137" cy="4414837"/>
          </a:xfrm>
        </p:spPr>
        <p:txBody>
          <a:bodyPr/>
          <a:lstStyle/>
          <a:p>
            <a:pPr lvl="1" eaLnBrk="1" hangingPunct="1">
              <a:buFont typeface="Wingdings" pitchFamily="2" charset="2"/>
              <a:buChar char="Ø"/>
            </a:pPr>
            <a:r>
              <a:rPr lang="sl-SI" sz="2000" smtClean="0"/>
              <a:t>ogromen izbor lastnosti: v prodaji je cca 6500 vrst umetnih mas, razvrščenih v cca 300 kemijskih spojin;</a:t>
            </a:r>
          </a:p>
          <a:p>
            <a:pPr lvl="1" eaLnBrk="1" hangingPunct="1">
              <a:buFont typeface="Wingdings" pitchFamily="2" charset="2"/>
              <a:buChar char="Ø"/>
            </a:pPr>
            <a:r>
              <a:rPr lang="sl-SI" sz="2000" smtClean="0"/>
              <a:t>umetne mase lahko dosegajo </a:t>
            </a:r>
            <a:r>
              <a:rPr lang="sl-SI" sz="2000" u="sng" smtClean="0"/>
              <a:t>ekstremne mehanske lastnosti</a:t>
            </a:r>
            <a:r>
              <a:rPr lang="sl-SI" sz="2000" smtClean="0"/>
              <a:t> ; npr. natezna trdnost umetnih mas na enoto teže je 80 krat večja kot pri jeklu;</a:t>
            </a:r>
          </a:p>
          <a:p>
            <a:pPr lvl="1" eaLnBrk="1" hangingPunct="1">
              <a:buFont typeface="Wingdings" pitchFamily="2" charset="2"/>
              <a:buChar char="Ø"/>
            </a:pPr>
            <a:r>
              <a:rPr lang="sl-SI" sz="2000" smtClean="0"/>
              <a:t>umetne mase predstavljajo glavni funkcionalni del vej visoke tehnologije:</a:t>
            </a:r>
          </a:p>
          <a:p>
            <a:pPr lvl="2" eaLnBrk="1" hangingPunct="1"/>
            <a:r>
              <a:rPr lang="sl-SI" sz="1800" smtClean="0"/>
              <a:t> </a:t>
            </a:r>
            <a:r>
              <a:rPr lang="sl-SI" sz="1800" b="1" smtClean="0"/>
              <a:t>informatika</a:t>
            </a:r>
            <a:r>
              <a:rPr lang="sl-SI" sz="1800" smtClean="0"/>
              <a:t> (trakovi, diski, CD, …)</a:t>
            </a:r>
          </a:p>
          <a:p>
            <a:pPr lvl="2" eaLnBrk="1" hangingPunct="1"/>
            <a:r>
              <a:rPr lang="sl-SI" sz="1800" b="1" smtClean="0"/>
              <a:t>elektronika</a:t>
            </a:r>
            <a:r>
              <a:rPr lang="sl-SI" sz="1800" smtClean="0"/>
              <a:t> (vezja, upori, kondenzatorji, tranzistorji, tudi prevodniki)</a:t>
            </a:r>
          </a:p>
          <a:p>
            <a:pPr lvl="2" eaLnBrk="1" hangingPunct="1"/>
            <a:r>
              <a:rPr lang="sl-SI" sz="1800" b="1" smtClean="0"/>
              <a:t>medicina</a:t>
            </a:r>
            <a:r>
              <a:rPr lang="sl-SI" sz="1800" smtClean="0"/>
              <a:t> (večina aparatur, človeški implatanti, …)</a:t>
            </a:r>
          </a:p>
          <a:p>
            <a:pPr lvl="2" eaLnBrk="1" hangingPunct="1"/>
            <a:r>
              <a:rPr lang="sl-SI" sz="1800" b="1" smtClean="0"/>
              <a:t>konstrukcije vesoljskih vozil</a:t>
            </a:r>
            <a:r>
              <a:rPr lang="sl-SI" sz="1800" smtClean="0"/>
              <a:t>;</a:t>
            </a:r>
          </a:p>
          <a:p>
            <a:pPr lvl="2" eaLnBrk="1" hangingPunct="1"/>
            <a:r>
              <a:rPr lang="sl-SI" sz="1800" b="1" smtClean="0"/>
              <a:t>skoraj vsi športni rekviziti</a:t>
            </a:r>
            <a:r>
              <a:rPr lang="sl-SI" sz="1800" smtClean="0"/>
              <a:t>;</a:t>
            </a:r>
          </a:p>
          <a:p>
            <a:pPr lvl="2" eaLnBrk="1" hangingPunct="1"/>
            <a:r>
              <a:rPr lang="sl-SI" sz="1800" b="1" smtClean="0"/>
              <a:t>avtomobili</a:t>
            </a:r>
            <a:r>
              <a:rPr lang="sl-SI" sz="1800" smtClean="0"/>
              <a:t>;</a:t>
            </a:r>
            <a:endParaRPr lang="sl-SI" sz="1800" b="1" smtClean="0"/>
          </a:p>
          <a:p>
            <a:pPr eaLnBrk="1" hangingPunct="1">
              <a:buFontTx/>
              <a:buNone/>
            </a:pPr>
            <a:endParaRPr lang="sl-SI" smtClean="0"/>
          </a:p>
        </p:txBody>
      </p:sp>
      <p:sp>
        <p:nvSpPr>
          <p:cNvPr id="9220" name="Ograda datuma 5"/>
          <p:cNvSpPr>
            <a:spLocks noGrp="1"/>
          </p:cNvSpPr>
          <p:nvPr>
            <p:ph type="dt" sz="quarter" idx="10"/>
          </p:nvPr>
        </p:nvSpPr>
        <p:spPr>
          <a:noFill/>
        </p:spPr>
        <p:txBody>
          <a:bodyPr/>
          <a:lstStyle/>
          <a:p>
            <a:r>
              <a:rPr lang="sl-SI" dirty="0" smtClean="0"/>
              <a:t>TPR </a:t>
            </a:r>
            <a:r>
              <a:rPr lang="sl-SI" dirty="0"/>
              <a:t>Klemenšek</a:t>
            </a:r>
          </a:p>
        </p:txBody>
      </p:sp>
      <p:sp>
        <p:nvSpPr>
          <p:cNvPr id="9221" name="Ograda številke diapozitiva 6"/>
          <p:cNvSpPr>
            <a:spLocks noGrp="1"/>
          </p:cNvSpPr>
          <p:nvPr>
            <p:ph type="sldNum" sz="quarter" idx="12"/>
          </p:nvPr>
        </p:nvSpPr>
        <p:spPr>
          <a:noFill/>
        </p:spPr>
        <p:txBody>
          <a:bodyPr/>
          <a:lstStyle/>
          <a:p>
            <a:fld id="{CF091CBB-EA84-4176-995D-D291229B5BE5}" type="slidenum">
              <a:rPr lang="sl-SI"/>
              <a:pPr/>
              <a:t>3</a:t>
            </a:fld>
            <a:endParaRPr lang="sl-SI"/>
          </a:p>
        </p:txBody>
      </p:sp>
      <p:sp>
        <p:nvSpPr>
          <p:cNvPr id="9222"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sl-SI" sz="3600" b="1" smtClean="0"/>
              <a:t>AKRILONITRIL - BUTADIEN - STIREN (ABS)</a:t>
            </a:r>
          </a:p>
        </p:txBody>
      </p:sp>
      <p:sp>
        <p:nvSpPr>
          <p:cNvPr id="34819" name="Rectangle 3"/>
          <p:cNvSpPr>
            <a:spLocks noGrp="1" noChangeArrowheads="1"/>
          </p:cNvSpPr>
          <p:nvPr>
            <p:ph type="body" idx="1"/>
          </p:nvPr>
        </p:nvSpPr>
        <p:spPr>
          <a:xfrm>
            <a:off x="809625" y="1714488"/>
            <a:ext cx="7953375" cy="4262437"/>
          </a:xfrm>
          <a:noFill/>
        </p:spPr>
        <p:txBody>
          <a:bodyPr/>
          <a:lstStyle/>
          <a:p>
            <a:pPr eaLnBrk="1" hangingPunct="1"/>
            <a:r>
              <a:rPr lang="sl-SI" b="1" dirty="0" smtClean="0">
                <a:solidFill>
                  <a:srgbClr val="0000FF"/>
                </a:solidFill>
              </a:rPr>
              <a:t>UPORABA:</a:t>
            </a:r>
          </a:p>
          <a:p>
            <a:pPr lvl="1" eaLnBrk="1" hangingPunct="1"/>
            <a:r>
              <a:rPr lang="sl-SI" b="1" dirty="0" smtClean="0">
                <a:solidFill>
                  <a:srgbClr val="3333FF"/>
                </a:solidFill>
              </a:rPr>
              <a:t>finomehanika:</a:t>
            </a:r>
            <a:r>
              <a:rPr lang="sl-SI" dirty="0" smtClean="0"/>
              <a:t> ohišja in deli avdio - </a:t>
            </a:r>
            <a:r>
              <a:rPr lang="sl-SI" dirty="0" err="1" smtClean="0"/>
              <a:t>vizuelnih</a:t>
            </a:r>
            <a:r>
              <a:rPr lang="sl-SI" dirty="0" smtClean="0"/>
              <a:t> aparatov, telefoni, svetilke, …;</a:t>
            </a:r>
          </a:p>
          <a:p>
            <a:pPr lvl="1" eaLnBrk="1" hangingPunct="1"/>
            <a:r>
              <a:rPr lang="sl-SI" b="1" dirty="0" smtClean="0">
                <a:solidFill>
                  <a:srgbClr val="3333FF"/>
                </a:solidFill>
              </a:rPr>
              <a:t>vozila:</a:t>
            </a:r>
            <a:r>
              <a:rPr lang="sl-SI" dirty="0" smtClean="0"/>
              <a:t> deli karoserij, armaturne plošče, </a:t>
            </a:r>
            <a:r>
              <a:rPr lang="sl-SI" dirty="0" err="1" smtClean="0"/>
              <a:t>kromirane</a:t>
            </a:r>
            <a:r>
              <a:rPr lang="sl-SI" dirty="0" smtClean="0"/>
              <a:t> okrasne letvice, spojlerji, …;</a:t>
            </a:r>
          </a:p>
          <a:p>
            <a:pPr lvl="1" eaLnBrk="1" hangingPunct="1"/>
            <a:r>
              <a:rPr lang="sl-SI" b="1" dirty="0" smtClean="0">
                <a:solidFill>
                  <a:srgbClr val="3333FF"/>
                </a:solidFill>
              </a:rPr>
              <a:t>pohištvena industrija:</a:t>
            </a:r>
            <a:r>
              <a:rPr lang="sl-SI" dirty="0" smtClean="0"/>
              <a:t> stoli oz. školjke stolov, okovje</a:t>
            </a:r>
          </a:p>
          <a:p>
            <a:pPr lvl="1" eaLnBrk="1" hangingPunct="1"/>
            <a:r>
              <a:rPr lang="sl-SI" b="1" dirty="0" smtClean="0">
                <a:solidFill>
                  <a:srgbClr val="3333FF"/>
                </a:solidFill>
              </a:rPr>
              <a:t>razno:</a:t>
            </a:r>
            <a:r>
              <a:rPr lang="sl-SI" dirty="0" smtClean="0"/>
              <a:t> zaboji za gospodinjstvo, kovčki, deli čolnov, zaščitne čelade, …;</a:t>
            </a:r>
            <a:endParaRPr lang="sl-SI" b="1" dirty="0" smtClean="0">
              <a:solidFill>
                <a:srgbClr val="3333FF"/>
              </a:solidFill>
            </a:endParaRPr>
          </a:p>
        </p:txBody>
      </p:sp>
      <p:sp>
        <p:nvSpPr>
          <p:cNvPr id="34820" name="Ograda datuma 5"/>
          <p:cNvSpPr>
            <a:spLocks noGrp="1"/>
          </p:cNvSpPr>
          <p:nvPr>
            <p:ph type="dt" sz="quarter" idx="10"/>
          </p:nvPr>
        </p:nvSpPr>
        <p:spPr>
          <a:noFill/>
        </p:spPr>
        <p:txBody>
          <a:bodyPr/>
          <a:lstStyle/>
          <a:p>
            <a:r>
              <a:rPr lang="sl-SI" dirty="0" smtClean="0"/>
              <a:t>TPR Klemenšek</a:t>
            </a:r>
            <a:endParaRPr lang="sl-SI" dirty="0"/>
          </a:p>
        </p:txBody>
      </p:sp>
      <p:sp>
        <p:nvSpPr>
          <p:cNvPr id="34821" name="Ograda številke diapozitiva 6"/>
          <p:cNvSpPr>
            <a:spLocks noGrp="1"/>
          </p:cNvSpPr>
          <p:nvPr>
            <p:ph type="sldNum" sz="quarter" idx="12"/>
          </p:nvPr>
        </p:nvSpPr>
        <p:spPr>
          <a:noFill/>
        </p:spPr>
        <p:txBody>
          <a:bodyPr/>
          <a:lstStyle/>
          <a:p>
            <a:fld id="{3630B1D9-0296-467B-AD62-3D5CFB07E25A}" type="slidenum">
              <a:rPr lang="sl-SI"/>
              <a:pPr/>
              <a:t>30</a:t>
            </a:fld>
            <a:endParaRPr lang="sl-SI"/>
          </a:p>
        </p:txBody>
      </p:sp>
      <p:sp>
        <p:nvSpPr>
          <p:cNvPr id="34822"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sl-SI" sz="3600" b="1" smtClean="0"/>
              <a:t>AKRILNITRIL - STIREN - AKRILESTER (ASA)</a:t>
            </a:r>
          </a:p>
        </p:txBody>
      </p:sp>
      <p:sp>
        <p:nvSpPr>
          <p:cNvPr id="35843" name="Rectangle 3"/>
          <p:cNvSpPr>
            <a:spLocks noGrp="1" noChangeArrowheads="1"/>
          </p:cNvSpPr>
          <p:nvPr>
            <p:ph type="body" idx="1"/>
          </p:nvPr>
        </p:nvSpPr>
        <p:spPr>
          <a:xfrm>
            <a:off x="809625" y="1571612"/>
            <a:ext cx="7877175" cy="4643437"/>
          </a:xfrm>
        </p:spPr>
        <p:txBody>
          <a:bodyPr/>
          <a:lstStyle/>
          <a:p>
            <a:pPr eaLnBrk="1" hangingPunct="1"/>
            <a:r>
              <a:rPr lang="sl-SI" sz="2800" b="1" dirty="0" smtClean="0"/>
              <a:t>pridobivamo</a:t>
            </a:r>
            <a:r>
              <a:rPr lang="sl-SI" sz="2800" dirty="0" smtClean="0"/>
              <a:t> ga s </a:t>
            </a:r>
            <a:r>
              <a:rPr lang="sl-SI" sz="2800" dirty="0" err="1" smtClean="0"/>
              <a:t>kopolimerizacijo</a:t>
            </a:r>
            <a:r>
              <a:rPr lang="sl-SI" sz="2800" dirty="0" smtClean="0"/>
              <a:t> stiren in </a:t>
            </a:r>
            <a:r>
              <a:rPr lang="sl-SI" sz="2800" dirty="0" err="1" smtClean="0"/>
              <a:t>akrilnitrila</a:t>
            </a:r>
            <a:r>
              <a:rPr lang="sl-SI" sz="2800" dirty="0" smtClean="0"/>
              <a:t> ob istočasni vezavi  z elastomerno komponento na osnovi </a:t>
            </a:r>
            <a:r>
              <a:rPr lang="sl-SI" sz="2800" dirty="0" err="1" smtClean="0"/>
              <a:t>akrilestra</a:t>
            </a:r>
            <a:r>
              <a:rPr lang="sl-SI" sz="2800" dirty="0" smtClean="0"/>
              <a:t> (pri ABS je to butadien);</a:t>
            </a:r>
          </a:p>
          <a:p>
            <a:pPr eaLnBrk="1" hangingPunct="1"/>
            <a:r>
              <a:rPr lang="sl-SI" sz="2800" b="1" dirty="0" smtClean="0">
                <a:solidFill>
                  <a:srgbClr val="3333FF"/>
                </a:solidFill>
              </a:rPr>
              <a:t>LASTNOSTI:</a:t>
            </a:r>
          </a:p>
          <a:p>
            <a:pPr lvl="1" eaLnBrk="1" hangingPunct="1"/>
            <a:r>
              <a:rPr lang="sl-SI" sz="2400" dirty="0" smtClean="0"/>
              <a:t>zelo podoben ABS in SB, vendar </a:t>
            </a:r>
            <a:r>
              <a:rPr lang="sl-SI" sz="2400" u="sng" dirty="0" smtClean="0"/>
              <a:t>bolj odporen</a:t>
            </a:r>
            <a:r>
              <a:rPr lang="sl-SI" sz="2400" dirty="0" smtClean="0"/>
              <a:t> na atmosfero;</a:t>
            </a:r>
          </a:p>
          <a:p>
            <a:pPr eaLnBrk="1" hangingPunct="1"/>
            <a:r>
              <a:rPr lang="sl-SI" sz="2800" b="1" dirty="0" smtClean="0">
                <a:solidFill>
                  <a:srgbClr val="3333FF"/>
                </a:solidFill>
              </a:rPr>
              <a:t>UPORABA:</a:t>
            </a:r>
          </a:p>
          <a:p>
            <a:pPr lvl="1" eaLnBrk="1" hangingPunct="1"/>
            <a:r>
              <a:rPr lang="sl-SI" sz="2400" dirty="0" smtClean="0"/>
              <a:t>prometni napisi, vrtno pohištvo, čolni, kovčki, …;</a:t>
            </a:r>
          </a:p>
          <a:p>
            <a:pPr lvl="1" eaLnBrk="1" hangingPunct="1"/>
            <a:endParaRPr lang="sl-SI" sz="2400" b="1" dirty="0" smtClean="0">
              <a:solidFill>
                <a:srgbClr val="3333FF"/>
              </a:solidFill>
            </a:endParaRPr>
          </a:p>
        </p:txBody>
      </p:sp>
      <p:sp>
        <p:nvSpPr>
          <p:cNvPr id="35844" name="Ograda datuma 5"/>
          <p:cNvSpPr>
            <a:spLocks noGrp="1"/>
          </p:cNvSpPr>
          <p:nvPr>
            <p:ph type="dt" sz="quarter" idx="10"/>
          </p:nvPr>
        </p:nvSpPr>
        <p:spPr>
          <a:noFill/>
        </p:spPr>
        <p:txBody>
          <a:bodyPr/>
          <a:lstStyle/>
          <a:p>
            <a:r>
              <a:rPr lang="sl-SI" dirty="0" smtClean="0"/>
              <a:t>TPR Klemenšek</a:t>
            </a:r>
            <a:endParaRPr lang="sl-SI" dirty="0"/>
          </a:p>
        </p:txBody>
      </p:sp>
      <p:sp>
        <p:nvSpPr>
          <p:cNvPr id="35845" name="Ograda številke diapozitiva 6"/>
          <p:cNvSpPr>
            <a:spLocks noGrp="1"/>
          </p:cNvSpPr>
          <p:nvPr>
            <p:ph type="sldNum" sz="quarter" idx="12"/>
          </p:nvPr>
        </p:nvSpPr>
        <p:spPr>
          <a:noFill/>
        </p:spPr>
        <p:txBody>
          <a:bodyPr/>
          <a:lstStyle/>
          <a:p>
            <a:fld id="{77257B5E-6171-4236-8729-8D7317344D32}" type="slidenum">
              <a:rPr lang="sl-SI"/>
              <a:pPr/>
              <a:t>31</a:t>
            </a:fld>
            <a:endParaRPr lang="sl-SI"/>
          </a:p>
        </p:txBody>
      </p:sp>
      <p:sp>
        <p:nvSpPr>
          <p:cNvPr id="35846"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5"/>
          <p:cNvSpPr txBox="1">
            <a:spLocks noChangeArrowheads="1"/>
          </p:cNvSpPr>
          <p:nvPr/>
        </p:nvSpPr>
        <p:spPr bwMode="auto">
          <a:xfrm>
            <a:off x="323850" y="1341438"/>
            <a:ext cx="8207375" cy="3387725"/>
          </a:xfrm>
          <a:prstGeom prst="rect">
            <a:avLst/>
          </a:prstGeom>
          <a:noFill/>
          <a:ln w="9525">
            <a:noFill/>
            <a:miter lim="800000"/>
            <a:headEnd/>
            <a:tailEnd/>
          </a:ln>
        </p:spPr>
        <p:txBody>
          <a:bodyPr>
            <a:spAutoFit/>
          </a:bodyPr>
          <a:lstStyle/>
          <a:p>
            <a:pPr>
              <a:spcBef>
                <a:spcPct val="50000"/>
              </a:spcBef>
            </a:pPr>
            <a:r>
              <a:rPr lang="sl-SI"/>
              <a:t>Za razliko od termoplastov, katerih proizvodnja nenehno narašča, pa je področje duroplastov mnogo bolj mirno. Vzrok temu je verjetno v tem, da duroplastov ne moremo reciklirati, preoblikovanje se namreč lahko opravi le enkrat. Ko se pri termoreaktivni snovi pod vplivom visoke temperature sproži kemična reakcija, pri kateri snov polimerizira, se makromolekule, ki so med seboj mrežasto prepletene, čvrsto združijo na zelo kratkih razdaljah v toge, trde členkaste spoje, tako da je celotno telo ena sama velika, prostorskoumrežena makromolekula z amorfno strukturo. To duroplastom omogoča veliko trdnost in obstojnost oblike (od tod tudi ime duros = trd). Vez, ki nastane med makromolekulami se ne sprosti niti s segrevanjem, zato so te snovi po reakciji neraztaljive in se razkrojijo šele pri sežigu.</a:t>
            </a:r>
            <a:br>
              <a:rPr lang="sl-SI"/>
            </a:br>
            <a:endParaRPr lang="sl-SI"/>
          </a:p>
        </p:txBody>
      </p:sp>
      <p:sp>
        <p:nvSpPr>
          <p:cNvPr id="36867" name="Rectangle 6"/>
          <p:cNvSpPr>
            <a:spLocks noGrp="1" noChangeArrowheads="1"/>
          </p:cNvSpPr>
          <p:nvPr>
            <p:ph type="title"/>
          </p:nvPr>
        </p:nvSpPr>
        <p:spPr/>
        <p:txBody>
          <a:bodyPr/>
          <a:lstStyle/>
          <a:p>
            <a:pPr algn="l" eaLnBrk="1" hangingPunct="1"/>
            <a:r>
              <a:rPr lang="sl-SI" sz="2800" b="1" smtClean="0">
                <a:solidFill>
                  <a:schemeClr val="tx1"/>
                </a:solidFill>
              </a:rPr>
              <a:t>Duroplasti</a:t>
            </a:r>
          </a:p>
        </p:txBody>
      </p:sp>
      <p:sp>
        <p:nvSpPr>
          <p:cNvPr id="36868" name="Ograda datuma 5"/>
          <p:cNvSpPr>
            <a:spLocks noGrp="1"/>
          </p:cNvSpPr>
          <p:nvPr>
            <p:ph type="dt" sz="quarter" idx="10"/>
          </p:nvPr>
        </p:nvSpPr>
        <p:spPr>
          <a:noFill/>
        </p:spPr>
        <p:txBody>
          <a:bodyPr/>
          <a:lstStyle/>
          <a:p>
            <a:r>
              <a:rPr lang="sl-SI" dirty="0" smtClean="0"/>
              <a:t>TPR Klemenšek</a:t>
            </a:r>
            <a:endParaRPr lang="sl-SI" dirty="0"/>
          </a:p>
        </p:txBody>
      </p:sp>
      <p:sp>
        <p:nvSpPr>
          <p:cNvPr id="36869" name="Ograda številke diapozitiva 6"/>
          <p:cNvSpPr>
            <a:spLocks noGrp="1"/>
          </p:cNvSpPr>
          <p:nvPr>
            <p:ph type="sldNum" sz="quarter" idx="12"/>
          </p:nvPr>
        </p:nvSpPr>
        <p:spPr>
          <a:noFill/>
        </p:spPr>
        <p:txBody>
          <a:bodyPr/>
          <a:lstStyle/>
          <a:p>
            <a:fld id="{15AA87C3-E0A0-4E60-99C3-8C5FFBDE976B}" type="slidenum">
              <a:rPr lang="sl-SI"/>
              <a:pPr/>
              <a:t>32</a:t>
            </a:fld>
            <a:endParaRPr lang="sl-SI"/>
          </a:p>
        </p:txBody>
      </p:sp>
      <p:sp>
        <p:nvSpPr>
          <p:cNvPr id="36870"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sl-SI" sz="3600" b="1" smtClean="0"/>
              <a:t>DUROPLASTI</a:t>
            </a:r>
            <a:br>
              <a:rPr lang="sl-SI" sz="3600" b="1" smtClean="0"/>
            </a:br>
            <a:r>
              <a:rPr lang="sl-SI" sz="3600" b="1" smtClean="0"/>
              <a:t>(smole in oblikovalne mase)</a:t>
            </a:r>
          </a:p>
        </p:txBody>
      </p:sp>
      <p:sp>
        <p:nvSpPr>
          <p:cNvPr id="37891" name="Rectangle 3"/>
          <p:cNvSpPr>
            <a:spLocks noGrp="1" noChangeArrowheads="1"/>
          </p:cNvSpPr>
          <p:nvPr>
            <p:ph type="body" idx="1"/>
          </p:nvPr>
        </p:nvSpPr>
        <p:spPr/>
        <p:txBody>
          <a:bodyPr/>
          <a:lstStyle/>
          <a:p>
            <a:pPr eaLnBrk="1" hangingPunct="1"/>
            <a:r>
              <a:rPr lang="sl-SI" sz="2800" b="1" smtClean="0"/>
              <a:t>v primerjavi s TERMOPLASTI so duroplasti:</a:t>
            </a:r>
          </a:p>
          <a:p>
            <a:pPr lvl="1" eaLnBrk="1" hangingPunct="1"/>
            <a:r>
              <a:rPr lang="sl-SI" sz="2400" b="1" smtClean="0">
                <a:solidFill>
                  <a:srgbClr val="009999"/>
                </a:solidFill>
              </a:rPr>
              <a:t>TRDNEJŠI</a:t>
            </a:r>
          </a:p>
          <a:p>
            <a:pPr lvl="1" eaLnBrk="1" hangingPunct="1"/>
            <a:r>
              <a:rPr lang="sl-SI" sz="2400" b="1" smtClean="0">
                <a:solidFill>
                  <a:srgbClr val="009999"/>
                </a:solidFill>
              </a:rPr>
              <a:t>TRŠI</a:t>
            </a:r>
          </a:p>
          <a:p>
            <a:pPr lvl="1" eaLnBrk="1" hangingPunct="1"/>
            <a:r>
              <a:rPr lang="sl-SI" sz="2400" b="1" smtClean="0">
                <a:solidFill>
                  <a:srgbClr val="009999"/>
                </a:solidFill>
              </a:rPr>
              <a:t>TERMIČNO STABILNEJŠI</a:t>
            </a:r>
          </a:p>
          <a:p>
            <a:pPr lvl="1" eaLnBrk="1" hangingPunct="1"/>
            <a:r>
              <a:rPr lang="sl-SI" sz="2400" b="1" smtClean="0">
                <a:solidFill>
                  <a:srgbClr val="009999"/>
                </a:solidFill>
              </a:rPr>
              <a:t>IMAJO VIŠJI “E”</a:t>
            </a:r>
          </a:p>
          <a:p>
            <a:pPr eaLnBrk="1" hangingPunct="1"/>
            <a:r>
              <a:rPr lang="sl-SI" sz="2800" b="1" smtClean="0"/>
              <a:t>so KRHKI, zato jim dodajamo polnila ter sredstva za ojačanje, so tudi netopni;</a:t>
            </a:r>
          </a:p>
        </p:txBody>
      </p:sp>
      <p:sp>
        <p:nvSpPr>
          <p:cNvPr id="37892" name="Ograda datuma 5"/>
          <p:cNvSpPr>
            <a:spLocks noGrp="1"/>
          </p:cNvSpPr>
          <p:nvPr>
            <p:ph type="dt" sz="quarter" idx="10"/>
          </p:nvPr>
        </p:nvSpPr>
        <p:spPr>
          <a:noFill/>
        </p:spPr>
        <p:txBody>
          <a:bodyPr/>
          <a:lstStyle/>
          <a:p>
            <a:r>
              <a:rPr lang="sl-SI" dirty="0" smtClean="0"/>
              <a:t>TPR Klemenšek</a:t>
            </a:r>
            <a:endParaRPr lang="sl-SI" dirty="0"/>
          </a:p>
        </p:txBody>
      </p:sp>
      <p:sp>
        <p:nvSpPr>
          <p:cNvPr id="37893" name="Ograda številke diapozitiva 6"/>
          <p:cNvSpPr>
            <a:spLocks noGrp="1"/>
          </p:cNvSpPr>
          <p:nvPr>
            <p:ph type="sldNum" sz="quarter" idx="12"/>
          </p:nvPr>
        </p:nvSpPr>
        <p:spPr>
          <a:noFill/>
        </p:spPr>
        <p:txBody>
          <a:bodyPr/>
          <a:lstStyle/>
          <a:p>
            <a:fld id="{FD4B1B2E-0BA1-4456-9864-2675C0A2C7C9}" type="slidenum">
              <a:rPr lang="sl-SI"/>
              <a:pPr/>
              <a:t>33</a:t>
            </a:fld>
            <a:endParaRPr lang="sl-SI"/>
          </a:p>
        </p:txBody>
      </p:sp>
      <p:sp>
        <p:nvSpPr>
          <p:cNvPr id="37894"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sl-SI" sz="3600" b="1" smtClean="0"/>
              <a:t>FENOPLASTI</a:t>
            </a:r>
            <a:br>
              <a:rPr lang="sl-SI" sz="3600" b="1" smtClean="0"/>
            </a:br>
            <a:r>
              <a:rPr lang="sl-SI" sz="3600" b="1" smtClean="0"/>
              <a:t>(PF)</a:t>
            </a:r>
          </a:p>
        </p:txBody>
      </p:sp>
      <p:sp>
        <p:nvSpPr>
          <p:cNvPr id="38915" name="Rectangle 3"/>
          <p:cNvSpPr>
            <a:spLocks noGrp="1" noChangeArrowheads="1"/>
          </p:cNvSpPr>
          <p:nvPr>
            <p:ph type="body" idx="1"/>
          </p:nvPr>
        </p:nvSpPr>
        <p:spPr>
          <a:xfrm>
            <a:off x="809625" y="1500174"/>
            <a:ext cx="7958138" cy="4643437"/>
          </a:xfrm>
        </p:spPr>
        <p:txBody>
          <a:bodyPr/>
          <a:lstStyle/>
          <a:p>
            <a:pPr eaLnBrk="1" hangingPunct="1"/>
            <a:r>
              <a:rPr lang="sl-SI" sz="2400" dirty="0" smtClean="0"/>
              <a:t>so </a:t>
            </a:r>
            <a:r>
              <a:rPr lang="sl-SI" sz="2400" dirty="0" err="1" smtClean="0"/>
              <a:t>polikondenzati</a:t>
            </a:r>
            <a:r>
              <a:rPr lang="sl-SI" sz="2400" dirty="0" smtClean="0"/>
              <a:t> fenola in formaldehida;</a:t>
            </a:r>
          </a:p>
          <a:p>
            <a:pPr lvl="1" eaLnBrk="1" hangingPunct="1"/>
            <a:r>
              <a:rPr lang="sl-SI" sz="2000" b="1" dirty="0" smtClean="0"/>
              <a:t>bakelit, </a:t>
            </a:r>
            <a:r>
              <a:rPr lang="sl-SI" sz="2000" b="1" dirty="0" err="1" smtClean="0"/>
              <a:t>plastadur</a:t>
            </a:r>
            <a:r>
              <a:rPr lang="sl-SI" sz="2000" b="1" dirty="0" smtClean="0"/>
              <a:t>,</a:t>
            </a:r>
            <a:r>
              <a:rPr lang="sl-SI" sz="2000" dirty="0" smtClean="0"/>
              <a:t> … mase za oblikovanje;</a:t>
            </a:r>
          </a:p>
          <a:p>
            <a:pPr lvl="1" eaLnBrk="1" hangingPunct="1"/>
            <a:r>
              <a:rPr lang="sl-SI" sz="2000" b="1" dirty="0" err="1" smtClean="0"/>
              <a:t>glasoteks</a:t>
            </a:r>
            <a:r>
              <a:rPr lang="sl-SI" sz="2000" b="1" dirty="0" smtClean="0"/>
              <a:t>, </a:t>
            </a:r>
            <a:r>
              <a:rPr lang="sl-SI" sz="2000" b="1" dirty="0" err="1" smtClean="0"/>
              <a:t>pertinaks</a:t>
            </a:r>
            <a:r>
              <a:rPr lang="sl-SI" sz="2000" b="1" dirty="0" smtClean="0"/>
              <a:t>,</a:t>
            </a:r>
            <a:r>
              <a:rPr lang="sl-SI" sz="2000" dirty="0" smtClean="0"/>
              <a:t> … </a:t>
            </a:r>
            <a:r>
              <a:rPr lang="sl-SI" sz="2000" dirty="0" err="1" smtClean="0"/>
              <a:t>prešane</a:t>
            </a:r>
            <a:r>
              <a:rPr lang="sl-SI" sz="2000" dirty="0" smtClean="0"/>
              <a:t> plošče;</a:t>
            </a:r>
          </a:p>
          <a:p>
            <a:pPr eaLnBrk="1" hangingPunct="1"/>
            <a:r>
              <a:rPr lang="sl-SI" sz="2400" b="1" dirty="0" smtClean="0"/>
              <a:t>PREDELAVA:</a:t>
            </a:r>
          </a:p>
          <a:p>
            <a:pPr lvl="1" eaLnBrk="1" hangingPunct="1"/>
            <a:r>
              <a:rPr lang="sl-SI" sz="2000" dirty="0" err="1" smtClean="0"/>
              <a:t>prešanje</a:t>
            </a:r>
            <a:r>
              <a:rPr lang="sl-SI" sz="2000" dirty="0" smtClean="0"/>
              <a:t>;</a:t>
            </a:r>
          </a:p>
          <a:p>
            <a:pPr lvl="1" eaLnBrk="1" hangingPunct="1"/>
            <a:r>
              <a:rPr lang="sl-SI" sz="2000" dirty="0" smtClean="0"/>
              <a:t>brizganje;</a:t>
            </a:r>
          </a:p>
          <a:p>
            <a:pPr lvl="1" eaLnBrk="1" hangingPunct="1"/>
            <a:r>
              <a:rPr lang="sl-SI" sz="2000" dirty="0" smtClean="0"/>
              <a:t>variti jih NE moremo, lahko jih lepimo;</a:t>
            </a:r>
          </a:p>
          <a:p>
            <a:pPr eaLnBrk="1" hangingPunct="1"/>
            <a:r>
              <a:rPr lang="sl-SI" sz="2400" b="1" dirty="0" smtClean="0"/>
              <a:t> UPORABA</a:t>
            </a:r>
          </a:p>
          <a:p>
            <a:pPr lvl="1" eaLnBrk="1" hangingPunct="1"/>
            <a:r>
              <a:rPr lang="sl-SI" sz="2000" b="1" dirty="0" smtClean="0"/>
              <a:t>PF mase:</a:t>
            </a:r>
            <a:r>
              <a:rPr lang="sl-SI" sz="2000" dirty="0" smtClean="0"/>
              <a:t> vtične doze, kontaktne letve, tesnila;</a:t>
            </a:r>
          </a:p>
          <a:p>
            <a:pPr lvl="1" eaLnBrk="1" hangingPunct="1"/>
            <a:r>
              <a:rPr lang="sl-SI" sz="2000" b="1" dirty="0" smtClean="0"/>
              <a:t>večslojne plošče:</a:t>
            </a:r>
            <a:r>
              <a:rPr lang="sl-SI" sz="2000" dirty="0" smtClean="0"/>
              <a:t> izolacijske in fasadne plošče;</a:t>
            </a:r>
          </a:p>
          <a:p>
            <a:pPr lvl="1" eaLnBrk="1" hangingPunct="1"/>
            <a:r>
              <a:rPr lang="sl-SI" sz="2000" b="1" dirty="0" smtClean="0"/>
              <a:t>smole:</a:t>
            </a:r>
            <a:r>
              <a:rPr lang="sl-SI" sz="2000" dirty="0" smtClean="0"/>
              <a:t> lepila, laki, veziva pri zavornih oblogah, ….;</a:t>
            </a:r>
            <a:endParaRPr lang="sl-SI" sz="2000" b="1" dirty="0" smtClean="0"/>
          </a:p>
          <a:p>
            <a:pPr eaLnBrk="1" hangingPunct="1"/>
            <a:endParaRPr lang="sl-SI" sz="2400" dirty="0" smtClean="0"/>
          </a:p>
        </p:txBody>
      </p:sp>
      <p:sp>
        <p:nvSpPr>
          <p:cNvPr id="38916" name="Ograda datuma 5"/>
          <p:cNvSpPr>
            <a:spLocks noGrp="1"/>
          </p:cNvSpPr>
          <p:nvPr>
            <p:ph type="dt" sz="quarter" idx="10"/>
          </p:nvPr>
        </p:nvSpPr>
        <p:spPr>
          <a:noFill/>
        </p:spPr>
        <p:txBody>
          <a:bodyPr/>
          <a:lstStyle/>
          <a:p>
            <a:r>
              <a:rPr lang="sl-SI" dirty="0" smtClean="0"/>
              <a:t>TPR Klemenšek</a:t>
            </a:r>
            <a:endParaRPr lang="sl-SI" dirty="0"/>
          </a:p>
        </p:txBody>
      </p:sp>
      <p:sp>
        <p:nvSpPr>
          <p:cNvPr id="38917" name="Ograda številke diapozitiva 6"/>
          <p:cNvSpPr>
            <a:spLocks noGrp="1"/>
          </p:cNvSpPr>
          <p:nvPr>
            <p:ph type="sldNum" sz="quarter" idx="12"/>
          </p:nvPr>
        </p:nvSpPr>
        <p:spPr>
          <a:noFill/>
        </p:spPr>
        <p:txBody>
          <a:bodyPr/>
          <a:lstStyle/>
          <a:p>
            <a:fld id="{B233FA25-0984-4F7B-A416-F5D475A96BE6}" type="slidenum">
              <a:rPr lang="sl-SI"/>
              <a:pPr/>
              <a:t>34</a:t>
            </a:fld>
            <a:endParaRPr lang="sl-SI"/>
          </a:p>
        </p:txBody>
      </p:sp>
      <p:sp>
        <p:nvSpPr>
          <p:cNvPr id="38918"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sl-SI" sz="3600" b="1" smtClean="0"/>
              <a:t>POLIESTERSKE SMOLE</a:t>
            </a:r>
            <a:br>
              <a:rPr lang="sl-SI" sz="3600" b="1" smtClean="0"/>
            </a:br>
            <a:r>
              <a:rPr lang="sl-SI" sz="3600" b="1" smtClean="0"/>
              <a:t>(UP)</a:t>
            </a:r>
          </a:p>
        </p:txBody>
      </p:sp>
      <p:sp>
        <p:nvSpPr>
          <p:cNvPr id="39939" name="Rectangle 3"/>
          <p:cNvSpPr>
            <a:spLocks noGrp="1" noChangeArrowheads="1"/>
          </p:cNvSpPr>
          <p:nvPr>
            <p:ph type="body" idx="1"/>
          </p:nvPr>
        </p:nvSpPr>
        <p:spPr/>
        <p:txBody>
          <a:bodyPr/>
          <a:lstStyle/>
          <a:p>
            <a:pPr eaLnBrk="1" hangingPunct="1"/>
            <a:r>
              <a:rPr lang="sl-SI" sz="2400" b="1" smtClean="0"/>
              <a:t>alpolite, r</a:t>
            </a:r>
            <a:r>
              <a:rPr lang="sl-SI" sz="2400" b="1" smtClean="0">
                <a:cs typeface="Times New Roman" pitchFamily="18" charset="0"/>
              </a:rPr>
              <a:t>ü</a:t>
            </a:r>
            <a:r>
              <a:rPr lang="sl-SI" sz="2400" b="1" smtClean="0"/>
              <a:t>topal,</a:t>
            </a:r>
            <a:r>
              <a:rPr lang="sl-SI" sz="2400" smtClean="0"/>
              <a:t> … vlivne smole;</a:t>
            </a:r>
          </a:p>
          <a:p>
            <a:pPr eaLnBrk="1" hangingPunct="1"/>
            <a:r>
              <a:rPr lang="sl-SI" sz="2400" b="1" smtClean="0"/>
              <a:t>bakelite, polydur, norsopreg;</a:t>
            </a:r>
            <a:r>
              <a:rPr lang="sl-SI" sz="2400" smtClean="0"/>
              <a:t> … oblikovalne mase;</a:t>
            </a:r>
          </a:p>
          <a:p>
            <a:pPr eaLnBrk="1" hangingPunct="1"/>
            <a:r>
              <a:rPr lang="sl-SI" sz="2400" smtClean="0"/>
              <a:t>neobarvane, brez polnil in ojačitev so skoraj prozorne;</a:t>
            </a:r>
          </a:p>
          <a:p>
            <a:pPr eaLnBrk="1" hangingPunct="1"/>
            <a:r>
              <a:rPr lang="sl-SI" sz="2400" b="1" smtClean="0"/>
              <a:t>PREDELAVA</a:t>
            </a:r>
          </a:p>
          <a:p>
            <a:pPr lvl="1" eaLnBrk="1" hangingPunct="1"/>
            <a:r>
              <a:rPr lang="sl-SI" sz="2000" b="1" smtClean="0"/>
              <a:t>vlivne smole:</a:t>
            </a:r>
            <a:r>
              <a:rPr lang="sl-SI" sz="2000" smtClean="0"/>
              <a:t> (v smole vmešamo trdila in pospeševala, ki se NE smejo mešati med sabo) - postopki:</a:t>
            </a:r>
          </a:p>
          <a:p>
            <a:pPr lvl="2" eaLnBrk="1" hangingPunct="1"/>
            <a:r>
              <a:rPr lang="sl-SI" sz="1800" b="1" smtClean="0"/>
              <a:t>ročni postopki</a:t>
            </a:r>
            <a:r>
              <a:rPr lang="sl-SI" sz="1800" smtClean="0"/>
              <a:t>: primerni za izdelke velikih površin;</a:t>
            </a:r>
          </a:p>
          <a:p>
            <a:pPr lvl="2" eaLnBrk="1" hangingPunct="1"/>
            <a:r>
              <a:rPr lang="sl-SI" sz="1800" b="1" smtClean="0"/>
              <a:t>nabrizgavanje vlaken</a:t>
            </a:r>
            <a:r>
              <a:rPr lang="sl-SI" sz="1800" smtClean="0"/>
              <a:t>: v orodje istočasno vbrizgamo vlakna in smolo;</a:t>
            </a:r>
            <a:r>
              <a:rPr lang="sl-SI" sz="1800" b="1" smtClean="0"/>
              <a:t> </a:t>
            </a:r>
          </a:p>
          <a:p>
            <a:pPr lvl="1" eaLnBrk="1" hangingPunct="1"/>
            <a:r>
              <a:rPr lang="sl-SI" sz="2000" b="1" smtClean="0"/>
              <a:t>oblikovalne mase</a:t>
            </a:r>
            <a:r>
              <a:rPr lang="sl-SI" sz="2000" smtClean="0"/>
              <a:t>: so v obliki grnulatov ali testastih mas, ki se lahko prešajo ali brizgajo</a:t>
            </a:r>
          </a:p>
        </p:txBody>
      </p:sp>
      <p:sp>
        <p:nvSpPr>
          <p:cNvPr id="39940" name="Ograda datuma 5"/>
          <p:cNvSpPr>
            <a:spLocks noGrp="1"/>
          </p:cNvSpPr>
          <p:nvPr>
            <p:ph type="dt" sz="quarter" idx="10"/>
          </p:nvPr>
        </p:nvSpPr>
        <p:spPr>
          <a:noFill/>
        </p:spPr>
        <p:txBody>
          <a:bodyPr/>
          <a:lstStyle/>
          <a:p>
            <a:r>
              <a:rPr lang="sl-SI" dirty="0" smtClean="0"/>
              <a:t>TPR Klemenšek</a:t>
            </a:r>
            <a:endParaRPr lang="sl-SI" dirty="0"/>
          </a:p>
        </p:txBody>
      </p:sp>
      <p:sp>
        <p:nvSpPr>
          <p:cNvPr id="39941" name="Ograda številke diapozitiva 6"/>
          <p:cNvSpPr>
            <a:spLocks noGrp="1"/>
          </p:cNvSpPr>
          <p:nvPr>
            <p:ph type="sldNum" sz="quarter" idx="12"/>
          </p:nvPr>
        </p:nvSpPr>
        <p:spPr>
          <a:noFill/>
        </p:spPr>
        <p:txBody>
          <a:bodyPr/>
          <a:lstStyle/>
          <a:p>
            <a:fld id="{97D858C5-9583-4987-BE61-F518ADDFA00A}" type="slidenum">
              <a:rPr lang="sl-SI"/>
              <a:pPr/>
              <a:t>35</a:t>
            </a:fld>
            <a:endParaRPr lang="sl-SI"/>
          </a:p>
        </p:txBody>
      </p:sp>
      <p:sp>
        <p:nvSpPr>
          <p:cNvPr id="39942"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sl-SI" sz="3600" b="1" smtClean="0"/>
              <a:t>POLIESTERSKE SMOLE</a:t>
            </a:r>
            <a:br>
              <a:rPr lang="sl-SI" sz="3600" b="1" smtClean="0"/>
            </a:br>
            <a:r>
              <a:rPr lang="sl-SI" sz="3600" b="1" smtClean="0"/>
              <a:t>(UP)</a:t>
            </a:r>
          </a:p>
        </p:txBody>
      </p:sp>
      <p:sp>
        <p:nvSpPr>
          <p:cNvPr id="40963" name="Rectangle 3"/>
          <p:cNvSpPr>
            <a:spLocks noGrp="1" noChangeArrowheads="1"/>
          </p:cNvSpPr>
          <p:nvPr>
            <p:ph type="body" idx="1"/>
          </p:nvPr>
        </p:nvSpPr>
        <p:spPr>
          <a:xfrm>
            <a:off x="838200" y="2362200"/>
            <a:ext cx="7958138" cy="3195638"/>
          </a:xfrm>
        </p:spPr>
        <p:txBody>
          <a:bodyPr/>
          <a:lstStyle/>
          <a:p>
            <a:pPr eaLnBrk="1" hangingPunct="1"/>
            <a:r>
              <a:rPr lang="sl-SI" sz="2800" b="1" smtClean="0"/>
              <a:t>UPORABA</a:t>
            </a:r>
          </a:p>
          <a:p>
            <a:pPr lvl="1" eaLnBrk="1" hangingPunct="1"/>
            <a:r>
              <a:rPr lang="sl-SI" sz="2400" b="1" smtClean="0"/>
              <a:t>vlivne smole:</a:t>
            </a:r>
            <a:r>
              <a:rPr lang="sl-SI" sz="2400" smtClean="0"/>
              <a:t> zalivanje električnih delov, …</a:t>
            </a:r>
          </a:p>
          <a:p>
            <a:pPr lvl="1" eaLnBrk="1" hangingPunct="1"/>
            <a:r>
              <a:rPr lang="sl-SI" sz="2400" b="1" smtClean="0"/>
              <a:t>laminati:</a:t>
            </a:r>
            <a:r>
              <a:rPr lang="sl-SI" sz="2400" smtClean="0"/>
              <a:t> letalska industrija, spalne prikolice, odbijači, čolni, čelade, sodi, svetlobne kupole, plavalni bazeni, ..;</a:t>
            </a:r>
          </a:p>
          <a:p>
            <a:pPr lvl="1" eaLnBrk="1" hangingPunct="1"/>
            <a:r>
              <a:rPr lang="sl-SI" sz="2400" b="1" smtClean="0"/>
              <a:t> oblikovalne mase:</a:t>
            </a:r>
            <a:r>
              <a:rPr lang="sl-SI" sz="2400" smtClean="0"/>
              <a:t> stikalne letve, grla svetilk, parabolne antene, …;</a:t>
            </a:r>
            <a:endParaRPr lang="sl-SI" sz="2400" b="1" smtClean="0"/>
          </a:p>
        </p:txBody>
      </p:sp>
      <p:sp>
        <p:nvSpPr>
          <p:cNvPr id="40964" name="Ograda datuma 5"/>
          <p:cNvSpPr>
            <a:spLocks noGrp="1"/>
          </p:cNvSpPr>
          <p:nvPr>
            <p:ph type="dt" sz="quarter" idx="10"/>
          </p:nvPr>
        </p:nvSpPr>
        <p:spPr>
          <a:noFill/>
        </p:spPr>
        <p:txBody>
          <a:bodyPr/>
          <a:lstStyle/>
          <a:p>
            <a:r>
              <a:rPr lang="sl-SI" dirty="0" smtClean="0"/>
              <a:t>TPR Klemenšek</a:t>
            </a:r>
            <a:endParaRPr lang="sl-SI" dirty="0"/>
          </a:p>
        </p:txBody>
      </p:sp>
      <p:sp>
        <p:nvSpPr>
          <p:cNvPr id="40965" name="Ograda številke diapozitiva 6"/>
          <p:cNvSpPr>
            <a:spLocks noGrp="1"/>
          </p:cNvSpPr>
          <p:nvPr>
            <p:ph type="sldNum" sz="quarter" idx="12"/>
          </p:nvPr>
        </p:nvSpPr>
        <p:spPr>
          <a:noFill/>
        </p:spPr>
        <p:txBody>
          <a:bodyPr/>
          <a:lstStyle/>
          <a:p>
            <a:fld id="{35D6A5E8-EB62-4144-A086-E3BD0366E893}" type="slidenum">
              <a:rPr lang="sl-SI"/>
              <a:pPr/>
              <a:t>36</a:t>
            </a:fld>
            <a:endParaRPr lang="sl-SI"/>
          </a:p>
        </p:txBody>
      </p:sp>
      <p:sp>
        <p:nvSpPr>
          <p:cNvPr id="40966"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sl-SI" sz="3600" b="1" smtClean="0"/>
              <a:t>EPOKSIDNE SMOLE</a:t>
            </a:r>
            <a:br>
              <a:rPr lang="sl-SI" sz="3600" b="1" smtClean="0"/>
            </a:br>
            <a:r>
              <a:rPr lang="sl-SI" sz="3600" b="1" smtClean="0"/>
              <a:t>(EP)</a:t>
            </a:r>
          </a:p>
        </p:txBody>
      </p:sp>
      <p:sp>
        <p:nvSpPr>
          <p:cNvPr id="41987" name="Rectangle 3"/>
          <p:cNvSpPr>
            <a:spLocks noGrp="1" noChangeArrowheads="1"/>
          </p:cNvSpPr>
          <p:nvPr>
            <p:ph type="body" idx="1"/>
          </p:nvPr>
        </p:nvSpPr>
        <p:spPr>
          <a:noFill/>
        </p:spPr>
        <p:txBody>
          <a:bodyPr/>
          <a:lstStyle/>
          <a:p>
            <a:pPr eaLnBrk="1" hangingPunct="1"/>
            <a:r>
              <a:rPr lang="sl-SI" sz="2400" b="1" smtClean="0"/>
              <a:t>araldit, beckopoks,</a:t>
            </a:r>
            <a:r>
              <a:rPr lang="sl-SI" sz="2400" smtClean="0"/>
              <a:t> … vlivne smole;</a:t>
            </a:r>
          </a:p>
          <a:p>
            <a:pPr eaLnBrk="1" hangingPunct="1"/>
            <a:r>
              <a:rPr lang="sl-SI" sz="2400" b="1" smtClean="0"/>
              <a:t>bakelite, araldit - presmasse;</a:t>
            </a:r>
            <a:r>
              <a:rPr lang="sl-SI" sz="2400" smtClean="0"/>
              <a:t> … oblikovalne mase;</a:t>
            </a:r>
          </a:p>
          <a:p>
            <a:pPr eaLnBrk="1" hangingPunct="1"/>
            <a:r>
              <a:rPr lang="sl-SI" sz="2400" smtClean="0"/>
              <a:t>neobarvane, brez polnil čiste - občutljive na svetlobo;</a:t>
            </a:r>
          </a:p>
          <a:p>
            <a:pPr eaLnBrk="1" hangingPunct="1"/>
            <a:r>
              <a:rPr lang="sl-SI" sz="2400" smtClean="0"/>
              <a:t>dobro toplotno obstojne, težko vnetljive, lahko samougasljive;</a:t>
            </a:r>
          </a:p>
          <a:p>
            <a:pPr eaLnBrk="1" hangingPunct="1"/>
            <a:r>
              <a:rPr lang="sl-SI" sz="2400" smtClean="0"/>
              <a:t>pri delu z njimi so potrebna osebna ZAŠČITNA sredstva;</a:t>
            </a:r>
          </a:p>
        </p:txBody>
      </p:sp>
      <p:sp>
        <p:nvSpPr>
          <p:cNvPr id="41988" name="Ograda datuma 5"/>
          <p:cNvSpPr>
            <a:spLocks noGrp="1"/>
          </p:cNvSpPr>
          <p:nvPr>
            <p:ph type="dt" sz="quarter" idx="10"/>
          </p:nvPr>
        </p:nvSpPr>
        <p:spPr>
          <a:noFill/>
        </p:spPr>
        <p:txBody>
          <a:bodyPr/>
          <a:lstStyle/>
          <a:p>
            <a:r>
              <a:rPr lang="sl-SI" dirty="0" smtClean="0"/>
              <a:t>TPR Klemenšek</a:t>
            </a:r>
            <a:endParaRPr lang="sl-SI" dirty="0"/>
          </a:p>
        </p:txBody>
      </p:sp>
      <p:sp>
        <p:nvSpPr>
          <p:cNvPr id="41989" name="Ograda številke diapozitiva 6"/>
          <p:cNvSpPr>
            <a:spLocks noGrp="1"/>
          </p:cNvSpPr>
          <p:nvPr>
            <p:ph type="sldNum" sz="quarter" idx="12"/>
          </p:nvPr>
        </p:nvSpPr>
        <p:spPr>
          <a:noFill/>
        </p:spPr>
        <p:txBody>
          <a:bodyPr/>
          <a:lstStyle/>
          <a:p>
            <a:fld id="{D878D6DA-19EC-49C6-B2CC-A8C77CC688FC}" type="slidenum">
              <a:rPr lang="sl-SI"/>
              <a:pPr/>
              <a:t>37</a:t>
            </a:fld>
            <a:endParaRPr lang="sl-SI"/>
          </a:p>
        </p:txBody>
      </p:sp>
      <p:sp>
        <p:nvSpPr>
          <p:cNvPr id="41990"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sl-SI" sz="3600" b="1" smtClean="0"/>
              <a:t>EPOKSIDNE SMOLE</a:t>
            </a:r>
            <a:br>
              <a:rPr lang="sl-SI" sz="3600" b="1" smtClean="0"/>
            </a:br>
            <a:r>
              <a:rPr lang="sl-SI" sz="3600" b="1" smtClean="0"/>
              <a:t>(EP)</a:t>
            </a:r>
          </a:p>
        </p:txBody>
      </p:sp>
      <p:sp>
        <p:nvSpPr>
          <p:cNvPr id="43011" name="Rectangle 3"/>
          <p:cNvSpPr>
            <a:spLocks noGrp="1" noChangeArrowheads="1"/>
          </p:cNvSpPr>
          <p:nvPr>
            <p:ph type="body" idx="1"/>
          </p:nvPr>
        </p:nvSpPr>
        <p:spPr>
          <a:noFill/>
        </p:spPr>
        <p:txBody>
          <a:bodyPr/>
          <a:lstStyle/>
          <a:p>
            <a:pPr eaLnBrk="1" hangingPunct="1"/>
            <a:r>
              <a:rPr lang="sl-SI" sz="2800" b="1" smtClean="0"/>
              <a:t>UPORABA</a:t>
            </a:r>
          </a:p>
          <a:p>
            <a:pPr lvl="1" eaLnBrk="1" hangingPunct="1"/>
            <a:r>
              <a:rPr lang="sl-SI" sz="2400" b="1" smtClean="0"/>
              <a:t>vlivne smole:</a:t>
            </a:r>
            <a:r>
              <a:rPr lang="sl-SI" sz="2400" smtClean="0"/>
              <a:t> kondenzatorji, izolatorji, laki za površinsko zaščito, lepila, kopirni modeli, orodja za pene,  …;</a:t>
            </a:r>
          </a:p>
          <a:p>
            <a:pPr lvl="1" eaLnBrk="1" hangingPunct="1"/>
            <a:r>
              <a:rPr lang="sl-SI" sz="2400" b="1" smtClean="0"/>
              <a:t>laminati:</a:t>
            </a:r>
            <a:r>
              <a:rPr lang="sl-SI" sz="2400" smtClean="0"/>
              <a:t> propelerji za helikopterje, čolni, smuči, hokejske palice, palice za skok v višino, jamborji, …;</a:t>
            </a:r>
          </a:p>
          <a:p>
            <a:pPr lvl="1" eaLnBrk="1" hangingPunct="1"/>
            <a:r>
              <a:rPr lang="sl-SI" sz="2400" b="1" smtClean="0"/>
              <a:t>oblikovalne mase: </a:t>
            </a:r>
            <a:r>
              <a:rPr lang="sl-SI" sz="2400" smtClean="0"/>
              <a:t>preobleke občutljivih elektro delov, črpalke za agresivne tekočine, …;</a:t>
            </a:r>
            <a:endParaRPr lang="sl-SI" sz="2400" b="1" smtClean="0"/>
          </a:p>
        </p:txBody>
      </p:sp>
      <p:sp>
        <p:nvSpPr>
          <p:cNvPr id="43012" name="Ograda datuma 5"/>
          <p:cNvSpPr>
            <a:spLocks noGrp="1"/>
          </p:cNvSpPr>
          <p:nvPr>
            <p:ph type="dt" sz="quarter" idx="10"/>
          </p:nvPr>
        </p:nvSpPr>
        <p:spPr>
          <a:noFill/>
        </p:spPr>
        <p:txBody>
          <a:bodyPr/>
          <a:lstStyle/>
          <a:p>
            <a:r>
              <a:rPr lang="sl-SI" dirty="0" smtClean="0"/>
              <a:t>TPR Klemenšek</a:t>
            </a:r>
            <a:endParaRPr lang="sl-SI" dirty="0"/>
          </a:p>
        </p:txBody>
      </p:sp>
      <p:sp>
        <p:nvSpPr>
          <p:cNvPr id="43013" name="Ograda številke diapozitiva 6"/>
          <p:cNvSpPr>
            <a:spLocks noGrp="1"/>
          </p:cNvSpPr>
          <p:nvPr>
            <p:ph type="sldNum" sz="quarter" idx="12"/>
          </p:nvPr>
        </p:nvSpPr>
        <p:spPr>
          <a:noFill/>
        </p:spPr>
        <p:txBody>
          <a:bodyPr/>
          <a:lstStyle/>
          <a:p>
            <a:fld id="{7E771273-8E22-4B95-892D-318A630E3F90}" type="slidenum">
              <a:rPr lang="sl-SI"/>
              <a:pPr/>
              <a:t>38</a:t>
            </a:fld>
            <a:endParaRPr lang="sl-SI"/>
          </a:p>
        </p:txBody>
      </p:sp>
      <p:sp>
        <p:nvSpPr>
          <p:cNvPr id="43014"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sl-SI" sz="3600" b="1" smtClean="0"/>
              <a:t>TERMOPLASTIČNI ELASTOMERI (TPE)</a:t>
            </a:r>
          </a:p>
        </p:txBody>
      </p:sp>
      <p:sp>
        <p:nvSpPr>
          <p:cNvPr id="44035" name="Rectangle 3"/>
          <p:cNvSpPr>
            <a:spLocks noGrp="1" noChangeArrowheads="1"/>
          </p:cNvSpPr>
          <p:nvPr>
            <p:ph type="body" idx="1"/>
          </p:nvPr>
        </p:nvSpPr>
        <p:spPr>
          <a:xfrm>
            <a:off x="809625" y="1643050"/>
            <a:ext cx="7953375" cy="4262437"/>
          </a:xfrm>
        </p:spPr>
        <p:txBody>
          <a:bodyPr/>
          <a:lstStyle/>
          <a:p>
            <a:pPr eaLnBrk="1" hangingPunct="1"/>
            <a:r>
              <a:rPr lang="sl-SI" sz="2400" b="1" dirty="0" smtClean="0"/>
              <a:t>ELASTOMERNI POLIURETAN (PUR)</a:t>
            </a:r>
          </a:p>
          <a:p>
            <a:pPr lvl="1" eaLnBrk="1" hangingPunct="1"/>
            <a:r>
              <a:rPr lang="sl-SI" sz="2000" b="1" dirty="0" smtClean="0"/>
              <a:t>imajo visoko natezno trdnost, z velikim raztezkom pri pretrgu;</a:t>
            </a:r>
          </a:p>
          <a:p>
            <a:pPr lvl="1" eaLnBrk="1" hangingPunct="1"/>
            <a:r>
              <a:rPr lang="sl-SI" sz="2000" b="1" dirty="0" smtClean="0"/>
              <a:t> so zelo odporni proti obrabi, dobro dušijo in se dobro oprijemljejo kovin;</a:t>
            </a:r>
          </a:p>
          <a:p>
            <a:pPr lvl="1" eaLnBrk="1" hangingPunct="1"/>
            <a:r>
              <a:rPr lang="sl-SI" sz="2000" b="1" dirty="0" smtClean="0"/>
              <a:t>uporabni so v temperaturnem območju od -40</a:t>
            </a:r>
            <a:r>
              <a:rPr lang="sl-SI" sz="2000" b="1" baseline="30000" dirty="0" smtClean="0"/>
              <a:t>0</a:t>
            </a:r>
            <a:r>
              <a:rPr lang="sl-SI" sz="2000" b="1" dirty="0" smtClean="0"/>
              <a:t>C  do 80</a:t>
            </a:r>
            <a:r>
              <a:rPr lang="sl-SI" sz="2000" b="1" baseline="30000" dirty="0" smtClean="0"/>
              <a:t>0</a:t>
            </a:r>
            <a:r>
              <a:rPr lang="sl-SI" sz="2000" b="1" dirty="0" smtClean="0"/>
              <a:t>C;</a:t>
            </a:r>
          </a:p>
          <a:p>
            <a:pPr lvl="1" eaLnBrk="1" hangingPunct="1"/>
            <a:r>
              <a:rPr lang="sl-SI" sz="2000" b="1" dirty="0" smtClean="0"/>
              <a:t>znana trgovska imena:DESMOPAN, ELASTOLLAN, VULKOLLAN, ELASTOPAL, …</a:t>
            </a:r>
          </a:p>
          <a:p>
            <a:pPr lvl="1" eaLnBrk="1" hangingPunct="1"/>
            <a:r>
              <a:rPr lang="sl-SI" sz="2000" b="1" dirty="0" smtClean="0"/>
              <a:t>UPORABA:</a:t>
            </a:r>
          </a:p>
          <a:p>
            <a:pPr lvl="2" eaLnBrk="1" hangingPunct="1"/>
            <a:r>
              <a:rPr lang="sl-SI" sz="1800" b="1" dirty="0" smtClean="0"/>
              <a:t>vozila:</a:t>
            </a:r>
            <a:r>
              <a:rPr lang="sl-SI" sz="1800" dirty="0" smtClean="0"/>
              <a:t> ležaji, </a:t>
            </a:r>
            <a:r>
              <a:rPr lang="sl-SI" sz="1800" dirty="0" err="1" smtClean="0"/>
              <a:t>puše</a:t>
            </a:r>
            <a:r>
              <a:rPr lang="sl-SI" sz="1800" dirty="0" smtClean="0"/>
              <a:t>, tesnila, manšete, prašni pokrovi, hidravlične cevi,..;</a:t>
            </a:r>
          </a:p>
          <a:p>
            <a:pPr lvl="2" eaLnBrk="1" hangingPunct="1"/>
            <a:r>
              <a:rPr lang="sl-SI" sz="1800" b="1" dirty="0" smtClean="0"/>
              <a:t>šport:</a:t>
            </a:r>
            <a:r>
              <a:rPr lang="sl-SI" sz="1800" dirty="0" smtClean="0"/>
              <a:t> smučarski čevlji, rolke, kotalke, podplati športnih copat, ……..</a:t>
            </a:r>
            <a:endParaRPr lang="sl-SI" sz="1800" b="1" dirty="0" smtClean="0"/>
          </a:p>
          <a:p>
            <a:pPr lvl="2" eaLnBrk="1" hangingPunct="1"/>
            <a:endParaRPr lang="sl-SI" sz="1800" b="1" dirty="0" smtClean="0"/>
          </a:p>
        </p:txBody>
      </p:sp>
      <p:sp>
        <p:nvSpPr>
          <p:cNvPr id="44036" name="Ograda datuma 5"/>
          <p:cNvSpPr>
            <a:spLocks noGrp="1"/>
          </p:cNvSpPr>
          <p:nvPr>
            <p:ph type="dt" sz="quarter" idx="10"/>
          </p:nvPr>
        </p:nvSpPr>
        <p:spPr>
          <a:noFill/>
        </p:spPr>
        <p:txBody>
          <a:bodyPr/>
          <a:lstStyle/>
          <a:p>
            <a:r>
              <a:rPr lang="sl-SI" dirty="0" smtClean="0"/>
              <a:t>TPR Klemenšek</a:t>
            </a:r>
            <a:endParaRPr lang="sl-SI" dirty="0"/>
          </a:p>
        </p:txBody>
      </p:sp>
      <p:sp>
        <p:nvSpPr>
          <p:cNvPr id="44037" name="Ograda številke diapozitiva 6"/>
          <p:cNvSpPr>
            <a:spLocks noGrp="1"/>
          </p:cNvSpPr>
          <p:nvPr>
            <p:ph type="sldNum" sz="quarter" idx="12"/>
          </p:nvPr>
        </p:nvSpPr>
        <p:spPr>
          <a:noFill/>
        </p:spPr>
        <p:txBody>
          <a:bodyPr/>
          <a:lstStyle/>
          <a:p>
            <a:fld id="{85791DB4-EE20-4503-A853-21183A47EFA9}" type="slidenum">
              <a:rPr lang="sl-SI"/>
              <a:pPr/>
              <a:t>39</a:t>
            </a:fld>
            <a:endParaRPr lang="sl-SI"/>
          </a:p>
        </p:txBody>
      </p:sp>
      <p:sp>
        <p:nvSpPr>
          <p:cNvPr id="44038"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684213" y="1341438"/>
            <a:ext cx="7704137" cy="2014537"/>
          </a:xfrm>
          <a:prstGeom prst="rect">
            <a:avLst/>
          </a:prstGeom>
          <a:noFill/>
          <a:ln w="9525">
            <a:noFill/>
            <a:miter lim="800000"/>
            <a:headEnd/>
            <a:tailEnd/>
          </a:ln>
        </p:spPr>
        <p:txBody>
          <a:bodyPr>
            <a:spAutoFit/>
          </a:bodyPr>
          <a:lstStyle/>
          <a:p>
            <a:r>
              <a:rPr lang="sl-SI" dirty="0"/>
              <a:t>To so vse s pomočjo kemije pridobljene mase. S pomočjo</a:t>
            </a:r>
          </a:p>
          <a:p>
            <a:r>
              <a:rPr lang="sl-SI" dirty="0" err="1"/>
              <a:t>kemicnih</a:t>
            </a:r>
            <a:r>
              <a:rPr lang="sl-SI" dirty="0"/>
              <a:t> reakcij majhne molekule – </a:t>
            </a:r>
            <a:r>
              <a:rPr lang="sl-SI" dirty="0" err="1"/>
              <a:t>monomere</a:t>
            </a:r>
            <a:r>
              <a:rPr lang="sl-SI" dirty="0"/>
              <a:t> združujejo v večje</a:t>
            </a:r>
          </a:p>
          <a:p>
            <a:r>
              <a:rPr lang="sl-SI" dirty="0"/>
              <a:t>polimere. </a:t>
            </a:r>
          </a:p>
          <a:p>
            <a:r>
              <a:rPr lang="sl-SI" dirty="0"/>
              <a:t>Pridobimo jih s predelavo naravnih produktov (npr. celuloze) ali pa </a:t>
            </a:r>
            <a:r>
              <a:rPr lang="sl-SI" dirty="0" err="1"/>
              <a:t>sinteticno</a:t>
            </a:r>
            <a:r>
              <a:rPr lang="sl-SI" dirty="0"/>
              <a:t> iz snovi z nizko molekulsko maso,</a:t>
            </a:r>
          </a:p>
          <a:p>
            <a:r>
              <a:rPr lang="sl-SI" dirty="0"/>
              <a:t>največkrat iz ogljikovodikov, npr. nafte, premoga ali zemeljskega</a:t>
            </a:r>
          </a:p>
          <a:p>
            <a:r>
              <a:rPr lang="sl-SI" dirty="0"/>
              <a:t>plina.</a:t>
            </a:r>
          </a:p>
        </p:txBody>
      </p:sp>
      <p:sp>
        <p:nvSpPr>
          <p:cNvPr id="10243" name="Text Box 5"/>
          <p:cNvSpPr txBox="1">
            <a:spLocks noChangeArrowheads="1"/>
          </p:cNvSpPr>
          <p:nvPr/>
        </p:nvSpPr>
        <p:spPr bwMode="auto">
          <a:xfrm>
            <a:off x="684213" y="620713"/>
            <a:ext cx="2663825" cy="457200"/>
          </a:xfrm>
          <a:prstGeom prst="rect">
            <a:avLst/>
          </a:prstGeom>
          <a:noFill/>
          <a:ln w="9525">
            <a:noFill/>
            <a:miter lim="800000"/>
            <a:headEnd/>
            <a:tailEnd/>
          </a:ln>
        </p:spPr>
        <p:txBody>
          <a:bodyPr>
            <a:spAutoFit/>
          </a:bodyPr>
          <a:lstStyle/>
          <a:p>
            <a:pPr>
              <a:spcBef>
                <a:spcPct val="50000"/>
              </a:spcBef>
            </a:pPr>
            <a:r>
              <a:rPr lang="sl-SI" sz="2400" b="1"/>
              <a:t>Pridobivanje</a:t>
            </a:r>
          </a:p>
        </p:txBody>
      </p:sp>
      <p:sp>
        <p:nvSpPr>
          <p:cNvPr id="10244" name="Ograda datuma 5"/>
          <p:cNvSpPr>
            <a:spLocks noGrp="1"/>
          </p:cNvSpPr>
          <p:nvPr>
            <p:ph type="dt" sz="quarter" idx="10"/>
          </p:nvPr>
        </p:nvSpPr>
        <p:spPr>
          <a:noFill/>
        </p:spPr>
        <p:txBody>
          <a:bodyPr/>
          <a:lstStyle/>
          <a:p>
            <a:r>
              <a:rPr lang="sl-SI" dirty="0" smtClean="0"/>
              <a:t>TPR </a:t>
            </a:r>
            <a:r>
              <a:rPr lang="sl-SI" dirty="0"/>
              <a:t>Klemenšek</a:t>
            </a:r>
          </a:p>
        </p:txBody>
      </p:sp>
      <p:sp>
        <p:nvSpPr>
          <p:cNvPr id="10245" name="Ograda številke diapozitiva 6"/>
          <p:cNvSpPr>
            <a:spLocks noGrp="1"/>
          </p:cNvSpPr>
          <p:nvPr>
            <p:ph type="sldNum" sz="quarter" idx="12"/>
          </p:nvPr>
        </p:nvSpPr>
        <p:spPr>
          <a:noFill/>
        </p:spPr>
        <p:txBody>
          <a:bodyPr/>
          <a:lstStyle/>
          <a:p>
            <a:fld id="{EA155AFB-4987-4D4C-A150-A8817168B436}" type="slidenum">
              <a:rPr lang="sl-SI"/>
              <a:pPr/>
              <a:t>4</a:t>
            </a:fld>
            <a:endParaRPr lang="sl-SI"/>
          </a:p>
        </p:txBody>
      </p:sp>
      <p:sp>
        <p:nvSpPr>
          <p:cNvPr id="10246"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sl-SI" sz="3600" b="1" smtClean="0"/>
              <a:t>TERMOPLASTIČNI ELASTOMERI (TPE)</a:t>
            </a:r>
          </a:p>
        </p:txBody>
      </p:sp>
      <p:sp>
        <p:nvSpPr>
          <p:cNvPr id="45059" name="Rectangle 3"/>
          <p:cNvSpPr>
            <a:spLocks noGrp="1" noChangeArrowheads="1"/>
          </p:cNvSpPr>
          <p:nvPr>
            <p:ph type="body" idx="1"/>
          </p:nvPr>
        </p:nvSpPr>
        <p:spPr/>
        <p:txBody>
          <a:bodyPr/>
          <a:lstStyle/>
          <a:p>
            <a:pPr eaLnBrk="1" hangingPunct="1"/>
            <a:r>
              <a:rPr lang="sl-SI" sz="2800" b="1" dirty="0" smtClean="0"/>
              <a:t>POLIOLEFINSKI ELASTOMER (EVA)</a:t>
            </a:r>
          </a:p>
          <a:p>
            <a:pPr lvl="1" eaLnBrk="1" hangingPunct="1"/>
            <a:r>
              <a:rPr lang="sl-SI" sz="2400" b="1" dirty="0" smtClean="0"/>
              <a:t>so </a:t>
            </a:r>
            <a:r>
              <a:rPr lang="sl-SI" sz="2400" b="1" dirty="0" err="1" smtClean="0"/>
              <a:t>kopolimeri</a:t>
            </a:r>
            <a:r>
              <a:rPr lang="sl-SI" sz="2400" b="1" dirty="0" smtClean="0"/>
              <a:t>  z </a:t>
            </a:r>
            <a:r>
              <a:rPr lang="sl-SI" sz="2400" b="1" dirty="0" err="1" smtClean="0"/>
              <a:t>vinilacetatom</a:t>
            </a:r>
            <a:r>
              <a:rPr lang="sl-SI" sz="2400" b="1" dirty="0" smtClean="0"/>
              <a:t>;</a:t>
            </a:r>
          </a:p>
          <a:p>
            <a:pPr lvl="1" eaLnBrk="1" hangingPunct="1"/>
            <a:r>
              <a:rPr lang="sl-SI" sz="2400" b="1" dirty="0" smtClean="0"/>
              <a:t>lastnosti močno </a:t>
            </a:r>
            <a:r>
              <a:rPr lang="sl-SI" sz="2400" b="1" dirty="0" err="1" smtClean="0"/>
              <a:t>zavisijo</a:t>
            </a:r>
            <a:r>
              <a:rPr lang="sl-SI" sz="2400" b="1" dirty="0" smtClean="0"/>
              <a:t> od vsebnosti </a:t>
            </a:r>
            <a:r>
              <a:rPr lang="sl-SI" sz="2400" b="1" dirty="0" err="1" smtClean="0"/>
              <a:t>vinilacetata</a:t>
            </a:r>
            <a:r>
              <a:rPr lang="sl-SI" sz="2400" b="1" dirty="0" smtClean="0"/>
              <a:t>;</a:t>
            </a:r>
          </a:p>
          <a:p>
            <a:pPr lvl="1" eaLnBrk="1" hangingPunct="1"/>
            <a:r>
              <a:rPr lang="sl-SI" sz="2400" b="1" dirty="0" smtClean="0"/>
              <a:t>nekatera trgovska imena: BAYLON, DUTRAL, LUPOLEN, SANTOPREN  </a:t>
            </a:r>
          </a:p>
          <a:p>
            <a:pPr lvl="1" eaLnBrk="1" hangingPunct="1"/>
            <a:r>
              <a:rPr lang="sl-SI" sz="2000" b="1" dirty="0" smtClean="0"/>
              <a:t>UPORABA:</a:t>
            </a:r>
          </a:p>
          <a:p>
            <a:pPr lvl="2" eaLnBrk="1" hangingPunct="1"/>
            <a:r>
              <a:rPr lang="sl-SI" sz="2000" dirty="0" smtClean="0"/>
              <a:t>fleksibilne cevi, folije, manšete, tesnila, …  </a:t>
            </a:r>
          </a:p>
        </p:txBody>
      </p:sp>
      <p:sp>
        <p:nvSpPr>
          <p:cNvPr id="45060" name="Ograda datuma 5"/>
          <p:cNvSpPr>
            <a:spLocks noGrp="1"/>
          </p:cNvSpPr>
          <p:nvPr>
            <p:ph type="dt" sz="quarter" idx="10"/>
          </p:nvPr>
        </p:nvSpPr>
        <p:spPr>
          <a:noFill/>
        </p:spPr>
        <p:txBody>
          <a:bodyPr/>
          <a:lstStyle/>
          <a:p>
            <a:r>
              <a:rPr lang="sl-SI" dirty="0" smtClean="0"/>
              <a:t>TPR Klemenšek</a:t>
            </a:r>
            <a:endParaRPr lang="sl-SI" dirty="0"/>
          </a:p>
        </p:txBody>
      </p:sp>
      <p:sp>
        <p:nvSpPr>
          <p:cNvPr id="45061" name="Ograda številke diapozitiva 6"/>
          <p:cNvSpPr>
            <a:spLocks noGrp="1"/>
          </p:cNvSpPr>
          <p:nvPr>
            <p:ph type="sldNum" sz="quarter" idx="12"/>
          </p:nvPr>
        </p:nvSpPr>
        <p:spPr>
          <a:noFill/>
        </p:spPr>
        <p:txBody>
          <a:bodyPr/>
          <a:lstStyle/>
          <a:p>
            <a:fld id="{D50B6A92-819A-45AB-9967-2798CD3D9CA6}" type="slidenum">
              <a:rPr lang="sl-SI"/>
              <a:pPr/>
              <a:t>40</a:t>
            </a:fld>
            <a:endParaRPr lang="sl-SI"/>
          </a:p>
        </p:txBody>
      </p:sp>
      <p:sp>
        <p:nvSpPr>
          <p:cNvPr id="45062"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sl-SI" sz="3600" b="1" smtClean="0"/>
              <a:t>KOMPOZITI</a:t>
            </a:r>
          </a:p>
        </p:txBody>
      </p:sp>
      <p:sp>
        <p:nvSpPr>
          <p:cNvPr id="46083" name="Rectangle 3"/>
          <p:cNvSpPr>
            <a:spLocks noGrp="1" noChangeArrowheads="1"/>
          </p:cNvSpPr>
          <p:nvPr>
            <p:ph type="body" idx="1"/>
          </p:nvPr>
        </p:nvSpPr>
        <p:spPr>
          <a:xfrm>
            <a:off x="684213" y="1357298"/>
            <a:ext cx="8228012" cy="4857784"/>
          </a:xfrm>
        </p:spPr>
        <p:txBody>
          <a:bodyPr/>
          <a:lstStyle/>
          <a:p>
            <a:pPr eaLnBrk="1" hangingPunct="1">
              <a:buFontTx/>
              <a:buNone/>
            </a:pPr>
            <a:r>
              <a:rPr lang="sl-SI" sz="2800" b="1" dirty="0" smtClean="0"/>
              <a:t>so </a:t>
            </a:r>
            <a:r>
              <a:rPr lang="sl-SI" sz="2800" b="1" dirty="0" err="1" smtClean="0"/>
              <a:t>ojačani</a:t>
            </a:r>
            <a:r>
              <a:rPr lang="sl-SI" sz="2800" b="1" dirty="0" smtClean="0"/>
              <a:t> termoplasti in </a:t>
            </a:r>
            <a:r>
              <a:rPr lang="sl-SI" sz="2800" b="1" dirty="0" err="1" smtClean="0"/>
              <a:t>ojačani</a:t>
            </a:r>
            <a:r>
              <a:rPr lang="sl-SI" sz="2800" b="1" dirty="0" smtClean="0"/>
              <a:t> duroplasti;</a:t>
            </a:r>
          </a:p>
          <a:p>
            <a:pPr eaLnBrk="1" hangingPunct="1"/>
            <a:r>
              <a:rPr lang="sl-SI" sz="2800" b="1" dirty="0" smtClean="0"/>
              <a:t> TERMOPLASTIČNI KOMPOZITI</a:t>
            </a:r>
          </a:p>
          <a:p>
            <a:pPr lvl="1" eaLnBrk="1" hangingPunct="1"/>
            <a:r>
              <a:rPr lang="sl-SI" sz="2400" dirty="0" smtClean="0"/>
              <a:t>so materiali, kjer je steklena “malta” zalita v staljen termoplast v obliki plošč, ki so primerne za vroče </a:t>
            </a:r>
            <a:r>
              <a:rPr lang="sl-SI" sz="2400" dirty="0" err="1" smtClean="0"/>
              <a:t>prešanje</a:t>
            </a:r>
            <a:r>
              <a:rPr lang="sl-SI" sz="2400" dirty="0" smtClean="0"/>
              <a:t>(GMT) - vlakna so tu neskončno dolga ali dolga nekaj cm;</a:t>
            </a:r>
          </a:p>
          <a:p>
            <a:pPr lvl="1" eaLnBrk="1" hangingPunct="1"/>
            <a:r>
              <a:rPr lang="sl-SI" sz="2400" dirty="0" smtClean="0"/>
              <a:t>lahko so tudi s kratkimi steklenimi vlakni </a:t>
            </a:r>
            <a:r>
              <a:rPr lang="sl-SI" sz="2400" dirty="0" err="1" smtClean="0"/>
              <a:t>ojačan</a:t>
            </a:r>
            <a:r>
              <a:rPr lang="sl-SI" sz="2400" dirty="0" smtClean="0"/>
              <a:t> termoplastični granulat, namenjen brizganju;</a:t>
            </a:r>
          </a:p>
          <a:p>
            <a:pPr lvl="1" eaLnBrk="1" hangingPunct="1"/>
            <a:r>
              <a:rPr lang="sl-SI" sz="2400" dirty="0" smtClean="0"/>
              <a:t>termoplastični kompoziti imajo v primerjavi z </a:t>
            </a:r>
            <a:r>
              <a:rPr lang="sl-SI" sz="2400" dirty="0" err="1" smtClean="0"/>
              <a:t>duroplastičnimi</a:t>
            </a:r>
            <a:r>
              <a:rPr lang="sl-SI" sz="2400" dirty="0" smtClean="0"/>
              <a:t> določene prednosti, npr. visoka žilavost, </a:t>
            </a:r>
            <a:r>
              <a:rPr lang="sl-SI" sz="2400" dirty="0" err="1" smtClean="0"/>
              <a:t>absorbcija</a:t>
            </a:r>
            <a:r>
              <a:rPr lang="sl-SI" sz="2400" dirty="0" smtClean="0"/>
              <a:t> energije, odlična obstojnost na kemikalije, …;</a:t>
            </a:r>
          </a:p>
          <a:p>
            <a:pPr lvl="1" eaLnBrk="1" hangingPunct="1"/>
            <a:endParaRPr lang="sl-SI" sz="2400" dirty="0" smtClean="0"/>
          </a:p>
        </p:txBody>
      </p:sp>
      <p:sp>
        <p:nvSpPr>
          <p:cNvPr id="46084" name="Ograda datuma 5"/>
          <p:cNvSpPr>
            <a:spLocks noGrp="1"/>
          </p:cNvSpPr>
          <p:nvPr>
            <p:ph type="dt" sz="quarter" idx="10"/>
          </p:nvPr>
        </p:nvSpPr>
        <p:spPr>
          <a:noFill/>
        </p:spPr>
        <p:txBody>
          <a:bodyPr/>
          <a:lstStyle/>
          <a:p>
            <a:r>
              <a:rPr lang="sl-SI" dirty="0" smtClean="0"/>
              <a:t>TPR Klemenšek</a:t>
            </a:r>
            <a:endParaRPr lang="sl-SI" dirty="0"/>
          </a:p>
        </p:txBody>
      </p:sp>
      <p:sp>
        <p:nvSpPr>
          <p:cNvPr id="46085" name="Ograda številke diapozitiva 6"/>
          <p:cNvSpPr>
            <a:spLocks noGrp="1"/>
          </p:cNvSpPr>
          <p:nvPr>
            <p:ph type="sldNum" sz="quarter" idx="12"/>
          </p:nvPr>
        </p:nvSpPr>
        <p:spPr>
          <a:noFill/>
        </p:spPr>
        <p:txBody>
          <a:bodyPr/>
          <a:lstStyle/>
          <a:p>
            <a:fld id="{6802D4BF-7F46-4ADF-880E-22415CCEE9A0}" type="slidenum">
              <a:rPr lang="sl-SI"/>
              <a:pPr/>
              <a:t>41</a:t>
            </a:fld>
            <a:endParaRPr lang="sl-SI"/>
          </a:p>
        </p:txBody>
      </p:sp>
      <p:sp>
        <p:nvSpPr>
          <p:cNvPr id="46086"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sl-SI" sz="3600" b="1" smtClean="0"/>
              <a:t>TERMOPLASTIČNI KOMPOZITI</a:t>
            </a:r>
          </a:p>
        </p:txBody>
      </p:sp>
      <p:sp>
        <p:nvSpPr>
          <p:cNvPr id="47107" name="Rectangle 3"/>
          <p:cNvSpPr>
            <a:spLocks noGrp="1" noChangeArrowheads="1"/>
          </p:cNvSpPr>
          <p:nvPr>
            <p:ph type="body" idx="1"/>
          </p:nvPr>
        </p:nvSpPr>
        <p:spPr/>
        <p:txBody>
          <a:bodyPr/>
          <a:lstStyle/>
          <a:p>
            <a:pPr lvl="1" eaLnBrk="1" hangingPunct="1"/>
            <a:r>
              <a:rPr lang="sl-SI" sz="2400" smtClean="0"/>
              <a:t>dodatek steklenih vlaken v termoplastih poveča togost do 10 krat, trdnost do 7 krat, zmanjša se skrček, izboljša temperaturna oblikovna obstojnost, prihranek na materialu, …;</a:t>
            </a:r>
          </a:p>
          <a:p>
            <a:pPr lvl="1" eaLnBrk="1" hangingPunct="1"/>
            <a:r>
              <a:rPr lang="sl-SI" sz="2400" smtClean="0"/>
              <a:t>slabost stekleno vlaknatih ojačitev se kaže predvsem v bolj grobi površini in povečani obrabi predelovalnih strojev;</a:t>
            </a:r>
          </a:p>
        </p:txBody>
      </p:sp>
      <p:sp>
        <p:nvSpPr>
          <p:cNvPr id="47108" name="Ograda datuma 5"/>
          <p:cNvSpPr>
            <a:spLocks noGrp="1"/>
          </p:cNvSpPr>
          <p:nvPr>
            <p:ph type="dt" sz="quarter" idx="10"/>
          </p:nvPr>
        </p:nvSpPr>
        <p:spPr>
          <a:noFill/>
        </p:spPr>
        <p:txBody>
          <a:bodyPr/>
          <a:lstStyle/>
          <a:p>
            <a:r>
              <a:rPr lang="sl-SI" dirty="0" smtClean="0"/>
              <a:t>TPR Klemenšek</a:t>
            </a:r>
            <a:endParaRPr lang="sl-SI" dirty="0"/>
          </a:p>
        </p:txBody>
      </p:sp>
      <p:sp>
        <p:nvSpPr>
          <p:cNvPr id="47109" name="Ograda številke diapozitiva 6"/>
          <p:cNvSpPr>
            <a:spLocks noGrp="1"/>
          </p:cNvSpPr>
          <p:nvPr>
            <p:ph type="sldNum" sz="quarter" idx="12"/>
          </p:nvPr>
        </p:nvSpPr>
        <p:spPr>
          <a:noFill/>
        </p:spPr>
        <p:txBody>
          <a:bodyPr/>
          <a:lstStyle/>
          <a:p>
            <a:fld id="{CA51E70D-6A0E-4AF6-AF7C-B17961EFAA57}" type="slidenum">
              <a:rPr lang="sl-SI"/>
              <a:pPr/>
              <a:t>42</a:t>
            </a:fld>
            <a:endParaRPr lang="sl-SI"/>
          </a:p>
        </p:txBody>
      </p:sp>
      <p:sp>
        <p:nvSpPr>
          <p:cNvPr id="47110"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sl-SI" sz="3600" b="1" smtClean="0"/>
              <a:t>TERMOPLASTIČNI KOMPAUNDI</a:t>
            </a:r>
          </a:p>
        </p:txBody>
      </p:sp>
      <p:sp>
        <p:nvSpPr>
          <p:cNvPr id="48131" name="Rectangle 3"/>
          <p:cNvSpPr>
            <a:spLocks noGrp="1" noChangeArrowheads="1"/>
          </p:cNvSpPr>
          <p:nvPr>
            <p:ph type="body" idx="1"/>
          </p:nvPr>
        </p:nvSpPr>
        <p:spPr/>
        <p:txBody>
          <a:bodyPr/>
          <a:lstStyle/>
          <a:p>
            <a:pPr eaLnBrk="1" hangingPunct="1"/>
            <a:r>
              <a:rPr lang="sl-SI" sz="2800" smtClean="0"/>
              <a:t>o njih govorimo kadar ojačamo termoplaste s kratkimi vlakni (pod 1 mm);</a:t>
            </a:r>
          </a:p>
          <a:p>
            <a:pPr eaLnBrk="1" hangingPunct="1"/>
            <a:r>
              <a:rPr lang="sl-SI" sz="2800" smtClean="0"/>
              <a:t>kompaunde lahko predelujemo s postopki brizganja in ekstrudiranja;</a:t>
            </a:r>
          </a:p>
          <a:p>
            <a:pPr eaLnBrk="1" hangingPunct="1"/>
            <a:r>
              <a:rPr lang="sl-SI" sz="2800" smtClean="0"/>
              <a:t>termoplasti, ki se najpogosteje uporabljajo kot kompaundi so </a:t>
            </a:r>
            <a:r>
              <a:rPr lang="sl-SI" sz="2800" b="1" smtClean="0"/>
              <a:t>PP, PA!!, POM, ABS, PET, PC,</a:t>
            </a:r>
            <a:r>
              <a:rPr lang="sl-SI" sz="2800" smtClean="0"/>
              <a:t>…</a:t>
            </a:r>
          </a:p>
        </p:txBody>
      </p:sp>
      <p:sp>
        <p:nvSpPr>
          <p:cNvPr id="48132" name="Ograda datuma 5"/>
          <p:cNvSpPr>
            <a:spLocks noGrp="1"/>
          </p:cNvSpPr>
          <p:nvPr>
            <p:ph type="dt" sz="quarter" idx="10"/>
          </p:nvPr>
        </p:nvSpPr>
        <p:spPr>
          <a:noFill/>
        </p:spPr>
        <p:txBody>
          <a:bodyPr/>
          <a:lstStyle/>
          <a:p>
            <a:r>
              <a:rPr lang="sl-SI" dirty="0" smtClean="0"/>
              <a:t>TPR Klemenšek</a:t>
            </a:r>
            <a:endParaRPr lang="sl-SI" dirty="0"/>
          </a:p>
        </p:txBody>
      </p:sp>
      <p:sp>
        <p:nvSpPr>
          <p:cNvPr id="48133" name="Ograda številke diapozitiva 6"/>
          <p:cNvSpPr>
            <a:spLocks noGrp="1"/>
          </p:cNvSpPr>
          <p:nvPr>
            <p:ph type="sldNum" sz="quarter" idx="12"/>
          </p:nvPr>
        </p:nvSpPr>
        <p:spPr>
          <a:noFill/>
        </p:spPr>
        <p:txBody>
          <a:bodyPr/>
          <a:lstStyle/>
          <a:p>
            <a:fld id="{A2126468-BF95-4F6F-A8AF-45DD6814BB59}" type="slidenum">
              <a:rPr lang="sl-SI"/>
              <a:pPr/>
              <a:t>43</a:t>
            </a:fld>
            <a:endParaRPr lang="sl-SI"/>
          </a:p>
        </p:txBody>
      </p:sp>
      <p:sp>
        <p:nvSpPr>
          <p:cNvPr id="48134"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sl-SI" sz="3600" b="1" smtClean="0"/>
              <a:t>PRIMERJAVA KOMPAUNDOV in POLIESTERSKIH KOMPOZITOV</a:t>
            </a:r>
          </a:p>
        </p:txBody>
      </p:sp>
      <p:graphicFrame>
        <p:nvGraphicFramePr>
          <p:cNvPr id="57347" name="Group 3"/>
          <p:cNvGraphicFramePr>
            <a:graphicFrameLocks noGrp="1"/>
          </p:cNvGraphicFramePr>
          <p:nvPr>
            <p:ph type="tbl" idx="1"/>
          </p:nvPr>
        </p:nvGraphicFramePr>
        <p:xfrm>
          <a:off x="142844" y="1785926"/>
          <a:ext cx="8858280" cy="3538728"/>
        </p:xfrm>
        <a:graphic>
          <a:graphicData uri="http://schemas.openxmlformats.org/drawingml/2006/table">
            <a:tbl>
              <a:tblPr/>
              <a:tblGrid>
                <a:gridCol w="3053483"/>
                <a:gridCol w="848189"/>
                <a:gridCol w="1102647"/>
                <a:gridCol w="848189"/>
                <a:gridCol w="1813005"/>
                <a:gridCol w="1192767"/>
              </a:tblGrid>
              <a:tr h="528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l-SI" sz="2400" b="1" i="0" u="none" strike="noStrike" cap="none" normalizeH="0" baseline="0" dirty="0" smtClean="0">
                          <a:ln>
                            <a:noFill/>
                          </a:ln>
                          <a:solidFill>
                            <a:schemeClr val="tx1"/>
                          </a:solidFill>
                          <a:effectLst/>
                          <a:latin typeface="Arial" charset="0"/>
                        </a:rPr>
                        <a:t>LASTNOSTI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l-SI" sz="2800" b="1" i="0" u="none" strike="noStrike" cap="none" normalizeH="0" baseline="0" dirty="0" smtClean="0">
                          <a:ln>
                            <a:noFill/>
                          </a:ln>
                          <a:solidFill>
                            <a:schemeClr val="tx1"/>
                          </a:solidFill>
                          <a:effectLst/>
                          <a:latin typeface="Arial" charset="0"/>
                        </a:rPr>
                        <a:t>PC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l-SI" sz="2800" b="1" i="0" u="none" strike="noStrike" cap="none" normalizeH="0" baseline="0" smtClean="0">
                          <a:ln>
                            <a:noFill/>
                          </a:ln>
                          <a:solidFill>
                            <a:schemeClr val="tx1"/>
                          </a:solidFill>
                          <a:effectLst/>
                          <a:latin typeface="Arial" charset="0"/>
                        </a:rPr>
                        <a:t>PET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l-SI" sz="2800" b="1" i="0" u="none" strike="noStrike" cap="none" normalizeH="0" baseline="0" smtClean="0">
                          <a:ln>
                            <a:noFill/>
                          </a:ln>
                          <a:solidFill>
                            <a:schemeClr val="tx1"/>
                          </a:solidFill>
                          <a:effectLst/>
                          <a:latin typeface="Arial" charset="0"/>
                        </a:rPr>
                        <a:t>PA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l-SI" sz="2800" b="1" i="0" u="none" strike="noStrike" cap="none" normalizeH="0" baseline="0" dirty="0" smtClean="0">
                          <a:ln>
                            <a:noFill/>
                          </a:ln>
                          <a:solidFill>
                            <a:schemeClr val="tx1"/>
                          </a:solidFill>
                          <a:effectLst/>
                          <a:latin typeface="Arial" charset="0"/>
                        </a:rPr>
                        <a:t>UP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sl-SI" sz="2800" b="1" i="0" u="none" strike="noStrike" cap="none" normalizeH="0" baseline="0" dirty="0" smtClean="0">
                          <a:ln>
                            <a:noFill/>
                          </a:ln>
                          <a:solidFill>
                            <a:schemeClr val="tx1"/>
                          </a:solidFill>
                          <a:effectLst/>
                          <a:latin typeface="Arial" charset="0"/>
                        </a:rPr>
                        <a:t>navijanje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l-SI" sz="2800" b="1" i="0" u="none" strike="noStrike" cap="none" normalizeH="0" baseline="0" smtClean="0">
                          <a:ln>
                            <a:noFill/>
                          </a:ln>
                          <a:solidFill>
                            <a:schemeClr val="tx1"/>
                          </a:solidFill>
                          <a:effectLst/>
                          <a:latin typeface="Arial" charset="0"/>
                        </a:rPr>
                        <a:t>UP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sl-SI" sz="2800" b="1" i="0" u="none" strike="noStrike" cap="none" normalizeH="0" baseline="0" smtClean="0">
                          <a:ln>
                            <a:noFill/>
                          </a:ln>
                          <a:solidFill>
                            <a:schemeClr val="tx1"/>
                          </a:solidFill>
                          <a:effectLst/>
                          <a:latin typeface="Arial" charset="0"/>
                        </a:rPr>
                        <a:t>ročno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sz="2800" b="0" i="0" u="none" strike="noStrike" cap="none" normalizeH="0" baseline="0" dirty="0" smtClean="0">
                          <a:ln>
                            <a:noFill/>
                          </a:ln>
                          <a:solidFill>
                            <a:schemeClr val="tx1"/>
                          </a:solidFill>
                          <a:effectLst/>
                          <a:latin typeface="Arial" charset="0"/>
                        </a:rPr>
                        <a:t>Vsebnost</a:t>
                      </a:r>
                      <a:br>
                        <a:rPr kumimoji="0" lang="sl-SI" sz="2800" b="0" i="0" u="none" strike="noStrike" cap="none" normalizeH="0" baseline="0" dirty="0" smtClean="0">
                          <a:ln>
                            <a:noFill/>
                          </a:ln>
                          <a:solidFill>
                            <a:schemeClr val="tx1"/>
                          </a:solidFill>
                          <a:effectLst/>
                          <a:latin typeface="Arial" charset="0"/>
                        </a:rPr>
                      </a:br>
                      <a:r>
                        <a:rPr kumimoji="0" lang="sl-SI" sz="2800" b="0" i="0" u="none" strike="noStrike" cap="none" normalizeH="0" baseline="0" dirty="0" smtClean="0">
                          <a:ln>
                            <a:noFill/>
                          </a:ln>
                          <a:solidFill>
                            <a:schemeClr val="tx1"/>
                          </a:solidFill>
                          <a:effectLst/>
                          <a:latin typeface="Arial" charset="0"/>
                        </a:rPr>
                        <a:t>steklenih vlaken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sz="2800" b="0" i="0" u="none" strike="noStrike" cap="none" normalizeH="0" baseline="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sz="2800" b="0" i="0" u="none" strike="noStrike" cap="none" normalizeH="0" baseline="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sz="2800" b="0" i="0" u="none" strike="noStrike" cap="none" normalizeH="0" baseline="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sz="2800" b="0" i="0" u="none" strike="noStrike" cap="none" normalizeH="0" baseline="0" smtClean="0">
                          <a:ln>
                            <a:noFill/>
                          </a:ln>
                          <a:solidFill>
                            <a:schemeClr val="tx1"/>
                          </a:solidFill>
                          <a:effectLst/>
                          <a:latin typeface="Arial" charset="0"/>
                        </a:rPr>
                        <a:t>75 %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sz="2800" b="0" i="0" u="none" strike="noStrike" cap="none" normalizeH="0" baseline="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sz="2800" b="0" i="0" u="none" strike="noStrike" cap="none" normalizeH="0" baseline="0" smtClean="0">
                          <a:ln>
                            <a:noFill/>
                          </a:ln>
                          <a:solidFill>
                            <a:schemeClr val="tx1"/>
                          </a:solidFill>
                          <a:effectLst/>
                          <a:latin typeface="Arial" charset="0"/>
                        </a:rPr>
                        <a:t>natezna trdnost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sz="2800" b="0" i="0" u="none" strike="noStrike" cap="none" normalizeH="0" baseline="0" smtClean="0">
                          <a:ln>
                            <a:noFill/>
                          </a:ln>
                          <a:solidFill>
                            <a:schemeClr val="tx1"/>
                          </a:solidFill>
                          <a:effectLst/>
                          <a:latin typeface="Arial"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sz="2800" b="0"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sz="2800" b="0" i="0" u="none" strike="noStrike" cap="none" normalizeH="0" baseline="0" smtClean="0">
                          <a:ln>
                            <a:noFill/>
                          </a:ln>
                          <a:solidFill>
                            <a:schemeClr val="tx1"/>
                          </a:solidFill>
                          <a:effectLst/>
                          <a:latin typeface="Arial"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sz="2800" b="0" i="0" u="none" strike="noStrike" cap="none" normalizeH="0" baseline="0" dirty="0" smtClean="0">
                          <a:ln>
                            <a:noFill/>
                          </a:ln>
                          <a:solidFill>
                            <a:schemeClr val="tx1"/>
                          </a:solidFill>
                          <a:effectLst/>
                          <a:latin typeface="Arial" charset="0"/>
                        </a:rPr>
                        <a:t>80 </a:t>
                      </a:r>
                      <a:r>
                        <a:rPr kumimoji="0" lang="sl-SI" sz="2800" b="0" i="0" u="none" strike="noStrike" cap="none" normalizeH="0" baseline="0" dirty="0" err="1" smtClean="0">
                          <a:ln>
                            <a:noFill/>
                          </a:ln>
                          <a:solidFill>
                            <a:schemeClr val="tx1"/>
                          </a:solidFill>
                          <a:effectLst/>
                          <a:latin typeface="Arial" charset="0"/>
                        </a:rPr>
                        <a:t>MPa</a:t>
                      </a:r>
                      <a:endParaRPr kumimoji="0" lang="sl-SI"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sz="2800" b="0" i="0" u="none" strike="noStrike" cap="none" normalizeH="0" baseline="0" smtClean="0">
                          <a:ln>
                            <a:noFill/>
                          </a:ln>
                          <a:solidFill>
                            <a:schemeClr val="tx1"/>
                          </a:solidFill>
                          <a:effectLst/>
                          <a:latin typeface="Arial" charset="0"/>
                        </a:rPr>
                        <a:t>22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sz="2800" b="0" i="0" u="none" strike="noStrike" cap="none" normalizeH="0" baseline="0" smtClean="0">
                          <a:ln>
                            <a:noFill/>
                          </a:ln>
                          <a:solidFill>
                            <a:schemeClr val="tx1"/>
                          </a:solidFill>
                          <a:effectLst/>
                          <a:latin typeface="Arial" charset="0"/>
                        </a:rPr>
                        <a:t>E - modul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sz="28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sz="2800" b="0" i="0" u="none" strike="noStrike" cap="none" normalizeH="0" baseline="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sz="2800" b="0"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sz="2800" b="0" i="0" u="none" strike="noStrike" cap="none" normalizeH="0" baseline="0" dirty="0" smtClean="0">
                          <a:ln>
                            <a:noFill/>
                          </a:ln>
                          <a:solidFill>
                            <a:schemeClr val="tx1"/>
                          </a:solidFill>
                          <a:effectLst/>
                          <a:latin typeface="Arial" charset="0"/>
                        </a:rPr>
                        <a:t>65 </a:t>
                      </a:r>
                      <a:r>
                        <a:rPr kumimoji="0" lang="sl-SI" sz="2800" b="0" i="0" u="none" strike="noStrike" cap="none" normalizeH="0" baseline="0" dirty="0" err="1" smtClean="0">
                          <a:ln>
                            <a:noFill/>
                          </a:ln>
                          <a:solidFill>
                            <a:schemeClr val="tx1"/>
                          </a:solidFill>
                          <a:effectLst/>
                          <a:latin typeface="Arial" charset="0"/>
                        </a:rPr>
                        <a:t>MPa</a:t>
                      </a:r>
                      <a:endParaRPr kumimoji="0" lang="sl-SI" sz="2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sl-SI"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sz="2800" b="0" i="0" u="none" strike="noStrike" cap="none" normalizeH="0" baseline="0" dirty="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192" name="Ograda datuma 41"/>
          <p:cNvSpPr>
            <a:spLocks noGrp="1"/>
          </p:cNvSpPr>
          <p:nvPr>
            <p:ph type="dt" sz="quarter" idx="10"/>
          </p:nvPr>
        </p:nvSpPr>
        <p:spPr>
          <a:noFill/>
        </p:spPr>
        <p:txBody>
          <a:bodyPr/>
          <a:lstStyle/>
          <a:p>
            <a:r>
              <a:rPr lang="sl-SI" dirty="0" smtClean="0"/>
              <a:t>TPR Klemenšek</a:t>
            </a:r>
            <a:endParaRPr lang="sl-SI" dirty="0"/>
          </a:p>
        </p:txBody>
      </p:sp>
      <p:sp>
        <p:nvSpPr>
          <p:cNvPr id="49193" name="Ograda številke diapozitiva 42"/>
          <p:cNvSpPr>
            <a:spLocks noGrp="1"/>
          </p:cNvSpPr>
          <p:nvPr>
            <p:ph type="sldNum" sz="quarter" idx="12"/>
          </p:nvPr>
        </p:nvSpPr>
        <p:spPr>
          <a:noFill/>
        </p:spPr>
        <p:txBody>
          <a:bodyPr/>
          <a:lstStyle/>
          <a:p>
            <a:fld id="{BA2F7C59-5E02-481B-BDA2-280F0CAF9DF0}" type="slidenum">
              <a:rPr lang="sl-SI"/>
              <a:pPr/>
              <a:t>44</a:t>
            </a:fld>
            <a:endParaRPr lang="sl-SI"/>
          </a:p>
        </p:txBody>
      </p:sp>
      <p:sp>
        <p:nvSpPr>
          <p:cNvPr id="49194" name="Ograda noge 43"/>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box(out)">
                                      <p:cBhvr>
                                        <p:cTn id="7" dur="500"/>
                                        <p:tgtEl>
                                          <p:spTgt spid="57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sl-SI" sz="3600" b="1" smtClean="0"/>
              <a:t>DUROPLASTIČNI KOMPOZITI</a:t>
            </a:r>
          </a:p>
        </p:txBody>
      </p:sp>
      <p:sp>
        <p:nvSpPr>
          <p:cNvPr id="50179" name="Rectangle 3"/>
          <p:cNvSpPr>
            <a:spLocks noGrp="1" noChangeArrowheads="1"/>
          </p:cNvSpPr>
          <p:nvPr>
            <p:ph type="body" idx="1"/>
          </p:nvPr>
        </p:nvSpPr>
        <p:spPr>
          <a:xfrm>
            <a:off x="457200" y="1981200"/>
            <a:ext cx="8435975" cy="4114800"/>
          </a:xfrm>
        </p:spPr>
        <p:txBody>
          <a:bodyPr/>
          <a:lstStyle/>
          <a:p>
            <a:pPr eaLnBrk="1" hangingPunct="1"/>
            <a:r>
              <a:rPr lang="sl-SI" sz="2800" smtClean="0"/>
              <a:t>to so največkrat </a:t>
            </a:r>
            <a:r>
              <a:rPr lang="sl-SI" sz="2800" b="1" smtClean="0"/>
              <a:t>poliesterske</a:t>
            </a:r>
            <a:r>
              <a:rPr lang="sl-SI" sz="2800" smtClean="0"/>
              <a:t> (do 75%) smole ojačane največkrat s </a:t>
            </a:r>
            <a:r>
              <a:rPr lang="sl-SI" sz="2800" b="1" smtClean="0"/>
              <a:t>steklenimi</a:t>
            </a:r>
            <a:r>
              <a:rPr lang="sl-SI" sz="2800" smtClean="0"/>
              <a:t> vlakni;</a:t>
            </a:r>
          </a:p>
          <a:p>
            <a:pPr eaLnBrk="1" hangingPunct="1"/>
            <a:r>
              <a:rPr lang="sl-SI" sz="2800" smtClean="0"/>
              <a:t>tudi tu ločujemo med </a:t>
            </a:r>
            <a:r>
              <a:rPr lang="sl-SI" sz="2800" b="1" smtClean="0"/>
              <a:t>kompoziti</a:t>
            </a:r>
            <a:r>
              <a:rPr lang="sl-SI" sz="2800" smtClean="0"/>
              <a:t> in </a:t>
            </a:r>
            <a:r>
              <a:rPr lang="sl-SI" sz="2800" b="1" smtClean="0"/>
              <a:t>kompaund</a:t>
            </a:r>
            <a:r>
              <a:rPr lang="sl-SI" sz="2800" smtClean="0"/>
              <a:t>i;</a:t>
            </a:r>
          </a:p>
          <a:p>
            <a:pPr eaLnBrk="1" hangingPunct="1"/>
            <a:r>
              <a:rPr lang="sl-SI" sz="2800" b="1" smtClean="0"/>
              <a:t>oblike ojačitve</a:t>
            </a:r>
            <a:r>
              <a:rPr lang="sl-SI" sz="2800" smtClean="0"/>
              <a:t>:</a:t>
            </a:r>
          </a:p>
          <a:p>
            <a:pPr lvl="1" eaLnBrk="1" hangingPunct="1"/>
            <a:r>
              <a:rPr lang="sl-SI" sz="2400" smtClean="0"/>
              <a:t>roving</a:t>
            </a:r>
          </a:p>
          <a:p>
            <a:pPr lvl="1" eaLnBrk="1" hangingPunct="1"/>
            <a:r>
              <a:rPr lang="sl-SI" sz="2400" smtClean="0"/>
              <a:t>mata</a:t>
            </a:r>
          </a:p>
          <a:p>
            <a:pPr lvl="1" eaLnBrk="1" hangingPunct="1"/>
            <a:r>
              <a:rPr lang="sl-SI" sz="2400" smtClean="0"/>
              <a:t>tkanine</a:t>
            </a:r>
          </a:p>
          <a:p>
            <a:pPr lvl="1" eaLnBrk="1" hangingPunct="1"/>
            <a:r>
              <a:rPr lang="sl-SI" sz="2400" smtClean="0"/>
              <a:t>prepreg</a:t>
            </a:r>
          </a:p>
        </p:txBody>
      </p:sp>
      <p:sp>
        <p:nvSpPr>
          <p:cNvPr id="50180" name="Ograda datuma 5"/>
          <p:cNvSpPr>
            <a:spLocks noGrp="1"/>
          </p:cNvSpPr>
          <p:nvPr>
            <p:ph type="dt" sz="quarter" idx="10"/>
          </p:nvPr>
        </p:nvSpPr>
        <p:spPr>
          <a:noFill/>
        </p:spPr>
        <p:txBody>
          <a:bodyPr/>
          <a:lstStyle/>
          <a:p>
            <a:r>
              <a:rPr lang="sl-SI" dirty="0" smtClean="0"/>
              <a:t>TPR Klemenšek</a:t>
            </a:r>
            <a:endParaRPr lang="sl-SI" dirty="0"/>
          </a:p>
        </p:txBody>
      </p:sp>
      <p:sp>
        <p:nvSpPr>
          <p:cNvPr id="50181" name="Ograda številke diapozitiva 6"/>
          <p:cNvSpPr>
            <a:spLocks noGrp="1"/>
          </p:cNvSpPr>
          <p:nvPr>
            <p:ph type="sldNum" sz="quarter" idx="12"/>
          </p:nvPr>
        </p:nvSpPr>
        <p:spPr>
          <a:noFill/>
        </p:spPr>
        <p:txBody>
          <a:bodyPr/>
          <a:lstStyle/>
          <a:p>
            <a:fld id="{C737BF99-9FA7-4883-9AD9-B5C9CA8ED2BA}" type="slidenum">
              <a:rPr lang="sl-SI"/>
              <a:pPr/>
              <a:t>45</a:t>
            </a:fld>
            <a:endParaRPr lang="sl-SI"/>
          </a:p>
        </p:txBody>
      </p:sp>
      <p:sp>
        <p:nvSpPr>
          <p:cNvPr id="50182"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sl-SI" smtClean="0"/>
              <a:t>Postopki oblikovanja</a:t>
            </a:r>
          </a:p>
        </p:txBody>
      </p:sp>
      <p:pic>
        <p:nvPicPr>
          <p:cNvPr id="51203" name="Picture 3" descr="Navijanje"/>
          <p:cNvPicPr>
            <a:picLocks noGrp="1" noChangeAspect="1" noChangeArrowheads="1"/>
          </p:cNvPicPr>
          <p:nvPr>
            <p:ph type="body" sz="half" idx="1"/>
          </p:nvPr>
        </p:nvPicPr>
        <p:blipFill>
          <a:blip r:embed="rId3" cstate="print"/>
          <a:srcRect/>
          <a:stretch>
            <a:fillRect/>
          </a:stretch>
        </p:blipFill>
        <p:spPr>
          <a:xfrm>
            <a:off x="468313" y="1628775"/>
            <a:ext cx="3959225" cy="2630488"/>
          </a:xfrm>
          <a:noFill/>
        </p:spPr>
      </p:pic>
      <p:sp>
        <p:nvSpPr>
          <p:cNvPr id="51204" name="Rectangle 4"/>
          <p:cNvSpPr>
            <a:spLocks noGrp="1" noChangeArrowheads="1"/>
          </p:cNvSpPr>
          <p:nvPr>
            <p:ph type="body" sz="half" idx="2"/>
          </p:nvPr>
        </p:nvSpPr>
        <p:spPr>
          <a:xfrm>
            <a:off x="4665663" y="1612900"/>
            <a:ext cx="2439987" cy="1863725"/>
          </a:xfrm>
        </p:spPr>
        <p:txBody>
          <a:bodyPr/>
          <a:lstStyle/>
          <a:p>
            <a:pPr eaLnBrk="1" hangingPunct="1"/>
            <a:r>
              <a:rPr lang="sl-SI" smtClean="0"/>
              <a:t>laminiranje</a:t>
            </a:r>
          </a:p>
          <a:p>
            <a:pPr eaLnBrk="1" hangingPunct="1"/>
            <a:r>
              <a:rPr lang="sl-SI" smtClean="0"/>
              <a:t>vlečenje</a:t>
            </a:r>
          </a:p>
          <a:p>
            <a:pPr eaLnBrk="1" hangingPunct="1"/>
            <a:r>
              <a:rPr lang="sl-SI" smtClean="0"/>
              <a:t>navijanje…</a:t>
            </a:r>
          </a:p>
          <a:p>
            <a:pPr lvl="1" eaLnBrk="1" hangingPunct="1"/>
            <a:endParaRPr lang="sl-SI" smtClean="0"/>
          </a:p>
        </p:txBody>
      </p:sp>
      <p:pic>
        <p:nvPicPr>
          <p:cNvPr id="51205" name="Picture 5" descr="Navijanje2"/>
          <p:cNvPicPr>
            <a:picLocks noChangeAspect="1" noChangeArrowheads="1"/>
          </p:cNvPicPr>
          <p:nvPr/>
        </p:nvPicPr>
        <p:blipFill>
          <a:blip r:embed="rId4"/>
          <a:srcRect/>
          <a:stretch>
            <a:fillRect/>
          </a:stretch>
        </p:blipFill>
        <p:spPr bwMode="auto">
          <a:xfrm>
            <a:off x="2268538" y="3716338"/>
            <a:ext cx="4248150" cy="2613025"/>
          </a:xfrm>
          <a:prstGeom prst="rect">
            <a:avLst/>
          </a:prstGeom>
          <a:noFill/>
          <a:ln w="9525">
            <a:noFill/>
            <a:miter lim="800000"/>
            <a:headEnd/>
            <a:tailEnd/>
          </a:ln>
        </p:spPr>
      </p:pic>
      <p:sp>
        <p:nvSpPr>
          <p:cNvPr id="51206" name="Ograda datuma 7"/>
          <p:cNvSpPr>
            <a:spLocks noGrp="1"/>
          </p:cNvSpPr>
          <p:nvPr>
            <p:ph type="dt" sz="quarter" idx="10"/>
          </p:nvPr>
        </p:nvSpPr>
        <p:spPr>
          <a:noFill/>
        </p:spPr>
        <p:txBody>
          <a:bodyPr/>
          <a:lstStyle/>
          <a:p>
            <a:r>
              <a:rPr lang="sl-SI" dirty="0" smtClean="0"/>
              <a:t>TPR Klemenšek</a:t>
            </a:r>
            <a:endParaRPr lang="sl-SI" dirty="0"/>
          </a:p>
        </p:txBody>
      </p:sp>
      <p:sp>
        <p:nvSpPr>
          <p:cNvPr id="51207" name="Ograda številke diapozitiva 8"/>
          <p:cNvSpPr>
            <a:spLocks noGrp="1"/>
          </p:cNvSpPr>
          <p:nvPr>
            <p:ph type="sldNum" sz="quarter" idx="12"/>
          </p:nvPr>
        </p:nvSpPr>
        <p:spPr>
          <a:noFill/>
        </p:spPr>
        <p:txBody>
          <a:bodyPr/>
          <a:lstStyle/>
          <a:p>
            <a:fld id="{7F68E825-A936-4D70-8A18-A3ACD4294CE9}" type="slidenum">
              <a:rPr lang="sl-SI"/>
              <a:pPr/>
              <a:t>46</a:t>
            </a:fld>
            <a:endParaRPr lang="sl-SI"/>
          </a:p>
        </p:txBody>
      </p:sp>
      <p:sp>
        <p:nvSpPr>
          <p:cNvPr id="51208" name="Ograda noge 9"/>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sl-SI" sz="3600" b="1" smtClean="0"/>
              <a:t>PENE</a:t>
            </a:r>
          </a:p>
        </p:txBody>
      </p:sp>
      <p:sp>
        <p:nvSpPr>
          <p:cNvPr id="52227" name="Rectangle 3"/>
          <p:cNvSpPr>
            <a:spLocks noGrp="1" noChangeArrowheads="1"/>
          </p:cNvSpPr>
          <p:nvPr>
            <p:ph type="body" idx="1"/>
          </p:nvPr>
        </p:nvSpPr>
        <p:spPr>
          <a:xfrm>
            <a:off x="838200" y="1643050"/>
            <a:ext cx="7958138" cy="4643437"/>
          </a:xfrm>
        </p:spPr>
        <p:txBody>
          <a:bodyPr/>
          <a:lstStyle/>
          <a:p>
            <a:pPr eaLnBrk="1" hangingPunct="1"/>
            <a:r>
              <a:rPr lang="sl-SI" sz="2400" dirty="0" smtClean="0"/>
              <a:t>so </a:t>
            </a:r>
            <a:r>
              <a:rPr lang="sl-SI" sz="2400" b="1" dirty="0" smtClean="0"/>
              <a:t>EKSPANDIRANI</a:t>
            </a:r>
            <a:r>
              <a:rPr lang="sl-SI" sz="2400" dirty="0" smtClean="0"/>
              <a:t> materiali, z nižjo gostoto kot je osnovni material;</a:t>
            </a:r>
          </a:p>
          <a:p>
            <a:pPr eaLnBrk="1" hangingPunct="1"/>
            <a:r>
              <a:rPr lang="sl-SI" sz="2400" dirty="0" smtClean="0"/>
              <a:t>peniti se dajo skoraj vsi polimeri, v praksi pa to največkrat izvajamo s (z) </a:t>
            </a:r>
            <a:r>
              <a:rPr lang="sl-SI" sz="2400" b="1" dirty="0" smtClean="0"/>
              <a:t>PE, PP, EVA, PS, PVC, PMMA, PC, PF, UF, MF, </a:t>
            </a:r>
            <a:r>
              <a:rPr lang="sl-SI" sz="2400" dirty="0" smtClean="0"/>
              <a:t>…;</a:t>
            </a:r>
          </a:p>
          <a:p>
            <a:pPr eaLnBrk="1" hangingPunct="1"/>
            <a:r>
              <a:rPr lang="sl-SI" sz="2400" dirty="0" smtClean="0"/>
              <a:t>postopki predelave so:</a:t>
            </a:r>
          </a:p>
          <a:p>
            <a:pPr lvl="1" eaLnBrk="1" hangingPunct="1"/>
            <a:r>
              <a:rPr lang="sl-SI" sz="2000" b="1" dirty="0" err="1" smtClean="0"/>
              <a:t>stiroporni</a:t>
            </a:r>
            <a:r>
              <a:rPr lang="sl-SI" sz="2000" b="1" dirty="0" smtClean="0"/>
              <a:t> postopek - EPS</a:t>
            </a:r>
            <a:r>
              <a:rPr lang="sl-SI" sz="2000" dirty="0" smtClean="0"/>
              <a:t> (PE, PS, PF,..)</a:t>
            </a:r>
          </a:p>
          <a:p>
            <a:pPr lvl="1" eaLnBrk="1" hangingPunct="1"/>
            <a:r>
              <a:rPr lang="sl-SI" sz="2000" b="1" dirty="0" smtClean="0"/>
              <a:t> termoplastično brizganje - TSG</a:t>
            </a:r>
            <a:r>
              <a:rPr lang="sl-SI" sz="2000" dirty="0" smtClean="0"/>
              <a:t> (PP, UF, ..)</a:t>
            </a:r>
          </a:p>
          <a:p>
            <a:pPr lvl="1" eaLnBrk="1" hangingPunct="1"/>
            <a:r>
              <a:rPr lang="sl-SI" sz="2000" b="1" dirty="0" smtClean="0"/>
              <a:t>reakcijsko brizganje - RSG </a:t>
            </a:r>
            <a:r>
              <a:rPr lang="sl-SI" sz="2000" dirty="0" smtClean="0"/>
              <a:t>(PS, PC, PVC, PMMA, PUR, …)</a:t>
            </a:r>
          </a:p>
          <a:p>
            <a:pPr eaLnBrk="1" hangingPunct="1"/>
            <a:r>
              <a:rPr lang="sl-SI" sz="2400" dirty="0" smtClean="0"/>
              <a:t>ločimo </a:t>
            </a:r>
            <a:r>
              <a:rPr lang="sl-SI" sz="2400" b="1" dirty="0" smtClean="0"/>
              <a:t>trde </a:t>
            </a:r>
            <a:r>
              <a:rPr lang="sl-SI" sz="2400" dirty="0" smtClean="0"/>
              <a:t>in </a:t>
            </a:r>
            <a:r>
              <a:rPr lang="sl-SI" sz="2400" b="1" dirty="0" smtClean="0"/>
              <a:t> mehke </a:t>
            </a:r>
            <a:r>
              <a:rPr lang="sl-SI" sz="2400" dirty="0" smtClean="0"/>
              <a:t>pene;</a:t>
            </a:r>
          </a:p>
        </p:txBody>
      </p:sp>
      <p:sp>
        <p:nvSpPr>
          <p:cNvPr id="52228" name="Ograda datuma 5"/>
          <p:cNvSpPr>
            <a:spLocks noGrp="1"/>
          </p:cNvSpPr>
          <p:nvPr>
            <p:ph type="dt" sz="quarter" idx="10"/>
          </p:nvPr>
        </p:nvSpPr>
        <p:spPr>
          <a:noFill/>
        </p:spPr>
        <p:txBody>
          <a:bodyPr/>
          <a:lstStyle/>
          <a:p>
            <a:r>
              <a:rPr lang="sl-SI" dirty="0" smtClean="0"/>
              <a:t>TPR Klemenšek</a:t>
            </a:r>
            <a:endParaRPr lang="sl-SI" dirty="0"/>
          </a:p>
        </p:txBody>
      </p:sp>
      <p:sp>
        <p:nvSpPr>
          <p:cNvPr id="52229" name="Ograda številke diapozitiva 6"/>
          <p:cNvSpPr>
            <a:spLocks noGrp="1"/>
          </p:cNvSpPr>
          <p:nvPr>
            <p:ph type="sldNum" sz="quarter" idx="12"/>
          </p:nvPr>
        </p:nvSpPr>
        <p:spPr>
          <a:noFill/>
        </p:spPr>
        <p:txBody>
          <a:bodyPr/>
          <a:lstStyle/>
          <a:p>
            <a:fld id="{4FBD8A57-9969-410D-AB40-C290EBA037B7}" type="slidenum">
              <a:rPr lang="sl-SI"/>
              <a:pPr/>
              <a:t>47</a:t>
            </a:fld>
            <a:endParaRPr lang="sl-SI"/>
          </a:p>
        </p:txBody>
      </p:sp>
      <p:sp>
        <p:nvSpPr>
          <p:cNvPr id="52230"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sl-SI" sz="3200" b="1" smtClean="0"/>
              <a:t>DODATKI ZA IZBOLJŠANJE LASTNOSTI POLIMEROV</a:t>
            </a:r>
          </a:p>
        </p:txBody>
      </p:sp>
      <p:sp>
        <p:nvSpPr>
          <p:cNvPr id="53251" name="Rectangle 3"/>
          <p:cNvSpPr>
            <a:spLocks noGrp="1" noChangeArrowheads="1"/>
          </p:cNvSpPr>
          <p:nvPr>
            <p:ph type="body" idx="1"/>
          </p:nvPr>
        </p:nvSpPr>
        <p:spPr/>
        <p:txBody>
          <a:bodyPr/>
          <a:lstStyle/>
          <a:p>
            <a:pPr eaLnBrk="1" hangingPunct="1">
              <a:buFontTx/>
              <a:buNone/>
            </a:pPr>
            <a:r>
              <a:rPr lang="sl-SI" sz="2800" u="sng" smtClean="0"/>
              <a:t>Delimo jih v dve skupini:</a:t>
            </a:r>
          </a:p>
          <a:p>
            <a:pPr eaLnBrk="1" hangingPunct="1">
              <a:buFontTx/>
              <a:buNone/>
            </a:pPr>
            <a:endParaRPr lang="sl-SI" sz="2800" u="sng" smtClean="0"/>
          </a:p>
          <a:p>
            <a:pPr eaLnBrk="1" hangingPunct="1">
              <a:buFontTx/>
              <a:buNone/>
            </a:pPr>
            <a:endParaRPr lang="sl-SI" sz="2400" smtClean="0"/>
          </a:p>
        </p:txBody>
      </p:sp>
      <p:sp>
        <p:nvSpPr>
          <p:cNvPr id="61444" name="Rectangle 4"/>
          <p:cNvSpPr>
            <a:spLocks noChangeArrowheads="1"/>
          </p:cNvSpPr>
          <p:nvPr/>
        </p:nvSpPr>
        <p:spPr bwMode="auto">
          <a:xfrm>
            <a:off x="1219200" y="2743200"/>
            <a:ext cx="3733800" cy="914400"/>
          </a:xfrm>
          <a:prstGeom prst="rect">
            <a:avLst/>
          </a:prstGeom>
          <a:solidFill>
            <a:schemeClr val="folHlink"/>
          </a:solidFill>
          <a:ln w="9525">
            <a:solidFill>
              <a:schemeClr val="tx1"/>
            </a:solidFill>
            <a:miter lim="800000"/>
            <a:headEnd/>
            <a:tailEnd/>
          </a:ln>
        </p:spPr>
        <p:txBody>
          <a:bodyPr wrap="none" anchor="ctr"/>
          <a:lstStyle/>
          <a:p>
            <a:pPr algn="ctr"/>
            <a:r>
              <a:rPr lang="sl-SI" sz="2400" b="1">
                <a:latin typeface="Tahoma" pitchFamily="34" charset="0"/>
              </a:rPr>
              <a:t>FUNKCIJSKI DODATKI</a:t>
            </a:r>
          </a:p>
        </p:txBody>
      </p:sp>
      <p:sp>
        <p:nvSpPr>
          <p:cNvPr id="61445" name="Oval 5"/>
          <p:cNvSpPr>
            <a:spLocks noChangeArrowheads="1"/>
          </p:cNvSpPr>
          <p:nvPr/>
        </p:nvSpPr>
        <p:spPr bwMode="auto">
          <a:xfrm>
            <a:off x="4038600" y="4191000"/>
            <a:ext cx="3429000" cy="1219200"/>
          </a:xfrm>
          <a:prstGeom prst="ellipse">
            <a:avLst/>
          </a:prstGeom>
          <a:solidFill>
            <a:schemeClr val="bg2"/>
          </a:solidFill>
          <a:ln w="9525">
            <a:solidFill>
              <a:schemeClr val="tx1"/>
            </a:solidFill>
            <a:round/>
            <a:headEnd/>
            <a:tailEnd/>
          </a:ln>
        </p:spPr>
        <p:txBody>
          <a:bodyPr wrap="none" anchor="ctr"/>
          <a:lstStyle/>
          <a:p>
            <a:pPr algn="ctr"/>
            <a:r>
              <a:rPr lang="sl-SI" sz="2400" b="1">
                <a:solidFill>
                  <a:schemeClr val="bg1"/>
                </a:solidFill>
                <a:latin typeface="Tahoma" pitchFamily="34" charset="0"/>
              </a:rPr>
              <a:t>POLNILA</a:t>
            </a:r>
          </a:p>
        </p:txBody>
      </p:sp>
      <p:sp>
        <p:nvSpPr>
          <p:cNvPr id="53254" name="Ograda datuma 7"/>
          <p:cNvSpPr>
            <a:spLocks noGrp="1"/>
          </p:cNvSpPr>
          <p:nvPr>
            <p:ph type="dt" sz="quarter" idx="10"/>
          </p:nvPr>
        </p:nvSpPr>
        <p:spPr>
          <a:noFill/>
        </p:spPr>
        <p:txBody>
          <a:bodyPr/>
          <a:lstStyle/>
          <a:p>
            <a:r>
              <a:rPr lang="sl-SI" dirty="0" smtClean="0"/>
              <a:t>TPR Klemenšek</a:t>
            </a:r>
            <a:endParaRPr lang="sl-SI" dirty="0"/>
          </a:p>
        </p:txBody>
      </p:sp>
      <p:sp>
        <p:nvSpPr>
          <p:cNvPr id="53255" name="Ograda številke diapozitiva 8"/>
          <p:cNvSpPr>
            <a:spLocks noGrp="1"/>
          </p:cNvSpPr>
          <p:nvPr>
            <p:ph type="sldNum" sz="quarter" idx="12"/>
          </p:nvPr>
        </p:nvSpPr>
        <p:spPr>
          <a:noFill/>
        </p:spPr>
        <p:txBody>
          <a:bodyPr/>
          <a:lstStyle/>
          <a:p>
            <a:fld id="{02478F85-050C-4CA2-AE5C-09054D37340D}" type="slidenum">
              <a:rPr lang="sl-SI"/>
              <a:pPr/>
              <a:t>48</a:t>
            </a:fld>
            <a:endParaRPr lang="sl-SI"/>
          </a:p>
        </p:txBody>
      </p:sp>
      <p:sp>
        <p:nvSpPr>
          <p:cNvPr id="53256" name="Ograda noge 9"/>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 calcmode="lin" valueType="num">
                                      <p:cBhvr>
                                        <p:cTn id="7" dur="500" fill="hold"/>
                                        <p:tgtEl>
                                          <p:spTgt spid="61444"/>
                                        </p:tgtEl>
                                        <p:attrNameLst>
                                          <p:attrName>ppt_w</p:attrName>
                                        </p:attrNameLst>
                                      </p:cBhvr>
                                      <p:tavLst>
                                        <p:tav tm="0">
                                          <p:val>
                                            <p:fltVal val="0"/>
                                          </p:val>
                                        </p:tav>
                                        <p:tav tm="100000">
                                          <p:val>
                                            <p:strVal val="#ppt_w"/>
                                          </p:val>
                                        </p:tav>
                                      </p:tavLst>
                                    </p:anim>
                                    <p:anim calcmode="lin" valueType="num">
                                      <p:cBhvr>
                                        <p:cTn id="8" dur="500" fill="hold"/>
                                        <p:tgtEl>
                                          <p:spTgt spid="6144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1445"/>
                                        </p:tgtEl>
                                        <p:attrNameLst>
                                          <p:attrName>style.visibility</p:attrName>
                                        </p:attrNameLst>
                                      </p:cBhvr>
                                      <p:to>
                                        <p:strVal val="visible"/>
                                      </p:to>
                                    </p:set>
                                    <p:animEffect transition="in" filter="wipe(down)">
                                      <p:cBhvr>
                                        <p:cTn id="13" dur="500"/>
                                        <p:tgtEl>
                                          <p:spTgt spid="61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nimBg="1" autoUpdateAnimBg="0"/>
      <p:bldP spid="61445"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sl-SI" sz="3200" b="1" smtClean="0"/>
              <a:t>FUNKCIJSKI DODATKI</a:t>
            </a:r>
          </a:p>
        </p:txBody>
      </p:sp>
      <p:sp>
        <p:nvSpPr>
          <p:cNvPr id="54275" name="Rectangle 3"/>
          <p:cNvSpPr>
            <a:spLocks noGrp="1" noChangeArrowheads="1"/>
          </p:cNvSpPr>
          <p:nvPr>
            <p:ph type="body" idx="1"/>
          </p:nvPr>
        </p:nvSpPr>
        <p:spPr/>
        <p:txBody>
          <a:bodyPr/>
          <a:lstStyle/>
          <a:p>
            <a:pPr eaLnBrk="1" hangingPunct="1">
              <a:lnSpc>
                <a:spcPct val="90000"/>
              </a:lnSpc>
            </a:pPr>
            <a:r>
              <a:rPr lang="sl-SI" sz="2400" b="1" smtClean="0"/>
              <a:t>Antioksidanti</a:t>
            </a:r>
            <a:r>
              <a:rPr lang="sl-SI" sz="2400" smtClean="0"/>
              <a:t> – </a:t>
            </a:r>
            <a:r>
              <a:rPr lang="sl-SI" sz="2000" smtClean="0"/>
              <a:t>povečujejo življenjsko dobo polimerov s tem, da preprečijo oksidacijsko razgradnjo (poliolefini, ABS,..).</a:t>
            </a:r>
          </a:p>
          <a:p>
            <a:pPr eaLnBrk="1" hangingPunct="1">
              <a:lnSpc>
                <a:spcPct val="90000"/>
              </a:lnSpc>
            </a:pPr>
            <a:r>
              <a:rPr lang="sl-SI" sz="2400" b="1" smtClean="0"/>
              <a:t>Antistatiki</a:t>
            </a:r>
            <a:r>
              <a:rPr lang="sl-SI" sz="2400" smtClean="0"/>
              <a:t> – </a:t>
            </a:r>
            <a:r>
              <a:rPr lang="sl-SI" sz="2000" smtClean="0"/>
              <a:t>naredijo površino plastičnega predmeta </a:t>
            </a:r>
            <a:r>
              <a:rPr lang="sl-SI" sz="2000" u="sng" smtClean="0"/>
              <a:t>prevodno</a:t>
            </a:r>
            <a:r>
              <a:rPr lang="sl-SI" sz="2000" smtClean="0"/>
              <a:t> (npr.: saje, grafit, metali, .. - notranji).</a:t>
            </a:r>
          </a:p>
          <a:p>
            <a:pPr eaLnBrk="1" hangingPunct="1">
              <a:lnSpc>
                <a:spcPct val="90000"/>
              </a:lnSpc>
            </a:pPr>
            <a:r>
              <a:rPr lang="sl-SI" sz="2400" b="1" smtClean="0"/>
              <a:t>Dodatki za samogasnost</a:t>
            </a:r>
            <a:r>
              <a:rPr lang="sl-SI" sz="2400" smtClean="0"/>
              <a:t> – </a:t>
            </a:r>
            <a:r>
              <a:rPr lang="sl-SI" sz="2000" smtClean="0"/>
              <a:t>npr.: soli Sb, Zn, Mo, Al,…</a:t>
            </a:r>
          </a:p>
          <a:p>
            <a:pPr eaLnBrk="1" hangingPunct="1">
              <a:lnSpc>
                <a:spcPct val="90000"/>
              </a:lnSpc>
            </a:pPr>
            <a:r>
              <a:rPr lang="sl-SI" sz="2400" b="1" smtClean="0"/>
              <a:t>Barvila</a:t>
            </a:r>
            <a:r>
              <a:rPr lang="sl-SI" sz="2400" smtClean="0"/>
              <a:t> – </a:t>
            </a:r>
            <a:r>
              <a:rPr lang="sl-SI" sz="2000" smtClean="0"/>
              <a:t>so netopni anorganski in organski pigmenti, npr.: za belo barvo Ti dioksid, za rdečo Fe oksid, za zeleno Cr oksid, ..</a:t>
            </a:r>
          </a:p>
          <a:p>
            <a:pPr eaLnBrk="1" hangingPunct="1">
              <a:lnSpc>
                <a:spcPct val="90000"/>
              </a:lnSpc>
            </a:pPr>
            <a:r>
              <a:rPr lang="sl-SI" sz="2400" b="1" smtClean="0"/>
              <a:t>Maziva</a:t>
            </a:r>
            <a:r>
              <a:rPr lang="sl-SI" sz="2400" smtClean="0"/>
              <a:t> – </a:t>
            </a:r>
            <a:r>
              <a:rPr lang="sl-SI" sz="2000" smtClean="0"/>
              <a:t>za izboljšanje drsnosti in zmanjšanje obrabe, npr.: Mo sulfid, grafit, ..</a:t>
            </a:r>
          </a:p>
          <a:p>
            <a:pPr eaLnBrk="1" hangingPunct="1">
              <a:lnSpc>
                <a:spcPct val="90000"/>
              </a:lnSpc>
            </a:pPr>
            <a:r>
              <a:rPr lang="sl-SI" sz="2400" b="1" smtClean="0"/>
              <a:t>Stabilizatorji</a:t>
            </a:r>
            <a:r>
              <a:rPr lang="sl-SI" sz="2400" smtClean="0"/>
              <a:t> – </a:t>
            </a:r>
            <a:r>
              <a:rPr lang="sl-SI" sz="2000" smtClean="0"/>
              <a:t>delujejo tako, da absorbirajo UV žarke. Predvsem PVC jih rabi.</a:t>
            </a:r>
            <a:endParaRPr lang="sl-SI" sz="2000" b="1" smtClean="0"/>
          </a:p>
        </p:txBody>
      </p:sp>
      <p:sp>
        <p:nvSpPr>
          <p:cNvPr id="54276" name="Ograda datuma 5"/>
          <p:cNvSpPr>
            <a:spLocks noGrp="1"/>
          </p:cNvSpPr>
          <p:nvPr>
            <p:ph type="dt" sz="quarter" idx="10"/>
          </p:nvPr>
        </p:nvSpPr>
        <p:spPr>
          <a:noFill/>
        </p:spPr>
        <p:txBody>
          <a:bodyPr/>
          <a:lstStyle/>
          <a:p>
            <a:r>
              <a:rPr lang="sl-SI" dirty="0" smtClean="0"/>
              <a:t>TPR Klemenšek</a:t>
            </a:r>
            <a:endParaRPr lang="sl-SI" dirty="0"/>
          </a:p>
        </p:txBody>
      </p:sp>
      <p:sp>
        <p:nvSpPr>
          <p:cNvPr id="54277" name="Ograda številke diapozitiva 6"/>
          <p:cNvSpPr>
            <a:spLocks noGrp="1"/>
          </p:cNvSpPr>
          <p:nvPr>
            <p:ph type="sldNum" sz="quarter" idx="12"/>
          </p:nvPr>
        </p:nvSpPr>
        <p:spPr>
          <a:noFill/>
        </p:spPr>
        <p:txBody>
          <a:bodyPr/>
          <a:lstStyle/>
          <a:p>
            <a:fld id="{D005E476-084F-4CD1-866A-34653F33AFE6}" type="slidenum">
              <a:rPr lang="sl-SI"/>
              <a:pPr/>
              <a:t>49</a:t>
            </a:fld>
            <a:endParaRPr lang="sl-SI"/>
          </a:p>
        </p:txBody>
      </p:sp>
      <p:sp>
        <p:nvSpPr>
          <p:cNvPr id="54278"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684213" y="765175"/>
            <a:ext cx="7559675" cy="641350"/>
          </a:xfrm>
          <a:prstGeom prst="rect">
            <a:avLst/>
          </a:prstGeom>
          <a:noFill/>
          <a:ln w="9525">
            <a:noFill/>
            <a:miter lim="800000"/>
            <a:headEnd/>
            <a:tailEnd/>
          </a:ln>
        </p:spPr>
        <p:txBody>
          <a:bodyPr>
            <a:spAutoFit/>
          </a:bodyPr>
          <a:lstStyle/>
          <a:p>
            <a:r>
              <a:rPr lang="sl-SI" b="1"/>
              <a:t>Uporaba sintetičnih snovi je zelo razširjena zaradi njihovih dobrih</a:t>
            </a:r>
          </a:p>
          <a:p>
            <a:r>
              <a:rPr lang="sl-SI" b="1"/>
              <a:t>lastnosti:</a:t>
            </a:r>
          </a:p>
        </p:txBody>
      </p:sp>
      <p:sp>
        <p:nvSpPr>
          <p:cNvPr id="11267" name="Rectangle 5"/>
          <p:cNvSpPr>
            <a:spLocks noChangeArrowheads="1"/>
          </p:cNvSpPr>
          <p:nvPr/>
        </p:nvSpPr>
        <p:spPr bwMode="auto">
          <a:xfrm>
            <a:off x="755650" y="1557338"/>
            <a:ext cx="4572000" cy="2014537"/>
          </a:xfrm>
          <a:prstGeom prst="rect">
            <a:avLst/>
          </a:prstGeom>
          <a:noFill/>
          <a:ln w="9525">
            <a:noFill/>
            <a:miter lim="800000"/>
            <a:headEnd/>
            <a:tailEnd/>
          </a:ln>
        </p:spPr>
        <p:txBody>
          <a:bodyPr>
            <a:spAutoFit/>
          </a:bodyPr>
          <a:lstStyle/>
          <a:p>
            <a:pPr>
              <a:buFontTx/>
              <a:buChar char="•"/>
            </a:pPr>
            <a:r>
              <a:rPr lang="sl-SI"/>
              <a:t> imajo relativno nizko gostoto,</a:t>
            </a:r>
          </a:p>
          <a:p>
            <a:pPr>
              <a:buFontTx/>
              <a:buChar char="•"/>
            </a:pPr>
            <a:r>
              <a:rPr lang="sl-SI"/>
              <a:t> so precej neobčutljive na vlago,</a:t>
            </a:r>
          </a:p>
          <a:p>
            <a:pPr>
              <a:buFontTx/>
              <a:buChar char="•"/>
            </a:pPr>
            <a:r>
              <a:rPr lang="sl-SI"/>
              <a:t> so odlični toplotni in električni izolatorji,</a:t>
            </a:r>
          </a:p>
          <a:p>
            <a:pPr>
              <a:buFontTx/>
              <a:buChar char="•"/>
            </a:pPr>
            <a:r>
              <a:rPr lang="sl-SI"/>
              <a:t> odporne so proti kislinam in lugom,</a:t>
            </a:r>
          </a:p>
          <a:p>
            <a:pPr>
              <a:buFontTx/>
              <a:buChar char="•"/>
            </a:pPr>
            <a:r>
              <a:rPr lang="sl-SI"/>
              <a:t> dobro se obdelujejo in barvajo,</a:t>
            </a:r>
          </a:p>
          <a:p>
            <a:pPr>
              <a:buFontTx/>
              <a:buChar char="•"/>
            </a:pPr>
            <a:r>
              <a:rPr lang="sl-SI"/>
              <a:t> razmeroma odporne so proti obrabi,</a:t>
            </a:r>
          </a:p>
          <a:p>
            <a:pPr>
              <a:buFontTx/>
              <a:buChar char="•"/>
            </a:pPr>
            <a:r>
              <a:rPr lang="sl-SI"/>
              <a:t> so sorazmerno poceni.</a:t>
            </a:r>
          </a:p>
        </p:txBody>
      </p:sp>
      <p:sp>
        <p:nvSpPr>
          <p:cNvPr id="11268" name="Rectangle 6"/>
          <p:cNvSpPr>
            <a:spLocks noChangeArrowheads="1"/>
          </p:cNvSpPr>
          <p:nvPr/>
        </p:nvSpPr>
        <p:spPr bwMode="auto">
          <a:xfrm>
            <a:off x="684213" y="3644900"/>
            <a:ext cx="7704137" cy="641350"/>
          </a:xfrm>
          <a:prstGeom prst="rect">
            <a:avLst/>
          </a:prstGeom>
          <a:noFill/>
          <a:ln w="9525">
            <a:noFill/>
            <a:miter lim="800000"/>
            <a:headEnd/>
            <a:tailEnd/>
          </a:ln>
        </p:spPr>
        <p:txBody>
          <a:bodyPr>
            <a:spAutoFit/>
          </a:bodyPr>
          <a:lstStyle/>
          <a:p>
            <a:r>
              <a:rPr lang="sl-SI" b="1"/>
              <a:t>Njihovo uporabo pa omejujejo slabe lastnosti. Mnoge sintetične</a:t>
            </a:r>
          </a:p>
          <a:p>
            <a:r>
              <a:rPr lang="sl-SI" b="1"/>
              <a:t>mase so:</a:t>
            </a:r>
          </a:p>
        </p:txBody>
      </p:sp>
      <p:sp>
        <p:nvSpPr>
          <p:cNvPr id="11269" name="Rectangle 7"/>
          <p:cNvSpPr>
            <a:spLocks noChangeArrowheads="1"/>
          </p:cNvSpPr>
          <p:nvPr/>
        </p:nvSpPr>
        <p:spPr bwMode="auto">
          <a:xfrm>
            <a:off x="827088" y="4292600"/>
            <a:ext cx="4897437" cy="2014538"/>
          </a:xfrm>
          <a:prstGeom prst="rect">
            <a:avLst/>
          </a:prstGeom>
          <a:noFill/>
          <a:ln w="9525">
            <a:noFill/>
            <a:miter lim="800000"/>
            <a:headEnd/>
            <a:tailEnd/>
          </a:ln>
        </p:spPr>
        <p:txBody>
          <a:bodyPr>
            <a:spAutoFit/>
          </a:bodyPr>
          <a:lstStyle/>
          <a:p>
            <a:pPr>
              <a:buFontTx/>
              <a:buChar char="•"/>
            </a:pPr>
            <a:r>
              <a:rPr lang="sl-SI"/>
              <a:t>zelo vnetljive,</a:t>
            </a:r>
          </a:p>
          <a:p>
            <a:pPr>
              <a:buFontTx/>
              <a:buChar char="•"/>
            </a:pPr>
            <a:r>
              <a:rPr lang="sl-SI"/>
              <a:t>pri gorenju sprošcajo strupene pline,</a:t>
            </a:r>
          </a:p>
          <a:p>
            <a:pPr>
              <a:buFontTx/>
              <a:buChar char="•"/>
            </a:pPr>
            <a:r>
              <a:rPr lang="sl-SI"/>
              <a:t>so težko razgradljive,</a:t>
            </a:r>
          </a:p>
          <a:p>
            <a:pPr>
              <a:buFontTx/>
              <a:buChar char="•"/>
            </a:pPr>
            <a:r>
              <a:rPr lang="sl-SI"/>
              <a:t>zelo onesnažujejo okolje,</a:t>
            </a:r>
          </a:p>
          <a:p>
            <a:pPr>
              <a:buFontTx/>
              <a:buChar char="•"/>
            </a:pPr>
            <a:r>
              <a:rPr lang="sl-SI"/>
              <a:t>s staranjem izgubijo svoje prvotne lastnosti,</a:t>
            </a:r>
          </a:p>
          <a:p>
            <a:pPr>
              <a:buFontTx/>
              <a:buChar char="•"/>
            </a:pPr>
            <a:r>
              <a:rPr lang="sl-SI"/>
              <a:t>obcutljive na toploto, UV žarke ipd.,</a:t>
            </a:r>
          </a:p>
          <a:p>
            <a:pPr>
              <a:buFontTx/>
              <a:buChar char="•"/>
            </a:pPr>
            <a:r>
              <a:rPr lang="sl-SI"/>
              <a:t>spreminjajo barvo, pokajo …</a:t>
            </a:r>
          </a:p>
        </p:txBody>
      </p:sp>
      <p:sp>
        <p:nvSpPr>
          <p:cNvPr id="11270" name="Text Box 9"/>
          <p:cNvSpPr txBox="1">
            <a:spLocks noChangeArrowheads="1"/>
          </p:cNvSpPr>
          <p:nvPr/>
        </p:nvSpPr>
        <p:spPr bwMode="auto">
          <a:xfrm>
            <a:off x="611188" y="333375"/>
            <a:ext cx="2881312" cy="457200"/>
          </a:xfrm>
          <a:prstGeom prst="rect">
            <a:avLst/>
          </a:prstGeom>
          <a:noFill/>
          <a:ln w="9525">
            <a:noFill/>
            <a:miter lim="800000"/>
            <a:headEnd/>
            <a:tailEnd/>
          </a:ln>
        </p:spPr>
        <p:txBody>
          <a:bodyPr>
            <a:spAutoFit/>
          </a:bodyPr>
          <a:lstStyle/>
          <a:p>
            <a:pPr>
              <a:spcBef>
                <a:spcPct val="50000"/>
              </a:spcBef>
            </a:pPr>
            <a:r>
              <a:rPr lang="sl-SI" sz="2400" b="1"/>
              <a:t>Lastnosti</a:t>
            </a:r>
          </a:p>
        </p:txBody>
      </p:sp>
      <p:sp>
        <p:nvSpPr>
          <p:cNvPr id="11271" name="Ograda datuma 8"/>
          <p:cNvSpPr>
            <a:spLocks noGrp="1"/>
          </p:cNvSpPr>
          <p:nvPr>
            <p:ph type="dt" sz="quarter" idx="10"/>
          </p:nvPr>
        </p:nvSpPr>
        <p:spPr>
          <a:noFill/>
        </p:spPr>
        <p:txBody>
          <a:bodyPr/>
          <a:lstStyle/>
          <a:p>
            <a:r>
              <a:rPr lang="sl-SI" dirty="0" smtClean="0"/>
              <a:t>TPR </a:t>
            </a:r>
            <a:r>
              <a:rPr lang="sl-SI" dirty="0"/>
              <a:t>Klemenšek</a:t>
            </a:r>
          </a:p>
        </p:txBody>
      </p:sp>
      <p:sp>
        <p:nvSpPr>
          <p:cNvPr id="11272" name="Ograda številke diapozitiva 9"/>
          <p:cNvSpPr>
            <a:spLocks noGrp="1"/>
          </p:cNvSpPr>
          <p:nvPr>
            <p:ph type="sldNum" sz="quarter" idx="12"/>
          </p:nvPr>
        </p:nvSpPr>
        <p:spPr>
          <a:noFill/>
        </p:spPr>
        <p:txBody>
          <a:bodyPr/>
          <a:lstStyle/>
          <a:p>
            <a:fld id="{72D17E46-E7CB-4794-8AE5-DA2F2DEC1598}" type="slidenum">
              <a:rPr lang="sl-SI"/>
              <a:pPr/>
              <a:t>5</a:t>
            </a:fld>
            <a:endParaRPr lang="sl-SI"/>
          </a:p>
        </p:txBody>
      </p:sp>
      <p:sp>
        <p:nvSpPr>
          <p:cNvPr id="11273" name="Ograda noge 10"/>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sl-SI" sz="3200" b="1" smtClean="0"/>
              <a:t>POLNILA IN OJAČITVENE SNOVI</a:t>
            </a:r>
          </a:p>
        </p:txBody>
      </p:sp>
      <p:sp>
        <p:nvSpPr>
          <p:cNvPr id="55299" name="Rectangle 3"/>
          <p:cNvSpPr>
            <a:spLocks noGrp="1" noChangeArrowheads="1"/>
          </p:cNvSpPr>
          <p:nvPr>
            <p:ph type="body" idx="1"/>
          </p:nvPr>
        </p:nvSpPr>
        <p:spPr/>
        <p:txBody>
          <a:bodyPr/>
          <a:lstStyle/>
          <a:p>
            <a:pPr eaLnBrk="1" hangingPunct="1"/>
            <a:r>
              <a:rPr lang="sl-SI" sz="2400" b="1" smtClean="0"/>
              <a:t>Polnila</a:t>
            </a:r>
            <a:r>
              <a:rPr lang="sl-SI" sz="2400" smtClean="0"/>
              <a:t> – </a:t>
            </a:r>
            <a:r>
              <a:rPr lang="sl-SI" sz="2000" smtClean="0"/>
              <a:t>so organska in anorganska. Od organskih npr. celulozna moka poveča udarno žilavost in material poceni. Od anorganskih npr. sljuda močno poveča E – modul, udarno žilavost in el. upornost.</a:t>
            </a:r>
          </a:p>
          <a:p>
            <a:pPr eaLnBrk="1" hangingPunct="1"/>
            <a:r>
              <a:rPr lang="sl-SI" sz="2400" b="1" smtClean="0"/>
              <a:t>Ojačitvene snovi</a:t>
            </a:r>
            <a:r>
              <a:rPr lang="sl-SI" sz="2400" smtClean="0"/>
              <a:t> </a:t>
            </a:r>
            <a:r>
              <a:rPr lang="sl-SI" sz="2000" smtClean="0"/>
              <a:t>– so razna vlakna:</a:t>
            </a:r>
          </a:p>
          <a:p>
            <a:pPr lvl="1" eaLnBrk="1" hangingPunct="1"/>
            <a:r>
              <a:rPr lang="sl-SI" sz="2000" b="1" smtClean="0"/>
              <a:t>Naravna organska – </a:t>
            </a:r>
            <a:r>
              <a:rPr lang="sl-SI" sz="2000" smtClean="0"/>
              <a:t>lesna vlakna;</a:t>
            </a:r>
          </a:p>
          <a:p>
            <a:pPr lvl="1" eaLnBrk="1" hangingPunct="1"/>
            <a:r>
              <a:rPr lang="sl-SI" sz="2000" b="1" smtClean="0"/>
              <a:t>Sintetična organska</a:t>
            </a:r>
            <a:r>
              <a:rPr lang="sl-SI" sz="2000" smtClean="0"/>
              <a:t> – poliesterska, poliamidna,…  vlakna;</a:t>
            </a:r>
          </a:p>
          <a:p>
            <a:pPr lvl="1" eaLnBrk="1" hangingPunct="1"/>
            <a:r>
              <a:rPr lang="sl-SI" sz="2000" b="1" smtClean="0"/>
              <a:t>Naravna anorganska</a:t>
            </a:r>
            <a:r>
              <a:rPr lang="sl-SI" sz="2000" smtClean="0"/>
              <a:t> – </a:t>
            </a:r>
            <a:r>
              <a:rPr lang="sl-SI" sz="2000" u="sng" smtClean="0"/>
              <a:t>azbestna </a:t>
            </a:r>
            <a:r>
              <a:rPr lang="sl-SI" sz="2000" smtClean="0"/>
              <a:t>so najstarejša;</a:t>
            </a:r>
          </a:p>
          <a:p>
            <a:pPr lvl="1" eaLnBrk="1" hangingPunct="1"/>
            <a:r>
              <a:rPr lang="sl-SI" sz="2000" b="1" smtClean="0"/>
              <a:t>Sintetična anorganska</a:t>
            </a:r>
            <a:r>
              <a:rPr lang="sl-SI" sz="2000" smtClean="0"/>
              <a:t> – steklena, ogljikova, metalna, .. vlakna;</a:t>
            </a:r>
            <a:endParaRPr lang="sl-SI" sz="2000" b="1" smtClean="0"/>
          </a:p>
        </p:txBody>
      </p:sp>
      <p:sp>
        <p:nvSpPr>
          <p:cNvPr id="55300" name="Ograda datuma 5"/>
          <p:cNvSpPr>
            <a:spLocks noGrp="1"/>
          </p:cNvSpPr>
          <p:nvPr>
            <p:ph type="dt" sz="quarter" idx="10"/>
          </p:nvPr>
        </p:nvSpPr>
        <p:spPr>
          <a:noFill/>
        </p:spPr>
        <p:txBody>
          <a:bodyPr/>
          <a:lstStyle/>
          <a:p>
            <a:r>
              <a:rPr lang="sl-SI" dirty="0" smtClean="0"/>
              <a:t>TPR Klemenšek</a:t>
            </a:r>
            <a:endParaRPr lang="sl-SI" dirty="0"/>
          </a:p>
        </p:txBody>
      </p:sp>
      <p:sp>
        <p:nvSpPr>
          <p:cNvPr id="55301" name="Ograda številke diapozitiva 6"/>
          <p:cNvSpPr>
            <a:spLocks noGrp="1"/>
          </p:cNvSpPr>
          <p:nvPr>
            <p:ph type="sldNum" sz="quarter" idx="12"/>
          </p:nvPr>
        </p:nvSpPr>
        <p:spPr>
          <a:noFill/>
        </p:spPr>
        <p:txBody>
          <a:bodyPr/>
          <a:lstStyle/>
          <a:p>
            <a:fld id="{71BE743B-F209-47A2-BCFD-6994AD767E03}" type="slidenum">
              <a:rPr lang="sl-SI"/>
              <a:pPr/>
              <a:t>50</a:t>
            </a:fld>
            <a:endParaRPr lang="sl-SI"/>
          </a:p>
        </p:txBody>
      </p:sp>
      <p:sp>
        <p:nvSpPr>
          <p:cNvPr id="55302"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l" eaLnBrk="1" hangingPunct="1"/>
            <a:r>
              <a:rPr lang="sl-SI" sz="3200" b="1" smtClean="0"/>
              <a:t>Elastomeri</a:t>
            </a:r>
          </a:p>
        </p:txBody>
      </p:sp>
      <p:sp>
        <p:nvSpPr>
          <p:cNvPr id="56323" name="Rectangle 3"/>
          <p:cNvSpPr>
            <a:spLocks noGrp="1" noChangeArrowheads="1"/>
          </p:cNvSpPr>
          <p:nvPr>
            <p:ph type="body" idx="1"/>
          </p:nvPr>
        </p:nvSpPr>
        <p:spPr/>
        <p:txBody>
          <a:bodyPr/>
          <a:lstStyle/>
          <a:p>
            <a:pPr eaLnBrk="1" hangingPunct="1">
              <a:lnSpc>
                <a:spcPct val="80000"/>
              </a:lnSpc>
            </a:pPr>
            <a:r>
              <a:rPr lang="sl-SI" sz="1800" smtClean="0"/>
              <a:t>Elastomeri nastanejo tako, da se nitaste makromolekule kavčuka med vulkanizacijo na redkih mestih elastično povezujejo. Ta elastična vez omogoča veliko raztegljivost snovi, vendar pa kljub tej elastičnosti členkastih vezi molekule niso razdružljive in je ponovna taljivost, tako kot pri duroplastih, nemogoča. Snov se pri segrevanju ne tali in se razkroji šele pri sežigu, tako da je tudi ta proces ireverzibilen. </a:t>
            </a:r>
          </a:p>
          <a:p>
            <a:pPr eaLnBrk="1" hangingPunct="1">
              <a:lnSpc>
                <a:spcPct val="80000"/>
              </a:lnSpc>
            </a:pPr>
            <a:r>
              <a:rPr lang="sl-SI" sz="1800" smtClean="0"/>
              <a:t/>
            </a:r>
            <a:br>
              <a:rPr lang="sl-SI" sz="1800" smtClean="0"/>
            </a:br>
            <a:r>
              <a:rPr lang="sl-SI" sz="1800" smtClean="0"/>
              <a:t>Prvi poznani elastomer je bil kavčuk, ki je lepljiva, žilava plastična masa z zelo dolgimi, popustljivimi in upogljivimi molekulnimi verigami. Z raznimi primesmi in z vulkanizacijo se nitaste makromolekule med seboj členkasto sprimejo in tvorijo nerazdružljivo elastično zvezo. Tako iz plastičnega kavčuka dobimo elastično gumo, ki se pod mehansko obremenitvijo elastično preoblikuje, nato pa se pri razbremenitvi povrne v prvotno obliko. Za elastičnost je pri elastomeri merilo število veznih točk: mehki materiali imajo malo veznih točk, medtem ko imajo trdi materiali veliko veznih točk. Struktura elastomerom pa je amorfna.</a:t>
            </a:r>
          </a:p>
          <a:p>
            <a:pPr eaLnBrk="1" hangingPunct="1">
              <a:lnSpc>
                <a:spcPct val="80000"/>
              </a:lnSpc>
            </a:pPr>
            <a:r>
              <a:rPr lang="sl-SI" sz="1800" smtClean="0"/>
              <a:t/>
            </a:r>
            <a:br>
              <a:rPr lang="sl-SI" sz="1800" smtClean="0"/>
            </a:br>
            <a:endParaRPr lang="sl-SI" sz="1800" smtClean="0"/>
          </a:p>
        </p:txBody>
      </p:sp>
      <p:pic>
        <p:nvPicPr>
          <p:cNvPr id="56324" name="Picture 4" descr="tire"/>
          <p:cNvPicPr>
            <a:picLocks noChangeAspect="1" noChangeArrowheads="1"/>
          </p:cNvPicPr>
          <p:nvPr/>
        </p:nvPicPr>
        <p:blipFill>
          <a:blip r:embed="rId3"/>
          <a:srcRect/>
          <a:stretch>
            <a:fillRect/>
          </a:stretch>
        </p:blipFill>
        <p:spPr bwMode="auto">
          <a:xfrm>
            <a:off x="3851275" y="404813"/>
            <a:ext cx="1428750" cy="952500"/>
          </a:xfrm>
          <a:prstGeom prst="rect">
            <a:avLst/>
          </a:prstGeom>
          <a:noFill/>
          <a:ln w="9525">
            <a:noFill/>
            <a:miter lim="800000"/>
            <a:headEnd/>
            <a:tailEnd/>
          </a:ln>
        </p:spPr>
      </p:pic>
      <p:sp>
        <p:nvSpPr>
          <p:cNvPr id="56325" name="Ograda datuma 6"/>
          <p:cNvSpPr>
            <a:spLocks noGrp="1"/>
          </p:cNvSpPr>
          <p:nvPr>
            <p:ph type="dt" sz="quarter" idx="10"/>
          </p:nvPr>
        </p:nvSpPr>
        <p:spPr>
          <a:noFill/>
        </p:spPr>
        <p:txBody>
          <a:bodyPr/>
          <a:lstStyle/>
          <a:p>
            <a:r>
              <a:rPr lang="sl-SI" dirty="0" smtClean="0"/>
              <a:t>TPR Klemenšek</a:t>
            </a:r>
            <a:endParaRPr lang="sl-SI" dirty="0"/>
          </a:p>
        </p:txBody>
      </p:sp>
      <p:sp>
        <p:nvSpPr>
          <p:cNvPr id="56326" name="Ograda številke diapozitiva 7"/>
          <p:cNvSpPr>
            <a:spLocks noGrp="1"/>
          </p:cNvSpPr>
          <p:nvPr>
            <p:ph type="sldNum" sz="quarter" idx="12"/>
          </p:nvPr>
        </p:nvSpPr>
        <p:spPr>
          <a:noFill/>
        </p:spPr>
        <p:txBody>
          <a:bodyPr/>
          <a:lstStyle/>
          <a:p>
            <a:fld id="{E6F4B13B-BD55-4354-8221-0B9759366288}" type="slidenum">
              <a:rPr lang="sl-SI"/>
              <a:pPr/>
              <a:t>51</a:t>
            </a:fld>
            <a:endParaRPr lang="sl-SI"/>
          </a:p>
        </p:txBody>
      </p:sp>
      <p:sp>
        <p:nvSpPr>
          <p:cNvPr id="56327" name="Ograda noge 8"/>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sl-SI" smtClean="0"/>
              <a:t>OBLIKOVANJE POLIMERNIH MATERIALOV</a:t>
            </a:r>
          </a:p>
        </p:txBody>
      </p:sp>
      <p:sp>
        <p:nvSpPr>
          <p:cNvPr id="57347" name="Rectangle 3"/>
          <p:cNvSpPr>
            <a:spLocks noGrp="1" noChangeArrowheads="1"/>
          </p:cNvSpPr>
          <p:nvPr>
            <p:ph type="body" idx="1"/>
          </p:nvPr>
        </p:nvSpPr>
        <p:spPr>
          <a:xfrm>
            <a:off x="1187450" y="1916113"/>
            <a:ext cx="6767513" cy="4114800"/>
          </a:xfrm>
        </p:spPr>
        <p:txBody>
          <a:bodyPr/>
          <a:lstStyle/>
          <a:p>
            <a:pPr eaLnBrk="1" hangingPunct="1">
              <a:lnSpc>
                <a:spcPct val="80000"/>
              </a:lnSpc>
              <a:buFontTx/>
              <a:buNone/>
            </a:pPr>
            <a:r>
              <a:rPr lang="sl-SI" sz="1800" dirty="0" smtClean="0"/>
              <a:t>NIZKOTLAČNI POSTOPKI PREDELAVE</a:t>
            </a:r>
          </a:p>
          <a:p>
            <a:pPr eaLnBrk="1" hangingPunct="1">
              <a:lnSpc>
                <a:spcPct val="80000"/>
              </a:lnSpc>
              <a:buFontTx/>
              <a:buNone/>
            </a:pPr>
            <a:r>
              <a:rPr lang="sl-SI" sz="1200" dirty="0" smtClean="0"/>
              <a:t>	- OMAKANJE IN NAPRAŠEVANJE</a:t>
            </a:r>
          </a:p>
          <a:p>
            <a:pPr eaLnBrk="1" hangingPunct="1">
              <a:lnSpc>
                <a:spcPct val="80000"/>
              </a:lnSpc>
              <a:buFontTx/>
              <a:buNone/>
            </a:pPr>
            <a:r>
              <a:rPr lang="sl-SI" sz="1200" dirty="0" smtClean="0"/>
              <a:t>	- VLIVANJE IN NABRIZGAVANJE</a:t>
            </a:r>
          </a:p>
          <a:p>
            <a:pPr eaLnBrk="1" hangingPunct="1">
              <a:lnSpc>
                <a:spcPct val="80000"/>
              </a:lnSpc>
              <a:buFontTx/>
              <a:buNone/>
            </a:pPr>
            <a:r>
              <a:rPr lang="sl-SI" sz="1200" dirty="0" smtClean="0"/>
              <a:t>	- ROTACIJSKI IN CENTRIFUGALNI LIV</a:t>
            </a:r>
          </a:p>
          <a:p>
            <a:pPr eaLnBrk="1" hangingPunct="1">
              <a:lnSpc>
                <a:spcPct val="80000"/>
              </a:lnSpc>
              <a:buFontTx/>
              <a:buNone/>
            </a:pPr>
            <a:r>
              <a:rPr lang="sl-SI" sz="1200" dirty="0" smtClean="0"/>
              <a:t>	- NIZKOTLAČNI POSTOPKI ZA OJAČANJE MASE</a:t>
            </a:r>
          </a:p>
          <a:p>
            <a:pPr eaLnBrk="1" hangingPunct="1">
              <a:lnSpc>
                <a:spcPct val="80000"/>
              </a:lnSpc>
              <a:buFontTx/>
              <a:buNone/>
            </a:pPr>
            <a:endParaRPr lang="sl-SI" sz="1000" dirty="0" smtClean="0"/>
          </a:p>
          <a:p>
            <a:pPr eaLnBrk="1" hangingPunct="1">
              <a:lnSpc>
                <a:spcPct val="80000"/>
              </a:lnSpc>
              <a:buFontTx/>
              <a:buNone/>
            </a:pPr>
            <a:r>
              <a:rPr lang="sl-SI" sz="1800" dirty="0" smtClean="0"/>
              <a:t>TLAČNO OBLIKOVANJE MAS V IZDELKE</a:t>
            </a:r>
          </a:p>
          <a:p>
            <a:pPr eaLnBrk="1" hangingPunct="1">
              <a:lnSpc>
                <a:spcPct val="80000"/>
              </a:lnSpc>
              <a:buFontTx/>
              <a:buNone/>
            </a:pPr>
            <a:r>
              <a:rPr lang="sl-SI" sz="1200" dirty="0" smtClean="0"/>
              <a:t>	- BRIZGANJE</a:t>
            </a:r>
          </a:p>
          <a:p>
            <a:pPr eaLnBrk="1" hangingPunct="1">
              <a:lnSpc>
                <a:spcPct val="80000"/>
              </a:lnSpc>
              <a:buFontTx/>
              <a:buNone/>
            </a:pPr>
            <a:r>
              <a:rPr lang="sl-SI" sz="1200" dirty="0" smtClean="0"/>
              <a:t>	- PREŠANJE</a:t>
            </a:r>
          </a:p>
          <a:p>
            <a:pPr eaLnBrk="1" hangingPunct="1">
              <a:lnSpc>
                <a:spcPct val="80000"/>
              </a:lnSpc>
              <a:buFontTx/>
              <a:buNone/>
            </a:pPr>
            <a:r>
              <a:rPr lang="sl-SI" sz="1200" dirty="0" smtClean="0"/>
              <a:t>	- PIHANJE</a:t>
            </a:r>
          </a:p>
          <a:p>
            <a:pPr eaLnBrk="1" hangingPunct="1">
              <a:lnSpc>
                <a:spcPct val="80000"/>
              </a:lnSpc>
              <a:buFontTx/>
              <a:buNone/>
            </a:pPr>
            <a:endParaRPr lang="sl-SI" sz="1000" dirty="0" smtClean="0"/>
          </a:p>
          <a:p>
            <a:pPr eaLnBrk="1" hangingPunct="1">
              <a:lnSpc>
                <a:spcPct val="80000"/>
              </a:lnSpc>
              <a:buFontTx/>
              <a:buNone/>
            </a:pPr>
            <a:r>
              <a:rPr lang="sl-SI" sz="1800" dirty="0" smtClean="0"/>
              <a:t>EKSTRUDIRANJE</a:t>
            </a:r>
          </a:p>
          <a:p>
            <a:pPr eaLnBrk="1" hangingPunct="1">
              <a:lnSpc>
                <a:spcPct val="80000"/>
              </a:lnSpc>
              <a:buFontTx/>
              <a:buNone/>
            </a:pPr>
            <a:endParaRPr lang="sl-SI" sz="1800" dirty="0" smtClean="0"/>
          </a:p>
          <a:p>
            <a:pPr eaLnBrk="1" hangingPunct="1">
              <a:lnSpc>
                <a:spcPct val="80000"/>
              </a:lnSpc>
              <a:buFontTx/>
              <a:buNone/>
            </a:pPr>
            <a:r>
              <a:rPr lang="sl-SI" sz="1800" dirty="0" smtClean="0"/>
              <a:t>KALANDIRANJE</a:t>
            </a:r>
          </a:p>
          <a:p>
            <a:pPr eaLnBrk="1" hangingPunct="1">
              <a:lnSpc>
                <a:spcPct val="80000"/>
              </a:lnSpc>
              <a:buFontTx/>
              <a:buNone/>
            </a:pPr>
            <a:endParaRPr lang="sl-SI" sz="1800" dirty="0" smtClean="0"/>
          </a:p>
          <a:p>
            <a:pPr eaLnBrk="1" hangingPunct="1">
              <a:lnSpc>
                <a:spcPct val="80000"/>
              </a:lnSpc>
              <a:buFontTx/>
              <a:buNone/>
            </a:pPr>
            <a:r>
              <a:rPr lang="sl-SI" sz="1800" dirty="0" smtClean="0"/>
              <a:t>OSLOJEVANJE IN KAŠIRANJE</a:t>
            </a:r>
          </a:p>
          <a:p>
            <a:pPr eaLnBrk="1" hangingPunct="1">
              <a:lnSpc>
                <a:spcPct val="80000"/>
              </a:lnSpc>
              <a:buFontTx/>
              <a:buNone/>
            </a:pPr>
            <a:endParaRPr lang="sl-SI" sz="1800" dirty="0" smtClean="0"/>
          </a:p>
          <a:p>
            <a:pPr eaLnBrk="1" hangingPunct="1">
              <a:lnSpc>
                <a:spcPct val="80000"/>
              </a:lnSpc>
              <a:buFontTx/>
              <a:buNone/>
            </a:pPr>
            <a:r>
              <a:rPr lang="sl-SI" sz="1800" dirty="0" smtClean="0"/>
              <a:t>PREOBLIKOVANJE</a:t>
            </a:r>
          </a:p>
        </p:txBody>
      </p:sp>
      <p:sp>
        <p:nvSpPr>
          <p:cNvPr id="57348" name="Ograda datuma 5"/>
          <p:cNvSpPr>
            <a:spLocks noGrp="1"/>
          </p:cNvSpPr>
          <p:nvPr>
            <p:ph type="dt" sz="quarter" idx="10"/>
          </p:nvPr>
        </p:nvSpPr>
        <p:spPr>
          <a:noFill/>
        </p:spPr>
        <p:txBody>
          <a:bodyPr/>
          <a:lstStyle/>
          <a:p>
            <a:r>
              <a:rPr lang="sl-SI" dirty="0" smtClean="0"/>
              <a:t>TPR Klemenšek</a:t>
            </a:r>
            <a:endParaRPr lang="sl-SI" dirty="0"/>
          </a:p>
        </p:txBody>
      </p:sp>
      <p:sp>
        <p:nvSpPr>
          <p:cNvPr id="57349" name="Ograda številke diapozitiva 6"/>
          <p:cNvSpPr>
            <a:spLocks noGrp="1"/>
          </p:cNvSpPr>
          <p:nvPr>
            <p:ph type="sldNum" sz="quarter" idx="12"/>
          </p:nvPr>
        </p:nvSpPr>
        <p:spPr>
          <a:noFill/>
        </p:spPr>
        <p:txBody>
          <a:bodyPr/>
          <a:lstStyle/>
          <a:p>
            <a:fld id="{472344FD-086D-45E8-B0DC-C17AA8F7ADBF}" type="slidenum">
              <a:rPr lang="sl-SI"/>
              <a:pPr/>
              <a:t>52</a:t>
            </a:fld>
            <a:endParaRPr lang="sl-SI"/>
          </a:p>
        </p:txBody>
      </p:sp>
      <p:sp>
        <p:nvSpPr>
          <p:cNvPr id="57350"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ChangeArrowheads="1"/>
          </p:cNvSpPr>
          <p:nvPr/>
        </p:nvSpPr>
        <p:spPr bwMode="auto">
          <a:xfrm>
            <a:off x="539750" y="1557338"/>
            <a:ext cx="8208963" cy="2289175"/>
          </a:xfrm>
          <a:prstGeom prst="rect">
            <a:avLst/>
          </a:prstGeom>
          <a:noFill/>
          <a:ln w="9525">
            <a:noFill/>
            <a:miter lim="800000"/>
            <a:headEnd/>
            <a:tailEnd/>
          </a:ln>
        </p:spPr>
        <p:txBody>
          <a:bodyPr>
            <a:spAutoFit/>
          </a:bodyPr>
          <a:lstStyle/>
          <a:p>
            <a:r>
              <a:rPr lang="sl-SI" b="1"/>
              <a:t>OMAKANJE IN NAPRAŠEVANJE:</a:t>
            </a:r>
          </a:p>
          <a:p>
            <a:r>
              <a:rPr lang="sl-SI"/>
              <a:t>- omakanje: izdelava rokavic ali antikorozijsko zaščito (smole in PVC paste z</a:t>
            </a:r>
          </a:p>
          <a:p>
            <a:r>
              <a:rPr lang="sl-SI"/>
              <a:t>ustrezno viskoznostjo, ki želira ali voda izpari),</a:t>
            </a:r>
          </a:p>
          <a:p>
            <a:r>
              <a:rPr lang="sl-SI"/>
              <a:t>- vrtinčno prašenje: segrete kovinske dele naprašujemo s PE, PA, PVC... v</a:t>
            </a:r>
          </a:p>
          <a:p>
            <a:r>
              <a:rPr lang="sl-SI"/>
              <a:t>sloju debeline 0,075 do 0,5 mm, ki se v peči natali in zagladi v dveh do</a:t>
            </a:r>
          </a:p>
          <a:p>
            <a:r>
              <a:rPr lang="sl-SI"/>
              <a:t>petih sekundah,</a:t>
            </a:r>
          </a:p>
          <a:p>
            <a:r>
              <a:rPr lang="sl-SI"/>
              <a:t>- elektrostatično napraševanje: podobno, le da naprašujemo z zračno pištolo</a:t>
            </a:r>
          </a:p>
          <a:p>
            <a:r>
              <a:rPr lang="sl-SI"/>
              <a:t>pri visoki napetosti(50-90kV), kovinski deli so ozemljeni.</a:t>
            </a:r>
          </a:p>
        </p:txBody>
      </p:sp>
      <p:sp>
        <p:nvSpPr>
          <p:cNvPr id="58371" name="Rectangle 5"/>
          <p:cNvSpPr>
            <a:spLocks noChangeArrowheads="1"/>
          </p:cNvSpPr>
          <p:nvPr/>
        </p:nvSpPr>
        <p:spPr bwMode="auto">
          <a:xfrm>
            <a:off x="611188" y="4005263"/>
            <a:ext cx="7921625" cy="2563812"/>
          </a:xfrm>
          <a:prstGeom prst="rect">
            <a:avLst/>
          </a:prstGeom>
          <a:noFill/>
          <a:ln w="9525">
            <a:noFill/>
            <a:miter lim="800000"/>
            <a:headEnd/>
            <a:tailEnd/>
          </a:ln>
        </p:spPr>
        <p:txBody>
          <a:bodyPr>
            <a:spAutoFit/>
          </a:bodyPr>
          <a:lstStyle/>
          <a:p>
            <a:r>
              <a:rPr lang="sl-SI" b="1"/>
              <a:t>VLIVANJE IN NABRIZGAVANJE:</a:t>
            </a:r>
          </a:p>
          <a:p>
            <a:r>
              <a:rPr lang="sl-SI"/>
              <a:t>- ročno vlivanje monomer, PVC-plast in reakcijskih smol v silikonske</a:t>
            </a:r>
          </a:p>
          <a:p>
            <a:r>
              <a:rPr lang="sl-SI"/>
              <a:t>modele za modele in nizkoserijske izdelke,</a:t>
            </a:r>
          </a:p>
          <a:p>
            <a:r>
              <a:rPr lang="sl-SI"/>
              <a:t>- reakcijsko vlivanje v vakumu za elektro dele v menjajoče vlivalne kalupe,</a:t>
            </a:r>
          </a:p>
          <a:p>
            <a:r>
              <a:rPr lang="sl-SI"/>
              <a:t>- večkomponentno vlivanje s stroji z mešalno in dozirno glavo,</a:t>
            </a:r>
          </a:p>
          <a:p>
            <a:r>
              <a:rPr lang="sl-SI"/>
              <a:t>- večkomponentni brizgalni stroji brez mešalne glave na principu zračne</a:t>
            </a:r>
          </a:p>
          <a:p>
            <a:r>
              <a:rPr lang="sl-SI"/>
              <a:t>pištole ali visokotlačne brezzračne pištole za nanašanje smole pri</a:t>
            </a:r>
          </a:p>
          <a:p>
            <a:r>
              <a:rPr lang="sl-SI"/>
              <a:t>nabrizgavanju steklenih vlaken.</a:t>
            </a:r>
          </a:p>
          <a:p>
            <a:endParaRPr lang="sl-SI"/>
          </a:p>
        </p:txBody>
      </p:sp>
      <p:sp>
        <p:nvSpPr>
          <p:cNvPr id="58372" name="Rectangle 6"/>
          <p:cNvSpPr>
            <a:spLocks noChangeArrowheads="1"/>
          </p:cNvSpPr>
          <p:nvPr/>
        </p:nvSpPr>
        <p:spPr bwMode="auto">
          <a:xfrm>
            <a:off x="539750" y="490538"/>
            <a:ext cx="5854700" cy="384175"/>
          </a:xfrm>
          <a:prstGeom prst="rect">
            <a:avLst/>
          </a:prstGeom>
          <a:noFill/>
          <a:ln w="9525">
            <a:noFill/>
            <a:miter lim="800000"/>
            <a:headEnd/>
            <a:tailEnd/>
          </a:ln>
        </p:spPr>
        <p:txBody>
          <a:bodyPr wrap="none">
            <a:spAutoFit/>
          </a:bodyPr>
          <a:lstStyle/>
          <a:p>
            <a:pPr>
              <a:lnSpc>
                <a:spcPct val="80000"/>
              </a:lnSpc>
              <a:spcBef>
                <a:spcPct val="20000"/>
              </a:spcBef>
            </a:pPr>
            <a:r>
              <a:rPr lang="sl-SI" sz="2400" b="1"/>
              <a:t>NIZKOTLAČNI POSTOPKI PREDELAVE</a:t>
            </a:r>
          </a:p>
        </p:txBody>
      </p:sp>
      <p:sp>
        <p:nvSpPr>
          <p:cNvPr id="58373" name="Ograda datuma 6"/>
          <p:cNvSpPr>
            <a:spLocks noGrp="1"/>
          </p:cNvSpPr>
          <p:nvPr>
            <p:ph type="dt" sz="quarter" idx="10"/>
          </p:nvPr>
        </p:nvSpPr>
        <p:spPr>
          <a:noFill/>
        </p:spPr>
        <p:txBody>
          <a:bodyPr/>
          <a:lstStyle/>
          <a:p>
            <a:r>
              <a:rPr lang="sl-SI" dirty="0" smtClean="0"/>
              <a:t>TPR Klemenšek</a:t>
            </a:r>
            <a:endParaRPr lang="sl-SI" dirty="0"/>
          </a:p>
        </p:txBody>
      </p:sp>
      <p:sp>
        <p:nvSpPr>
          <p:cNvPr id="58374" name="Ograda številke diapozitiva 7"/>
          <p:cNvSpPr>
            <a:spLocks noGrp="1"/>
          </p:cNvSpPr>
          <p:nvPr>
            <p:ph type="sldNum" sz="quarter" idx="12"/>
          </p:nvPr>
        </p:nvSpPr>
        <p:spPr>
          <a:noFill/>
        </p:spPr>
        <p:txBody>
          <a:bodyPr/>
          <a:lstStyle/>
          <a:p>
            <a:fld id="{C04B01E3-1982-4ED2-AFD8-0868349D3647}" type="slidenum">
              <a:rPr lang="sl-SI"/>
              <a:pPr/>
              <a:t>53</a:t>
            </a:fld>
            <a:endParaRPr lang="sl-SI"/>
          </a:p>
        </p:txBody>
      </p:sp>
      <p:sp>
        <p:nvSpPr>
          <p:cNvPr id="58375" name="Ograda noge 8"/>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ChangeArrowheads="1"/>
          </p:cNvSpPr>
          <p:nvPr/>
        </p:nvSpPr>
        <p:spPr bwMode="auto">
          <a:xfrm>
            <a:off x="323850" y="1000108"/>
            <a:ext cx="8496300" cy="2014537"/>
          </a:xfrm>
          <a:prstGeom prst="rect">
            <a:avLst/>
          </a:prstGeom>
          <a:noFill/>
          <a:ln w="9525">
            <a:noFill/>
            <a:miter lim="800000"/>
            <a:headEnd/>
            <a:tailEnd/>
          </a:ln>
        </p:spPr>
        <p:txBody>
          <a:bodyPr>
            <a:spAutoFit/>
          </a:bodyPr>
          <a:lstStyle/>
          <a:p>
            <a:r>
              <a:rPr lang="sl-SI" b="1" dirty="0"/>
              <a:t>ROTACIJSKI IN CENTRIFUGALNI LIV:</a:t>
            </a:r>
          </a:p>
          <a:p>
            <a:r>
              <a:rPr lang="sl-SI" dirty="0"/>
              <a:t>- lupinast </a:t>
            </a:r>
            <a:r>
              <a:rPr lang="sl-SI" dirty="0" err="1"/>
              <a:t>liv</a:t>
            </a:r>
            <a:r>
              <a:rPr lang="sl-SI" dirty="0"/>
              <a:t> za votla telesa: v ogret kalup vlijemo pasto ali prah, ki se </a:t>
            </a:r>
            <a:r>
              <a:rPr lang="sl-SI" dirty="0" err="1"/>
              <a:t>natali</a:t>
            </a:r>
            <a:endParaRPr lang="sl-SI" dirty="0"/>
          </a:p>
          <a:p>
            <a:r>
              <a:rPr lang="sl-SI" dirty="0"/>
              <a:t>ali želira, sredino </a:t>
            </a:r>
            <a:r>
              <a:rPr lang="sl-SI" dirty="0" err="1"/>
              <a:t>izsojemo</a:t>
            </a:r>
            <a:r>
              <a:rPr lang="sl-SI" dirty="0"/>
              <a:t>,</a:t>
            </a:r>
          </a:p>
          <a:p>
            <a:r>
              <a:rPr lang="sl-SI" dirty="0"/>
              <a:t>- rotacijski </a:t>
            </a:r>
            <a:r>
              <a:rPr lang="sl-SI" dirty="0" err="1"/>
              <a:t>liv</a:t>
            </a:r>
            <a:r>
              <a:rPr lang="sl-SI" dirty="0"/>
              <a:t>: v zaprte kalupe doziramo količino mase, kalupe segrevamo in</a:t>
            </a:r>
          </a:p>
          <a:p>
            <a:r>
              <a:rPr lang="sl-SI" dirty="0"/>
              <a:t>rotiramo okrog dveh osi(lutke, žoge igrače...),</a:t>
            </a:r>
          </a:p>
          <a:p>
            <a:r>
              <a:rPr lang="sl-SI" dirty="0"/>
              <a:t>- centrifugalni </a:t>
            </a:r>
            <a:r>
              <a:rPr lang="sl-SI" dirty="0" err="1"/>
              <a:t>liv</a:t>
            </a:r>
            <a:r>
              <a:rPr lang="sl-SI" dirty="0"/>
              <a:t>: v orodja, ki hitro rotirajo vlivamo debelostenske izdelke</a:t>
            </a:r>
          </a:p>
          <a:p>
            <a:r>
              <a:rPr lang="sl-SI" dirty="0"/>
              <a:t>brez </a:t>
            </a:r>
            <a:r>
              <a:rPr lang="sl-SI" dirty="0" err="1"/>
              <a:t>lunkerjev</a:t>
            </a:r>
            <a:r>
              <a:rPr lang="sl-SI" dirty="0"/>
              <a:t>(</a:t>
            </a:r>
            <a:r>
              <a:rPr lang="sl-SI" dirty="0" err="1"/>
              <a:t>kompozitne</a:t>
            </a:r>
            <a:r>
              <a:rPr lang="sl-SI" dirty="0"/>
              <a:t> cevi, zobniki, obroči).</a:t>
            </a:r>
          </a:p>
        </p:txBody>
      </p:sp>
      <p:sp>
        <p:nvSpPr>
          <p:cNvPr id="59395" name="Rectangle 5"/>
          <p:cNvSpPr>
            <a:spLocks noChangeArrowheads="1"/>
          </p:cNvSpPr>
          <p:nvPr/>
        </p:nvSpPr>
        <p:spPr bwMode="auto">
          <a:xfrm>
            <a:off x="359569" y="3429000"/>
            <a:ext cx="8424862" cy="2838450"/>
          </a:xfrm>
          <a:prstGeom prst="rect">
            <a:avLst/>
          </a:prstGeom>
          <a:noFill/>
          <a:ln w="9525">
            <a:noFill/>
            <a:miter lim="800000"/>
            <a:headEnd/>
            <a:tailEnd/>
          </a:ln>
        </p:spPr>
        <p:txBody>
          <a:bodyPr>
            <a:spAutoFit/>
          </a:bodyPr>
          <a:lstStyle/>
          <a:p>
            <a:r>
              <a:rPr lang="sl-SI" b="1" dirty="0"/>
              <a:t>NIZKOTLAČNI POSTOPKI ZA OJAČANE MASE:</a:t>
            </a:r>
          </a:p>
          <a:p>
            <a:r>
              <a:rPr lang="sl-SI" dirty="0"/>
              <a:t>- služijo za oblikovanje velikih togih izdelkov( kalup premažemo z ločilnim</a:t>
            </a:r>
          </a:p>
          <a:p>
            <a:r>
              <a:rPr lang="sl-SI" dirty="0"/>
              <a:t>sredstvom, nanesemo prvi sloj 0,3 do 0,5 mm </a:t>
            </a:r>
            <a:r>
              <a:rPr lang="sl-SI" dirty="0" err="1"/>
              <a:t>gelcoat</a:t>
            </a:r>
            <a:r>
              <a:rPr lang="sl-SI" dirty="0"/>
              <a:t> smole, ki mora</a:t>
            </a:r>
          </a:p>
          <a:p>
            <a:r>
              <a:rPr lang="sl-SI" dirty="0"/>
              <a:t>želirati, vanj vstavimo površinski </a:t>
            </a:r>
            <a:r>
              <a:rPr lang="sl-SI" dirty="0" err="1"/>
              <a:t>flis</a:t>
            </a:r>
            <a:r>
              <a:rPr lang="sl-SI" dirty="0"/>
              <a:t>. Nato nanesemo dva do tri sloje</a:t>
            </a:r>
          </a:p>
          <a:p>
            <a:r>
              <a:rPr lang="sl-SI" dirty="0" err="1"/>
              <a:t>ojačitvene</a:t>
            </a:r>
            <a:r>
              <a:rPr lang="sl-SI" dirty="0"/>
              <a:t> mate in </a:t>
            </a:r>
            <a:r>
              <a:rPr lang="sl-SI" dirty="0" err="1"/>
              <a:t>poliesterske</a:t>
            </a:r>
            <a:r>
              <a:rPr lang="sl-SI" dirty="0"/>
              <a:t> smole v razmerju 1:2.</a:t>
            </a:r>
          </a:p>
          <a:p>
            <a:r>
              <a:rPr lang="sl-SI" dirty="0"/>
              <a:t>- postopek je ročen za visokokvalitetne izdelke(plovila) ali s strojnim</a:t>
            </a:r>
          </a:p>
          <a:p>
            <a:r>
              <a:rPr lang="sl-SI" dirty="0" err="1"/>
              <a:t>nabrizgavanjem</a:t>
            </a:r>
            <a:r>
              <a:rPr lang="sl-SI" dirty="0"/>
              <a:t> vlaken in smole(čelade, jadralne deske, jambori),</a:t>
            </a:r>
          </a:p>
          <a:p>
            <a:r>
              <a:rPr lang="sl-SI" dirty="0"/>
              <a:t>- navijalni postopki, ko robotizirani navijalni stroj polaga vlakna na jedra</a:t>
            </a:r>
          </a:p>
          <a:p>
            <a:r>
              <a:rPr lang="sl-SI" dirty="0"/>
              <a:t>poljubnih oblik (</a:t>
            </a:r>
            <a:r>
              <a:rPr lang="sl-SI" dirty="0" err="1"/>
              <a:t>kardani</a:t>
            </a:r>
            <a:r>
              <a:rPr lang="sl-SI" dirty="0"/>
              <a:t>, listnate vzmeti in velike izdelke do premera 10m</a:t>
            </a:r>
          </a:p>
          <a:p>
            <a:r>
              <a:rPr lang="sl-SI" dirty="0"/>
              <a:t>in dolžine do 50m).</a:t>
            </a:r>
          </a:p>
        </p:txBody>
      </p:sp>
      <p:sp>
        <p:nvSpPr>
          <p:cNvPr id="59396" name="Rectangle 6"/>
          <p:cNvSpPr>
            <a:spLocks noChangeArrowheads="1"/>
          </p:cNvSpPr>
          <p:nvPr/>
        </p:nvSpPr>
        <p:spPr bwMode="auto">
          <a:xfrm>
            <a:off x="539750" y="490538"/>
            <a:ext cx="5854700" cy="384175"/>
          </a:xfrm>
          <a:prstGeom prst="rect">
            <a:avLst/>
          </a:prstGeom>
          <a:noFill/>
          <a:ln w="9525">
            <a:noFill/>
            <a:miter lim="800000"/>
            <a:headEnd/>
            <a:tailEnd/>
          </a:ln>
        </p:spPr>
        <p:txBody>
          <a:bodyPr wrap="none">
            <a:spAutoFit/>
          </a:bodyPr>
          <a:lstStyle/>
          <a:p>
            <a:pPr>
              <a:lnSpc>
                <a:spcPct val="80000"/>
              </a:lnSpc>
              <a:spcBef>
                <a:spcPct val="20000"/>
              </a:spcBef>
            </a:pPr>
            <a:r>
              <a:rPr lang="sl-SI" sz="2400" b="1"/>
              <a:t>NIZKOTLAČNI POSTOPKI PREDELAVE</a:t>
            </a:r>
          </a:p>
        </p:txBody>
      </p:sp>
      <p:sp>
        <p:nvSpPr>
          <p:cNvPr id="59397" name="Ograda datuma 6"/>
          <p:cNvSpPr>
            <a:spLocks noGrp="1"/>
          </p:cNvSpPr>
          <p:nvPr>
            <p:ph type="dt" sz="quarter" idx="10"/>
          </p:nvPr>
        </p:nvSpPr>
        <p:spPr>
          <a:noFill/>
        </p:spPr>
        <p:txBody>
          <a:bodyPr/>
          <a:lstStyle/>
          <a:p>
            <a:r>
              <a:rPr lang="sl-SI" dirty="0" smtClean="0"/>
              <a:t>TPR Klemenšek</a:t>
            </a:r>
            <a:endParaRPr lang="sl-SI" dirty="0"/>
          </a:p>
        </p:txBody>
      </p:sp>
      <p:sp>
        <p:nvSpPr>
          <p:cNvPr id="59398" name="Ograda številke diapozitiva 7"/>
          <p:cNvSpPr>
            <a:spLocks noGrp="1"/>
          </p:cNvSpPr>
          <p:nvPr>
            <p:ph type="sldNum" sz="quarter" idx="12"/>
          </p:nvPr>
        </p:nvSpPr>
        <p:spPr>
          <a:noFill/>
        </p:spPr>
        <p:txBody>
          <a:bodyPr/>
          <a:lstStyle/>
          <a:p>
            <a:fld id="{8C977523-386D-4157-8CAD-63495F4EB910}" type="slidenum">
              <a:rPr lang="sl-SI"/>
              <a:pPr/>
              <a:t>54</a:t>
            </a:fld>
            <a:endParaRPr lang="sl-SI"/>
          </a:p>
        </p:txBody>
      </p:sp>
      <p:sp>
        <p:nvSpPr>
          <p:cNvPr id="59399" name="Ograda noge 8"/>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ChangeArrowheads="1"/>
          </p:cNvSpPr>
          <p:nvPr/>
        </p:nvSpPr>
        <p:spPr bwMode="auto">
          <a:xfrm>
            <a:off x="611188" y="331788"/>
            <a:ext cx="6176962" cy="457200"/>
          </a:xfrm>
          <a:prstGeom prst="rect">
            <a:avLst/>
          </a:prstGeom>
          <a:noFill/>
          <a:ln w="9525">
            <a:noFill/>
            <a:miter lim="800000"/>
            <a:headEnd/>
            <a:tailEnd/>
          </a:ln>
        </p:spPr>
        <p:txBody>
          <a:bodyPr wrap="none">
            <a:spAutoFit/>
          </a:bodyPr>
          <a:lstStyle/>
          <a:p>
            <a:r>
              <a:rPr lang="sl-SI" sz="2400" b="1"/>
              <a:t>TLAČNO OBLIKOVANJE MAS V IZDELKE</a:t>
            </a:r>
          </a:p>
        </p:txBody>
      </p:sp>
      <p:sp>
        <p:nvSpPr>
          <p:cNvPr id="60419" name="Rectangle 5"/>
          <p:cNvSpPr>
            <a:spLocks noChangeArrowheads="1"/>
          </p:cNvSpPr>
          <p:nvPr/>
        </p:nvSpPr>
        <p:spPr bwMode="auto">
          <a:xfrm>
            <a:off x="611188" y="1268413"/>
            <a:ext cx="8137525" cy="641350"/>
          </a:xfrm>
          <a:prstGeom prst="rect">
            <a:avLst/>
          </a:prstGeom>
          <a:noFill/>
          <a:ln w="9525">
            <a:noFill/>
            <a:miter lim="800000"/>
            <a:headEnd/>
            <a:tailEnd/>
          </a:ln>
        </p:spPr>
        <p:txBody>
          <a:bodyPr>
            <a:spAutoFit/>
          </a:bodyPr>
          <a:lstStyle/>
          <a:p>
            <a:r>
              <a:rPr lang="sl-SI"/>
              <a:t>Je najpogostejši način oblikovanja mas s temperaturo in pritiskom v dvodelnih zaprtih kalupih.</a:t>
            </a:r>
          </a:p>
        </p:txBody>
      </p:sp>
      <p:sp>
        <p:nvSpPr>
          <p:cNvPr id="60420" name="Rectangle 6"/>
          <p:cNvSpPr>
            <a:spLocks noChangeArrowheads="1"/>
          </p:cNvSpPr>
          <p:nvPr/>
        </p:nvSpPr>
        <p:spPr bwMode="auto">
          <a:xfrm>
            <a:off x="539750" y="1989138"/>
            <a:ext cx="4572000" cy="915987"/>
          </a:xfrm>
          <a:prstGeom prst="rect">
            <a:avLst/>
          </a:prstGeom>
          <a:noFill/>
          <a:ln w="9525">
            <a:noFill/>
            <a:miter lim="800000"/>
            <a:headEnd/>
            <a:tailEnd/>
          </a:ln>
        </p:spPr>
        <p:txBody>
          <a:bodyPr>
            <a:spAutoFit/>
          </a:bodyPr>
          <a:lstStyle/>
          <a:p>
            <a:r>
              <a:rPr lang="sl-SI"/>
              <a:t>	- BRIZGANJE</a:t>
            </a:r>
          </a:p>
          <a:p>
            <a:r>
              <a:rPr lang="sl-SI"/>
              <a:t>	- PREŠANJE</a:t>
            </a:r>
          </a:p>
          <a:p>
            <a:r>
              <a:rPr lang="sl-SI"/>
              <a:t>	- PIHANJE</a:t>
            </a:r>
          </a:p>
        </p:txBody>
      </p:sp>
      <p:sp>
        <p:nvSpPr>
          <p:cNvPr id="60421" name="Rectangle 7"/>
          <p:cNvSpPr>
            <a:spLocks noChangeArrowheads="1"/>
          </p:cNvSpPr>
          <p:nvPr/>
        </p:nvSpPr>
        <p:spPr bwMode="auto">
          <a:xfrm>
            <a:off x="539750" y="2924175"/>
            <a:ext cx="7921625" cy="641350"/>
          </a:xfrm>
          <a:prstGeom prst="rect">
            <a:avLst/>
          </a:prstGeom>
          <a:noFill/>
          <a:ln w="9525">
            <a:noFill/>
            <a:miter lim="800000"/>
            <a:headEnd/>
            <a:tailEnd/>
          </a:ln>
        </p:spPr>
        <p:txBody>
          <a:bodyPr>
            <a:spAutoFit/>
          </a:bodyPr>
          <a:lstStyle/>
          <a:p>
            <a:r>
              <a:rPr lang="sl-SI"/>
              <a:t>Brizgalke so stroji z brizgalnim polžem oziroma polžnobatnim mehanizmom. Polž dozira, z aksialnim pomikom pa opravi vbrizg.</a:t>
            </a:r>
          </a:p>
        </p:txBody>
      </p:sp>
      <p:sp>
        <p:nvSpPr>
          <p:cNvPr id="60422" name="Ograda datuma 7"/>
          <p:cNvSpPr>
            <a:spLocks noGrp="1"/>
          </p:cNvSpPr>
          <p:nvPr>
            <p:ph type="dt" sz="quarter" idx="10"/>
          </p:nvPr>
        </p:nvSpPr>
        <p:spPr>
          <a:noFill/>
        </p:spPr>
        <p:txBody>
          <a:bodyPr/>
          <a:lstStyle/>
          <a:p>
            <a:r>
              <a:rPr lang="sl-SI" dirty="0" smtClean="0"/>
              <a:t>TPR Klemenšek</a:t>
            </a:r>
            <a:endParaRPr lang="sl-SI" dirty="0"/>
          </a:p>
        </p:txBody>
      </p:sp>
      <p:sp>
        <p:nvSpPr>
          <p:cNvPr id="60423" name="Ograda številke diapozitiva 8"/>
          <p:cNvSpPr>
            <a:spLocks noGrp="1"/>
          </p:cNvSpPr>
          <p:nvPr>
            <p:ph type="sldNum" sz="quarter" idx="12"/>
          </p:nvPr>
        </p:nvSpPr>
        <p:spPr>
          <a:noFill/>
        </p:spPr>
        <p:txBody>
          <a:bodyPr/>
          <a:lstStyle/>
          <a:p>
            <a:fld id="{10885805-C44B-4AAC-A58E-5D925C800659}" type="slidenum">
              <a:rPr lang="sl-SI"/>
              <a:pPr/>
              <a:t>55</a:t>
            </a:fld>
            <a:endParaRPr lang="sl-SI"/>
          </a:p>
        </p:txBody>
      </p:sp>
      <p:sp>
        <p:nvSpPr>
          <p:cNvPr id="60424" name="Ograda noge 9"/>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68313" y="0"/>
            <a:ext cx="8385175" cy="1431925"/>
          </a:xfrm>
        </p:spPr>
        <p:txBody>
          <a:bodyPr/>
          <a:lstStyle/>
          <a:p>
            <a:pPr eaLnBrk="1" hangingPunct="1"/>
            <a:r>
              <a:rPr lang="sl-SI" sz="4000" smtClean="0"/>
              <a:t>Brizganje termoplastov</a:t>
            </a:r>
          </a:p>
        </p:txBody>
      </p:sp>
      <p:sp>
        <p:nvSpPr>
          <p:cNvPr id="4101" name="Rectangle 3"/>
          <p:cNvSpPr>
            <a:spLocks noGrp="1" noChangeArrowheads="1"/>
          </p:cNvSpPr>
          <p:nvPr>
            <p:ph type="body" idx="1"/>
          </p:nvPr>
        </p:nvSpPr>
        <p:spPr>
          <a:xfrm>
            <a:off x="468313" y="1196975"/>
            <a:ext cx="8007350" cy="1873250"/>
          </a:xfrm>
        </p:spPr>
        <p:txBody>
          <a:bodyPr/>
          <a:lstStyle/>
          <a:p>
            <a:pPr eaLnBrk="1" hangingPunct="1"/>
            <a:r>
              <a:rPr lang="sl-SI" sz="2800" smtClean="0"/>
              <a:t>proces izdelave zahtevnih izdelkov, pri katerem se s polžem vbrizgne segret termoplastični material v viskoelastičnem stanju, v orodje, kjer prevzame obliko kalupne votline.</a:t>
            </a:r>
          </a:p>
        </p:txBody>
      </p:sp>
      <p:sp>
        <p:nvSpPr>
          <p:cNvPr id="4102" name="Text Box 6"/>
          <p:cNvSpPr txBox="1">
            <a:spLocks noChangeArrowheads="1"/>
          </p:cNvSpPr>
          <p:nvPr/>
        </p:nvSpPr>
        <p:spPr bwMode="auto">
          <a:xfrm>
            <a:off x="611188" y="6021388"/>
            <a:ext cx="3600450" cy="366712"/>
          </a:xfrm>
          <a:prstGeom prst="rect">
            <a:avLst/>
          </a:prstGeom>
          <a:noFill/>
          <a:ln w="9525">
            <a:noFill/>
            <a:miter lim="800000"/>
            <a:headEnd/>
            <a:tailEnd/>
          </a:ln>
        </p:spPr>
        <p:txBody>
          <a:bodyPr wrap="none">
            <a:spAutoFit/>
          </a:bodyPr>
          <a:lstStyle/>
          <a:p>
            <a:r>
              <a:rPr lang="sl-SI"/>
              <a:t>Injekcijsko brizganje termoplastov</a:t>
            </a:r>
          </a:p>
        </p:txBody>
      </p:sp>
      <p:sp>
        <p:nvSpPr>
          <p:cNvPr id="4103" name="Text Box 7"/>
          <p:cNvSpPr txBox="1">
            <a:spLocks noChangeArrowheads="1"/>
          </p:cNvSpPr>
          <p:nvPr/>
        </p:nvSpPr>
        <p:spPr bwMode="auto">
          <a:xfrm>
            <a:off x="5508625" y="6021388"/>
            <a:ext cx="2444750" cy="366712"/>
          </a:xfrm>
          <a:prstGeom prst="rect">
            <a:avLst/>
          </a:prstGeom>
          <a:noFill/>
          <a:ln w="9525">
            <a:noFill/>
            <a:miter lim="800000"/>
            <a:headEnd/>
            <a:tailEnd/>
          </a:ln>
        </p:spPr>
        <p:txBody>
          <a:bodyPr wrap="none">
            <a:spAutoFit/>
          </a:bodyPr>
          <a:lstStyle/>
          <a:p>
            <a:r>
              <a:rPr lang="sl-SI"/>
              <a:t>Zabrizgavanje vložkov</a:t>
            </a:r>
          </a:p>
        </p:txBody>
      </p:sp>
      <p:sp>
        <p:nvSpPr>
          <p:cNvPr id="4104" name="Ograda datuma 7"/>
          <p:cNvSpPr>
            <a:spLocks noGrp="1"/>
          </p:cNvSpPr>
          <p:nvPr>
            <p:ph type="dt" sz="quarter" idx="10"/>
          </p:nvPr>
        </p:nvSpPr>
        <p:spPr>
          <a:noFill/>
        </p:spPr>
        <p:txBody>
          <a:bodyPr/>
          <a:lstStyle/>
          <a:p>
            <a:r>
              <a:rPr lang="sl-SI" dirty="0" smtClean="0"/>
              <a:t>TPR Klemenšek</a:t>
            </a:r>
            <a:endParaRPr lang="sl-SI" dirty="0"/>
          </a:p>
        </p:txBody>
      </p:sp>
      <p:sp>
        <p:nvSpPr>
          <p:cNvPr id="4105" name="Ograda številke diapozitiva 8"/>
          <p:cNvSpPr>
            <a:spLocks noGrp="1"/>
          </p:cNvSpPr>
          <p:nvPr>
            <p:ph type="sldNum" sz="quarter" idx="12"/>
          </p:nvPr>
        </p:nvSpPr>
        <p:spPr>
          <a:noFill/>
        </p:spPr>
        <p:txBody>
          <a:bodyPr/>
          <a:lstStyle/>
          <a:p>
            <a:fld id="{D95F2E73-3F6B-48EA-8B64-6D16651295DF}" type="slidenum">
              <a:rPr lang="sl-SI"/>
              <a:pPr/>
              <a:t>56</a:t>
            </a:fld>
            <a:endParaRPr lang="sl-SI"/>
          </a:p>
        </p:txBody>
      </p:sp>
      <p:sp>
        <p:nvSpPr>
          <p:cNvPr id="4106" name="Ograda noge 9"/>
          <p:cNvSpPr>
            <a:spLocks noGrp="1"/>
          </p:cNvSpPr>
          <p:nvPr>
            <p:ph type="ftr" sz="quarter" idx="11"/>
          </p:nvPr>
        </p:nvSpPr>
        <p:spPr>
          <a:noFill/>
        </p:spPr>
        <p:txBody>
          <a:bodyPr/>
          <a:lstStyle/>
          <a:p>
            <a:r>
              <a:rPr lang="sl-SI"/>
              <a:t>1.3_Sintetične snovi</a:t>
            </a:r>
          </a:p>
        </p:txBody>
      </p:sp>
    </p:spTree>
    <p:controls>
      <p:control spid="4098" name="ShockwaveFlash1" r:id="rId2" imgW="4319640" imgH="2879640"/>
      <p:control spid="4099" name="ShockwaveFlash2" r:id="rId3" imgW="4319640" imgH="2879640"/>
    </p:controls>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sl-SI" sz="3200" smtClean="0"/>
              <a:t>Orodje za brizganje termoplastov</a:t>
            </a:r>
          </a:p>
        </p:txBody>
      </p:sp>
      <p:pic>
        <p:nvPicPr>
          <p:cNvPr id="69635" name="Picture 3" descr="500hot_half_section_no_words"/>
          <p:cNvPicPr>
            <a:picLocks noChangeAspect="1" noChangeArrowheads="1"/>
          </p:cNvPicPr>
          <p:nvPr/>
        </p:nvPicPr>
        <p:blipFill>
          <a:blip r:embed="rId3"/>
          <a:srcRect/>
          <a:stretch>
            <a:fillRect/>
          </a:stretch>
        </p:blipFill>
        <p:spPr bwMode="auto">
          <a:xfrm>
            <a:off x="4932363" y="1557338"/>
            <a:ext cx="2782887" cy="4537075"/>
          </a:xfrm>
          <a:prstGeom prst="rect">
            <a:avLst/>
          </a:prstGeom>
          <a:noFill/>
          <a:ln w="9525">
            <a:noFill/>
            <a:miter lim="800000"/>
            <a:headEnd/>
            <a:tailEnd/>
          </a:ln>
        </p:spPr>
      </p:pic>
      <p:pic>
        <p:nvPicPr>
          <p:cNvPr id="69636" name="Picture 4"/>
          <p:cNvPicPr>
            <a:picLocks noChangeAspect="1" noChangeArrowheads="1"/>
          </p:cNvPicPr>
          <p:nvPr/>
        </p:nvPicPr>
        <p:blipFill>
          <a:blip r:embed="rId4"/>
          <a:srcRect/>
          <a:stretch>
            <a:fillRect/>
          </a:stretch>
        </p:blipFill>
        <p:spPr bwMode="auto">
          <a:xfrm>
            <a:off x="1258888" y="1557338"/>
            <a:ext cx="3067050" cy="4537075"/>
          </a:xfrm>
          <a:prstGeom prst="rect">
            <a:avLst/>
          </a:prstGeom>
          <a:noFill/>
          <a:ln w="9525">
            <a:noFill/>
            <a:miter lim="800000"/>
            <a:headEnd/>
            <a:tailEnd/>
          </a:ln>
        </p:spPr>
      </p:pic>
      <p:pic>
        <p:nvPicPr>
          <p:cNvPr id="69637" name="Picture 5" descr="orodje"/>
          <p:cNvPicPr>
            <a:picLocks noChangeAspect="1" noChangeArrowheads="1"/>
          </p:cNvPicPr>
          <p:nvPr/>
        </p:nvPicPr>
        <p:blipFill>
          <a:blip r:embed="rId5"/>
          <a:srcRect/>
          <a:stretch>
            <a:fillRect/>
          </a:stretch>
        </p:blipFill>
        <p:spPr bwMode="auto">
          <a:xfrm>
            <a:off x="1187450" y="1484313"/>
            <a:ext cx="6697663" cy="4662487"/>
          </a:xfrm>
          <a:prstGeom prst="rect">
            <a:avLst/>
          </a:prstGeom>
          <a:noFill/>
          <a:ln w="9525">
            <a:noFill/>
            <a:miter lim="800000"/>
            <a:headEnd/>
            <a:tailEnd/>
          </a:ln>
        </p:spPr>
      </p:pic>
      <p:sp>
        <p:nvSpPr>
          <p:cNvPr id="61446" name="Ograda datuma 7"/>
          <p:cNvSpPr>
            <a:spLocks noGrp="1"/>
          </p:cNvSpPr>
          <p:nvPr>
            <p:ph type="dt" sz="quarter" idx="10"/>
          </p:nvPr>
        </p:nvSpPr>
        <p:spPr>
          <a:noFill/>
        </p:spPr>
        <p:txBody>
          <a:bodyPr/>
          <a:lstStyle/>
          <a:p>
            <a:r>
              <a:rPr lang="sl-SI" dirty="0" smtClean="0"/>
              <a:t>TPR Klemenšek</a:t>
            </a:r>
            <a:endParaRPr lang="sl-SI" dirty="0"/>
          </a:p>
        </p:txBody>
      </p:sp>
      <p:sp>
        <p:nvSpPr>
          <p:cNvPr id="61447" name="Ograda številke diapozitiva 8"/>
          <p:cNvSpPr>
            <a:spLocks noGrp="1"/>
          </p:cNvSpPr>
          <p:nvPr>
            <p:ph type="sldNum" sz="quarter" idx="12"/>
          </p:nvPr>
        </p:nvSpPr>
        <p:spPr>
          <a:noFill/>
        </p:spPr>
        <p:txBody>
          <a:bodyPr/>
          <a:lstStyle/>
          <a:p>
            <a:fld id="{91EDD9C8-AC41-4B13-BDFD-101DF420AE51}" type="slidenum">
              <a:rPr lang="sl-SI"/>
              <a:pPr/>
              <a:t>57</a:t>
            </a:fld>
            <a:endParaRPr lang="sl-SI"/>
          </a:p>
        </p:txBody>
      </p:sp>
      <p:sp>
        <p:nvSpPr>
          <p:cNvPr id="61448" name="Ograda noge 9"/>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blinds(horizontal)">
                                      <p:cBhvr>
                                        <p:cTn id="7" dur="500"/>
                                        <p:tgtEl>
                                          <p:spTgt spid="6963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9635"/>
                                        </p:tgtEl>
                                        <p:attrNameLst>
                                          <p:attrName>style.visibility</p:attrName>
                                        </p:attrNameLst>
                                      </p:cBhvr>
                                      <p:to>
                                        <p:strVal val="visible"/>
                                      </p:to>
                                    </p:set>
                                    <p:animEffect transition="in" filter="box(in)">
                                      <p:cBhvr>
                                        <p:cTn id="12" dur="500"/>
                                        <p:tgtEl>
                                          <p:spTgt spid="6963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9637"/>
                                        </p:tgtEl>
                                        <p:attrNameLst>
                                          <p:attrName>style.visibility</p:attrName>
                                        </p:attrNameLst>
                                      </p:cBhvr>
                                      <p:to>
                                        <p:strVal val="visible"/>
                                      </p:to>
                                    </p:set>
                                    <p:anim calcmode="lin" valueType="num">
                                      <p:cBhvr additive="base">
                                        <p:cTn id="17" dur="500" fill="hold"/>
                                        <p:tgtEl>
                                          <p:spTgt spid="69637"/>
                                        </p:tgtEl>
                                        <p:attrNameLst>
                                          <p:attrName>ppt_x</p:attrName>
                                        </p:attrNameLst>
                                      </p:cBhvr>
                                      <p:tavLst>
                                        <p:tav tm="0">
                                          <p:val>
                                            <p:strVal val="#ppt_x"/>
                                          </p:val>
                                        </p:tav>
                                        <p:tav tm="100000">
                                          <p:val>
                                            <p:strVal val="#ppt_x"/>
                                          </p:val>
                                        </p:tav>
                                      </p:tavLst>
                                    </p:anim>
                                    <p:anim calcmode="lin" valueType="num">
                                      <p:cBhvr additive="base">
                                        <p:cTn id="18" dur="500" fill="hold"/>
                                        <p:tgtEl>
                                          <p:spTgt spid="696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sl-SI" sz="4000" smtClean="0"/>
              <a:t>Pihanje</a:t>
            </a:r>
          </a:p>
        </p:txBody>
      </p:sp>
      <p:sp>
        <p:nvSpPr>
          <p:cNvPr id="62467" name="Rectangle 3"/>
          <p:cNvSpPr>
            <a:spLocks noGrp="1" noChangeArrowheads="1"/>
          </p:cNvSpPr>
          <p:nvPr>
            <p:ph type="body" idx="1"/>
          </p:nvPr>
        </p:nvSpPr>
        <p:spPr>
          <a:xfrm>
            <a:off x="395288" y="1628775"/>
            <a:ext cx="8007350" cy="4191000"/>
          </a:xfrm>
        </p:spPr>
        <p:txBody>
          <a:bodyPr/>
          <a:lstStyle/>
          <a:p>
            <a:pPr eaLnBrk="1" hangingPunct="1"/>
            <a:r>
              <a:rPr lang="sl-SI" sz="2000" smtClean="0"/>
              <a:t>oblikovanje izdelkov po obliki kalupa z vpihovanjem plina;</a:t>
            </a:r>
          </a:p>
          <a:p>
            <a:pPr eaLnBrk="1" hangingPunct="1"/>
            <a:r>
              <a:rPr lang="sl-SI" sz="2000" smtClean="0"/>
              <a:t>postopek, primeren za izdelavo votlih izdelkov;</a:t>
            </a:r>
          </a:p>
          <a:p>
            <a:pPr eaLnBrk="1" hangingPunct="1"/>
            <a:r>
              <a:rPr lang="sl-SI" sz="2000" smtClean="0"/>
              <a:t>volumen izdelkov 10 ml – 25 m</a:t>
            </a:r>
            <a:r>
              <a:rPr lang="sl-SI" sz="2000" baseline="30000" smtClean="0"/>
              <a:t>3</a:t>
            </a:r>
            <a:r>
              <a:rPr lang="sl-SI" sz="2000" smtClean="0"/>
              <a:t>;</a:t>
            </a:r>
          </a:p>
          <a:p>
            <a:pPr eaLnBrk="1" hangingPunct="1"/>
            <a:r>
              <a:rPr lang="sl-SI" sz="2000" smtClean="0"/>
              <a:t>plastenke, rezervoarji za bencin, cevi, kontejnerji itd.</a:t>
            </a:r>
          </a:p>
          <a:p>
            <a:pPr eaLnBrk="1" hangingPunct="1"/>
            <a:endParaRPr lang="sl-SI" sz="2000" smtClean="0"/>
          </a:p>
          <a:p>
            <a:pPr eaLnBrk="1" hangingPunct="1"/>
            <a:r>
              <a:rPr lang="sl-SI" sz="2000" smtClean="0"/>
              <a:t>Delitev postopkov:</a:t>
            </a:r>
          </a:p>
          <a:p>
            <a:pPr lvl="1" eaLnBrk="1" hangingPunct="1"/>
            <a:r>
              <a:rPr lang="sl-SI" sz="1800" smtClean="0"/>
              <a:t>ekstruzijsko pihanje</a:t>
            </a:r>
          </a:p>
          <a:p>
            <a:pPr lvl="1" eaLnBrk="1" hangingPunct="1"/>
            <a:r>
              <a:rPr lang="sl-SI" sz="1800" smtClean="0"/>
              <a:t>raztezno ekstruzijsko pihanje</a:t>
            </a:r>
          </a:p>
          <a:p>
            <a:pPr lvl="1" eaLnBrk="1" hangingPunct="1"/>
            <a:r>
              <a:rPr lang="sl-SI" sz="1800" smtClean="0"/>
              <a:t>brizgalno pihanje</a:t>
            </a:r>
          </a:p>
          <a:p>
            <a:pPr lvl="1" eaLnBrk="1" hangingPunct="1"/>
            <a:r>
              <a:rPr lang="sl-SI" sz="1800" smtClean="0"/>
              <a:t>raztezno brizgalno pihanje</a:t>
            </a:r>
          </a:p>
          <a:p>
            <a:pPr lvl="1" eaLnBrk="1" hangingPunct="1"/>
            <a:r>
              <a:rPr lang="sl-SI" sz="1800" smtClean="0"/>
              <a:t>potopno pihanje itd.</a:t>
            </a:r>
          </a:p>
          <a:p>
            <a:pPr eaLnBrk="1" hangingPunct="1"/>
            <a:endParaRPr lang="sl-SI" sz="2000" smtClean="0"/>
          </a:p>
          <a:p>
            <a:pPr eaLnBrk="1" hangingPunct="1"/>
            <a:endParaRPr lang="sl-SI" sz="2800" smtClean="0"/>
          </a:p>
          <a:p>
            <a:pPr eaLnBrk="1" hangingPunct="1"/>
            <a:endParaRPr lang="sl-SI" sz="2800" smtClean="0"/>
          </a:p>
        </p:txBody>
      </p:sp>
      <p:pic>
        <p:nvPicPr>
          <p:cNvPr id="62468" name="Picture 4" descr="pihanje"/>
          <p:cNvPicPr>
            <a:picLocks noChangeAspect="1" noChangeArrowheads="1"/>
          </p:cNvPicPr>
          <p:nvPr/>
        </p:nvPicPr>
        <p:blipFill>
          <a:blip r:embed="rId3"/>
          <a:srcRect/>
          <a:stretch>
            <a:fillRect/>
          </a:stretch>
        </p:blipFill>
        <p:spPr bwMode="auto">
          <a:xfrm>
            <a:off x="4356100" y="3213100"/>
            <a:ext cx="4248150" cy="3189288"/>
          </a:xfrm>
          <a:prstGeom prst="rect">
            <a:avLst/>
          </a:prstGeom>
          <a:noFill/>
          <a:ln w="9525">
            <a:noFill/>
            <a:miter lim="800000"/>
            <a:headEnd/>
            <a:tailEnd/>
          </a:ln>
        </p:spPr>
      </p:pic>
      <p:sp>
        <p:nvSpPr>
          <p:cNvPr id="62469" name="Ograda datuma 6"/>
          <p:cNvSpPr>
            <a:spLocks noGrp="1"/>
          </p:cNvSpPr>
          <p:nvPr>
            <p:ph type="dt" sz="quarter" idx="10"/>
          </p:nvPr>
        </p:nvSpPr>
        <p:spPr>
          <a:noFill/>
        </p:spPr>
        <p:txBody>
          <a:bodyPr/>
          <a:lstStyle/>
          <a:p>
            <a:r>
              <a:rPr lang="sl-SI" dirty="0" smtClean="0"/>
              <a:t>TPR Klemenšek</a:t>
            </a:r>
            <a:endParaRPr lang="sl-SI" dirty="0"/>
          </a:p>
        </p:txBody>
      </p:sp>
      <p:sp>
        <p:nvSpPr>
          <p:cNvPr id="62470" name="Ograda številke diapozitiva 7"/>
          <p:cNvSpPr>
            <a:spLocks noGrp="1"/>
          </p:cNvSpPr>
          <p:nvPr>
            <p:ph type="sldNum" sz="quarter" idx="12"/>
          </p:nvPr>
        </p:nvSpPr>
        <p:spPr>
          <a:noFill/>
        </p:spPr>
        <p:txBody>
          <a:bodyPr/>
          <a:lstStyle/>
          <a:p>
            <a:fld id="{0322DCF2-98DA-4955-BCFC-C0AA9980082D}" type="slidenum">
              <a:rPr lang="sl-SI"/>
              <a:pPr/>
              <a:t>58</a:t>
            </a:fld>
            <a:endParaRPr lang="sl-SI"/>
          </a:p>
        </p:txBody>
      </p:sp>
      <p:sp>
        <p:nvSpPr>
          <p:cNvPr id="62471" name="Ograda noge 8"/>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a:xfrm>
            <a:off x="468313" y="0"/>
            <a:ext cx="5399087" cy="908050"/>
          </a:xfrm>
        </p:spPr>
        <p:txBody>
          <a:bodyPr/>
          <a:lstStyle/>
          <a:p>
            <a:pPr eaLnBrk="1" hangingPunct="1"/>
            <a:r>
              <a:rPr lang="sl-SI" sz="4000" smtClean="0"/>
              <a:t>Postopki pihanja</a:t>
            </a:r>
          </a:p>
        </p:txBody>
      </p:sp>
      <p:sp>
        <p:nvSpPr>
          <p:cNvPr id="5126" name="Text Box 5"/>
          <p:cNvSpPr txBox="1">
            <a:spLocks noChangeArrowheads="1"/>
          </p:cNvSpPr>
          <p:nvPr/>
        </p:nvSpPr>
        <p:spPr bwMode="auto">
          <a:xfrm>
            <a:off x="1187450" y="3355975"/>
            <a:ext cx="2305050" cy="366713"/>
          </a:xfrm>
          <a:prstGeom prst="rect">
            <a:avLst/>
          </a:prstGeom>
          <a:noFill/>
          <a:ln w="9525">
            <a:noFill/>
            <a:miter lim="800000"/>
            <a:headEnd/>
            <a:tailEnd/>
          </a:ln>
        </p:spPr>
        <p:txBody>
          <a:bodyPr wrap="none">
            <a:spAutoFit/>
          </a:bodyPr>
          <a:lstStyle/>
          <a:p>
            <a:r>
              <a:rPr lang="sl-SI"/>
              <a:t>Brizganje s pihanjem</a:t>
            </a:r>
          </a:p>
        </p:txBody>
      </p:sp>
      <p:sp>
        <p:nvSpPr>
          <p:cNvPr id="5127" name="Text Box 6"/>
          <p:cNvSpPr txBox="1">
            <a:spLocks noChangeArrowheads="1"/>
          </p:cNvSpPr>
          <p:nvPr/>
        </p:nvSpPr>
        <p:spPr bwMode="auto">
          <a:xfrm>
            <a:off x="5508625" y="3429000"/>
            <a:ext cx="2203450" cy="366713"/>
          </a:xfrm>
          <a:prstGeom prst="rect">
            <a:avLst/>
          </a:prstGeom>
          <a:noFill/>
          <a:ln w="9525">
            <a:noFill/>
            <a:miter lim="800000"/>
            <a:headEnd/>
            <a:tailEnd/>
          </a:ln>
        </p:spPr>
        <p:txBody>
          <a:bodyPr wrap="none">
            <a:spAutoFit/>
          </a:bodyPr>
          <a:lstStyle/>
          <a:p>
            <a:r>
              <a:rPr lang="sl-SI"/>
              <a:t>Ekstruzijsko pihanje</a:t>
            </a:r>
          </a:p>
        </p:txBody>
      </p:sp>
      <p:sp>
        <p:nvSpPr>
          <p:cNvPr id="5128" name="Text Box 8"/>
          <p:cNvSpPr txBox="1">
            <a:spLocks noChangeArrowheads="1"/>
          </p:cNvSpPr>
          <p:nvPr/>
        </p:nvSpPr>
        <p:spPr bwMode="auto">
          <a:xfrm>
            <a:off x="2987675" y="6381750"/>
            <a:ext cx="2940050" cy="366713"/>
          </a:xfrm>
          <a:prstGeom prst="rect">
            <a:avLst/>
          </a:prstGeom>
          <a:noFill/>
          <a:ln w="9525">
            <a:noFill/>
            <a:miter lim="800000"/>
            <a:headEnd/>
            <a:tailEnd/>
          </a:ln>
        </p:spPr>
        <p:txBody>
          <a:bodyPr wrap="none">
            <a:spAutoFit/>
          </a:bodyPr>
          <a:lstStyle/>
          <a:p>
            <a:r>
              <a:rPr lang="sl-SI"/>
              <a:t>Raztezno brizgalno pihanje</a:t>
            </a:r>
          </a:p>
        </p:txBody>
      </p:sp>
      <p:sp>
        <p:nvSpPr>
          <p:cNvPr id="5129" name="Ograda datuma 7"/>
          <p:cNvSpPr>
            <a:spLocks noGrp="1"/>
          </p:cNvSpPr>
          <p:nvPr>
            <p:ph type="dt" sz="quarter" idx="10"/>
          </p:nvPr>
        </p:nvSpPr>
        <p:spPr>
          <a:noFill/>
        </p:spPr>
        <p:txBody>
          <a:bodyPr/>
          <a:lstStyle/>
          <a:p>
            <a:r>
              <a:rPr lang="sl-SI" dirty="0" smtClean="0"/>
              <a:t>TPR Klemenšek</a:t>
            </a:r>
            <a:endParaRPr lang="sl-SI" dirty="0"/>
          </a:p>
        </p:txBody>
      </p:sp>
      <p:sp>
        <p:nvSpPr>
          <p:cNvPr id="5130" name="Ograda številke diapozitiva 8"/>
          <p:cNvSpPr>
            <a:spLocks noGrp="1"/>
          </p:cNvSpPr>
          <p:nvPr>
            <p:ph type="sldNum" sz="quarter" idx="12"/>
          </p:nvPr>
        </p:nvSpPr>
        <p:spPr>
          <a:noFill/>
        </p:spPr>
        <p:txBody>
          <a:bodyPr/>
          <a:lstStyle/>
          <a:p>
            <a:fld id="{EEB7BE71-E3D7-4D53-A549-5D2900ADA247}" type="slidenum">
              <a:rPr lang="sl-SI"/>
              <a:pPr/>
              <a:t>59</a:t>
            </a:fld>
            <a:endParaRPr lang="sl-SI"/>
          </a:p>
        </p:txBody>
      </p:sp>
      <p:sp>
        <p:nvSpPr>
          <p:cNvPr id="5131" name="Ograda noge 9"/>
          <p:cNvSpPr>
            <a:spLocks noGrp="1"/>
          </p:cNvSpPr>
          <p:nvPr>
            <p:ph type="ftr" sz="quarter" idx="11"/>
          </p:nvPr>
        </p:nvSpPr>
        <p:spPr>
          <a:noFill/>
        </p:spPr>
        <p:txBody>
          <a:bodyPr/>
          <a:lstStyle/>
          <a:p>
            <a:r>
              <a:rPr lang="sl-SI"/>
              <a:t>1.3_Sintetične snovi</a:t>
            </a:r>
          </a:p>
        </p:txBody>
      </p:sp>
    </p:spTree>
    <p:controls>
      <p:control spid="5122" name="ShockwaveFlash1" r:id="rId2" imgW="3672000" imgH="2519280"/>
      <p:control spid="5123" name="ShockwaveFlash2" r:id="rId3" imgW="3672000" imgH="2592360"/>
      <p:control spid="5124" name="ShockwaveFlash3" r:id="rId4" imgW="3743280" imgH="2448000"/>
    </p:controls>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sl-SI" sz="3600" b="1" smtClean="0"/>
              <a:t>DELITEV UMETNIH MAS</a:t>
            </a:r>
          </a:p>
        </p:txBody>
      </p:sp>
      <p:sp>
        <p:nvSpPr>
          <p:cNvPr id="12291" name="Rectangle 3"/>
          <p:cNvSpPr>
            <a:spLocks noGrp="1" noChangeArrowheads="1"/>
          </p:cNvSpPr>
          <p:nvPr>
            <p:ph type="body" idx="1"/>
          </p:nvPr>
        </p:nvSpPr>
        <p:spPr/>
        <p:txBody>
          <a:bodyPr/>
          <a:lstStyle/>
          <a:p>
            <a:pPr eaLnBrk="1" hangingPunct="1"/>
            <a:r>
              <a:rPr lang="sl-SI" sz="2800" b="1" smtClean="0"/>
              <a:t>komercialna delitev:</a:t>
            </a:r>
          </a:p>
          <a:p>
            <a:pPr lvl="1" eaLnBrk="1" hangingPunct="1">
              <a:buFont typeface="Wingdings" pitchFamily="2" charset="2"/>
              <a:buChar char="Ø"/>
            </a:pPr>
            <a:r>
              <a:rPr lang="sl-SI" sz="2400" b="1" smtClean="0"/>
              <a:t>plastične mase</a:t>
            </a:r>
            <a:r>
              <a:rPr lang="sl-SI" sz="2400" smtClean="0"/>
              <a:t> - sem sodijo polimeri za oblikovanje, kot tudi reakcijske smole;</a:t>
            </a:r>
          </a:p>
          <a:p>
            <a:pPr lvl="1" eaLnBrk="1" hangingPunct="1">
              <a:buFont typeface="Wingdings" pitchFamily="2" charset="2"/>
              <a:buChar char="Ø"/>
            </a:pPr>
            <a:r>
              <a:rPr lang="sl-SI" sz="2400" b="1" smtClean="0"/>
              <a:t>kemijska vlakna</a:t>
            </a:r>
            <a:r>
              <a:rPr lang="sl-SI" sz="2400" smtClean="0"/>
              <a:t> - so zelo tanka vlakna, dobljena s predenjem iz taline;</a:t>
            </a:r>
          </a:p>
          <a:p>
            <a:pPr lvl="1" eaLnBrk="1" hangingPunct="1">
              <a:buFont typeface="Wingdings" pitchFamily="2" charset="2"/>
              <a:buChar char="Ø"/>
            </a:pPr>
            <a:r>
              <a:rPr lang="sl-SI" sz="2400" b="1" smtClean="0"/>
              <a:t>gume</a:t>
            </a:r>
            <a:r>
              <a:rPr lang="sl-SI" sz="2400" smtClean="0"/>
              <a:t> - to so z vulkaniziranjem zamreženi elastićni materiali;</a:t>
            </a:r>
          </a:p>
          <a:p>
            <a:pPr lvl="1" eaLnBrk="1" hangingPunct="1">
              <a:buFont typeface="Wingdings" pitchFamily="2" charset="2"/>
              <a:buChar char="Ø"/>
            </a:pPr>
            <a:r>
              <a:rPr lang="sl-SI" sz="2400" b="1" smtClean="0"/>
              <a:t>umetne smole</a:t>
            </a:r>
            <a:r>
              <a:rPr lang="sl-SI" sz="2400" smtClean="0"/>
              <a:t> - so polimerni materiali, ki jih uporabljamo kot veziva, lepila, surovine za lake, ….;</a:t>
            </a:r>
            <a:endParaRPr lang="sl-SI" sz="2400" b="1" smtClean="0"/>
          </a:p>
        </p:txBody>
      </p:sp>
      <p:sp>
        <p:nvSpPr>
          <p:cNvPr id="12292" name="Ograda datuma 5"/>
          <p:cNvSpPr>
            <a:spLocks noGrp="1"/>
          </p:cNvSpPr>
          <p:nvPr>
            <p:ph type="dt" sz="quarter" idx="10"/>
          </p:nvPr>
        </p:nvSpPr>
        <p:spPr>
          <a:noFill/>
        </p:spPr>
        <p:txBody>
          <a:bodyPr/>
          <a:lstStyle/>
          <a:p>
            <a:r>
              <a:rPr lang="sl-SI" dirty="0" smtClean="0"/>
              <a:t>TPR </a:t>
            </a:r>
            <a:r>
              <a:rPr lang="sl-SI" dirty="0"/>
              <a:t>Klemenšek</a:t>
            </a:r>
          </a:p>
        </p:txBody>
      </p:sp>
      <p:sp>
        <p:nvSpPr>
          <p:cNvPr id="12293" name="Ograda številke diapozitiva 6"/>
          <p:cNvSpPr>
            <a:spLocks noGrp="1"/>
          </p:cNvSpPr>
          <p:nvPr>
            <p:ph type="sldNum" sz="quarter" idx="12"/>
          </p:nvPr>
        </p:nvSpPr>
        <p:spPr>
          <a:noFill/>
        </p:spPr>
        <p:txBody>
          <a:bodyPr/>
          <a:lstStyle/>
          <a:p>
            <a:fld id="{846F8C72-532F-4E30-90FD-BBAC7FE14C5F}" type="slidenum">
              <a:rPr lang="sl-SI"/>
              <a:pPr/>
              <a:t>6</a:t>
            </a:fld>
            <a:endParaRPr lang="sl-SI"/>
          </a:p>
        </p:txBody>
      </p:sp>
      <p:sp>
        <p:nvSpPr>
          <p:cNvPr id="12294"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sl-SI" smtClean="0"/>
              <a:t>Ekstrudiranje</a:t>
            </a:r>
          </a:p>
        </p:txBody>
      </p:sp>
      <p:sp>
        <p:nvSpPr>
          <p:cNvPr id="63491" name="Rectangle 3"/>
          <p:cNvSpPr>
            <a:spLocks noGrp="1" noChangeArrowheads="1"/>
          </p:cNvSpPr>
          <p:nvPr>
            <p:ph type="body" idx="1"/>
          </p:nvPr>
        </p:nvSpPr>
        <p:spPr>
          <a:xfrm>
            <a:off x="827088" y="1628775"/>
            <a:ext cx="8007350" cy="1955800"/>
          </a:xfrm>
        </p:spPr>
        <p:txBody>
          <a:bodyPr/>
          <a:lstStyle/>
          <a:p>
            <a:pPr eaLnBrk="1" hangingPunct="1"/>
            <a:r>
              <a:rPr lang="sl-SI" sz="2800" smtClean="0"/>
              <a:t>kontinuirni postopek, pri katerem se z iztiskavanjem polimernega materiala skozi matrico izdelujejo neskončno dolgi izdelki;</a:t>
            </a:r>
          </a:p>
          <a:p>
            <a:pPr eaLnBrk="1" hangingPunct="1"/>
            <a:r>
              <a:rPr lang="sl-SI" sz="2800" smtClean="0"/>
              <a:t>plošče, okenski profili, cevi itd.</a:t>
            </a:r>
          </a:p>
          <a:p>
            <a:pPr eaLnBrk="1" hangingPunct="1"/>
            <a:endParaRPr lang="sl-SI" sz="2800" smtClean="0"/>
          </a:p>
        </p:txBody>
      </p:sp>
      <p:pic>
        <p:nvPicPr>
          <p:cNvPr id="63492" name="Picture 4" descr="Orodje_ekstruzija2"/>
          <p:cNvPicPr>
            <a:picLocks noChangeAspect="1" noChangeArrowheads="1"/>
          </p:cNvPicPr>
          <p:nvPr/>
        </p:nvPicPr>
        <p:blipFill>
          <a:blip r:embed="rId3"/>
          <a:srcRect/>
          <a:stretch>
            <a:fillRect/>
          </a:stretch>
        </p:blipFill>
        <p:spPr bwMode="auto">
          <a:xfrm>
            <a:off x="1258888" y="3644900"/>
            <a:ext cx="2778125" cy="2952750"/>
          </a:xfrm>
          <a:prstGeom prst="rect">
            <a:avLst/>
          </a:prstGeom>
          <a:noFill/>
          <a:ln w="9525">
            <a:noFill/>
            <a:miter lim="800000"/>
            <a:headEnd/>
            <a:tailEnd/>
          </a:ln>
        </p:spPr>
      </p:pic>
      <p:pic>
        <p:nvPicPr>
          <p:cNvPr id="63493" name="Picture 5" descr="Orodje_ekstruzija"/>
          <p:cNvPicPr>
            <a:picLocks noChangeAspect="1" noChangeArrowheads="1"/>
          </p:cNvPicPr>
          <p:nvPr/>
        </p:nvPicPr>
        <p:blipFill>
          <a:blip r:embed="rId4"/>
          <a:srcRect/>
          <a:stretch>
            <a:fillRect/>
          </a:stretch>
        </p:blipFill>
        <p:spPr bwMode="auto">
          <a:xfrm>
            <a:off x="4427538" y="3644900"/>
            <a:ext cx="3168650" cy="2946400"/>
          </a:xfrm>
          <a:prstGeom prst="rect">
            <a:avLst/>
          </a:prstGeom>
          <a:noFill/>
          <a:ln w="9525">
            <a:noFill/>
            <a:miter lim="800000"/>
            <a:headEnd/>
            <a:tailEnd/>
          </a:ln>
        </p:spPr>
      </p:pic>
      <p:sp>
        <p:nvSpPr>
          <p:cNvPr id="63494" name="Ograda datuma 7"/>
          <p:cNvSpPr>
            <a:spLocks noGrp="1"/>
          </p:cNvSpPr>
          <p:nvPr>
            <p:ph type="dt" sz="quarter" idx="10"/>
          </p:nvPr>
        </p:nvSpPr>
        <p:spPr>
          <a:noFill/>
        </p:spPr>
        <p:txBody>
          <a:bodyPr/>
          <a:lstStyle/>
          <a:p>
            <a:r>
              <a:rPr lang="sl-SI" dirty="0" smtClean="0"/>
              <a:t>TPR Klemenšek</a:t>
            </a:r>
            <a:endParaRPr lang="sl-SI" dirty="0"/>
          </a:p>
        </p:txBody>
      </p:sp>
      <p:sp>
        <p:nvSpPr>
          <p:cNvPr id="63495" name="Ograda številke diapozitiva 8"/>
          <p:cNvSpPr>
            <a:spLocks noGrp="1"/>
          </p:cNvSpPr>
          <p:nvPr>
            <p:ph type="sldNum" sz="quarter" idx="12"/>
          </p:nvPr>
        </p:nvSpPr>
        <p:spPr>
          <a:noFill/>
        </p:spPr>
        <p:txBody>
          <a:bodyPr/>
          <a:lstStyle/>
          <a:p>
            <a:fld id="{4F0BF09B-4426-401B-9B37-D7F891424764}" type="slidenum">
              <a:rPr lang="sl-SI"/>
              <a:pPr/>
              <a:t>60</a:t>
            </a:fld>
            <a:endParaRPr lang="sl-SI"/>
          </a:p>
        </p:txBody>
      </p:sp>
      <p:sp>
        <p:nvSpPr>
          <p:cNvPr id="63496" name="Ograda noge 9"/>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sl-SI" smtClean="0"/>
              <a:t>Ekstrudirani izdelki</a:t>
            </a:r>
          </a:p>
        </p:txBody>
      </p:sp>
      <p:pic>
        <p:nvPicPr>
          <p:cNvPr id="64515" name="Picture 3" descr="izdelki_ekstruzija"/>
          <p:cNvPicPr>
            <a:picLocks noChangeAspect="1" noChangeArrowheads="1"/>
          </p:cNvPicPr>
          <p:nvPr/>
        </p:nvPicPr>
        <p:blipFill>
          <a:blip r:embed="rId3"/>
          <a:srcRect/>
          <a:stretch>
            <a:fillRect/>
          </a:stretch>
        </p:blipFill>
        <p:spPr bwMode="auto">
          <a:xfrm>
            <a:off x="250825" y="1484313"/>
            <a:ext cx="5184775" cy="4706937"/>
          </a:xfrm>
          <a:prstGeom prst="rect">
            <a:avLst/>
          </a:prstGeom>
          <a:noFill/>
          <a:ln w="9525">
            <a:noFill/>
            <a:miter lim="800000"/>
            <a:headEnd/>
            <a:tailEnd/>
          </a:ln>
        </p:spPr>
      </p:pic>
      <p:pic>
        <p:nvPicPr>
          <p:cNvPr id="64516" name="Picture 4" descr="ideal5000"/>
          <p:cNvPicPr>
            <a:picLocks noChangeAspect="1" noChangeArrowheads="1"/>
          </p:cNvPicPr>
          <p:nvPr/>
        </p:nvPicPr>
        <p:blipFill>
          <a:blip r:embed="rId4"/>
          <a:srcRect/>
          <a:stretch>
            <a:fillRect/>
          </a:stretch>
        </p:blipFill>
        <p:spPr bwMode="auto">
          <a:xfrm>
            <a:off x="5508625" y="1557338"/>
            <a:ext cx="3359150" cy="4608512"/>
          </a:xfrm>
          <a:prstGeom prst="rect">
            <a:avLst/>
          </a:prstGeom>
          <a:noFill/>
          <a:ln w="9525">
            <a:noFill/>
            <a:miter lim="800000"/>
            <a:headEnd/>
            <a:tailEnd/>
          </a:ln>
        </p:spPr>
      </p:pic>
      <p:sp>
        <p:nvSpPr>
          <p:cNvPr id="64517" name="Ograda datuma 6"/>
          <p:cNvSpPr>
            <a:spLocks noGrp="1"/>
          </p:cNvSpPr>
          <p:nvPr>
            <p:ph type="dt" sz="quarter" idx="10"/>
          </p:nvPr>
        </p:nvSpPr>
        <p:spPr>
          <a:noFill/>
        </p:spPr>
        <p:txBody>
          <a:bodyPr/>
          <a:lstStyle/>
          <a:p>
            <a:r>
              <a:rPr lang="sl-SI" dirty="0" smtClean="0"/>
              <a:t>TPR Klemenšek</a:t>
            </a:r>
            <a:endParaRPr lang="sl-SI" dirty="0"/>
          </a:p>
        </p:txBody>
      </p:sp>
      <p:sp>
        <p:nvSpPr>
          <p:cNvPr id="64518" name="Ograda številke diapozitiva 7"/>
          <p:cNvSpPr>
            <a:spLocks noGrp="1"/>
          </p:cNvSpPr>
          <p:nvPr>
            <p:ph type="sldNum" sz="quarter" idx="12"/>
          </p:nvPr>
        </p:nvSpPr>
        <p:spPr>
          <a:noFill/>
        </p:spPr>
        <p:txBody>
          <a:bodyPr/>
          <a:lstStyle/>
          <a:p>
            <a:fld id="{CD3F9197-2A53-4929-993C-ECA7E0852274}" type="slidenum">
              <a:rPr lang="sl-SI"/>
              <a:pPr/>
              <a:t>61</a:t>
            </a:fld>
            <a:endParaRPr lang="sl-SI"/>
          </a:p>
        </p:txBody>
      </p:sp>
      <p:sp>
        <p:nvSpPr>
          <p:cNvPr id="64519" name="Ograda noge 8"/>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sl-SI" smtClean="0"/>
              <a:t>Termoformiranje</a:t>
            </a:r>
          </a:p>
        </p:txBody>
      </p:sp>
      <p:sp>
        <p:nvSpPr>
          <p:cNvPr id="74755" name="Rectangle 3"/>
          <p:cNvSpPr>
            <a:spLocks noGrp="1" noChangeArrowheads="1"/>
          </p:cNvSpPr>
          <p:nvPr>
            <p:ph type="body" idx="1"/>
          </p:nvPr>
        </p:nvSpPr>
        <p:spPr>
          <a:xfrm>
            <a:off x="539750" y="1412875"/>
            <a:ext cx="8007350" cy="3240088"/>
          </a:xfrm>
        </p:spPr>
        <p:txBody>
          <a:bodyPr/>
          <a:lstStyle/>
          <a:p>
            <a:pPr eaLnBrk="1" hangingPunct="1">
              <a:buFontTx/>
              <a:buNone/>
            </a:pPr>
            <a:r>
              <a:rPr lang="sl-SI" sz="2800" smtClean="0"/>
              <a:t>Opis postopka:</a:t>
            </a:r>
          </a:p>
          <a:p>
            <a:pPr lvl="1" eaLnBrk="1" hangingPunct="1"/>
            <a:r>
              <a:rPr lang="sl-SI" sz="2400" smtClean="0"/>
              <a:t>vstavitev plošče med dve polovici orodja;</a:t>
            </a:r>
          </a:p>
          <a:p>
            <a:pPr lvl="1" eaLnBrk="1" hangingPunct="1"/>
            <a:r>
              <a:rPr lang="sl-SI" sz="2400" smtClean="0"/>
              <a:t>segrevanje plošče;</a:t>
            </a:r>
          </a:p>
          <a:p>
            <a:pPr lvl="1" eaLnBrk="1" hangingPunct="1"/>
            <a:r>
              <a:rPr lang="sl-SI" sz="2400" smtClean="0"/>
              <a:t>vzpostavitev nadtlaka in zapiranje orodja;</a:t>
            </a:r>
          </a:p>
          <a:p>
            <a:pPr lvl="1" eaLnBrk="1" hangingPunct="1"/>
            <a:r>
              <a:rPr lang="sl-SI" sz="2400" smtClean="0"/>
              <a:t>vzpostavitev podtlaka, za oblikovanje izdelka;</a:t>
            </a:r>
          </a:p>
          <a:p>
            <a:pPr lvl="1" eaLnBrk="1" hangingPunct="1"/>
            <a:r>
              <a:rPr lang="sl-SI" sz="2400" smtClean="0"/>
              <a:t>ohladitev izdelka;</a:t>
            </a:r>
          </a:p>
          <a:p>
            <a:pPr lvl="1" eaLnBrk="1" hangingPunct="1"/>
            <a:r>
              <a:rPr lang="sl-SI" sz="2400" smtClean="0"/>
              <a:t>snemanje izdelka.</a:t>
            </a:r>
          </a:p>
        </p:txBody>
      </p:sp>
      <p:pic>
        <p:nvPicPr>
          <p:cNvPr id="74757" name="Picture 5" descr="izdelki_1"/>
          <p:cNvPicPr>
            <a:picLocks noChangeAspect="1" noChangeArrowheads="1"/>
          </p:cNvPicPr>
          <p:nvPr/>
        </p:nvPicPr>
        <p:blipFill>
          <a:blip r:embed="rId5"/>
          <a:srcRect/>
          <a:stretch>
            <a:fillRect/>
          </a:stretch>
        </p:blipFill>
        <p:spPr bwMode="auto">
          <a:xfrm>
            <a:off x="928688" y="4572000"/>
            <a:ext cx="2714625" cy="2081213"/>
          </a:xfrm>
          <a:prstGeom prst="rect">
            <a:avLst/>
          </a:prstGeom>
          <a:noFill/>
          <a:ln w="9525">
            <a:noFill/>
            <a:miter lim="800000"/>
            <a:headEnd/>
            <a:tailEnd/>
          </a:ln>
        </p:spPr>
      </p:pic>
      <p:sp>
        <p:nvSpPr>
          <p:cNvPr id="6150" name="Ograda datuma 6"/>
          <p:cNvSpPr>
            <a:spLocks noGrp="1"/>
          </p:cNvSpPr>
          <p:nvPr>
            <p:ph type="dt" sz="quarter" idx="10"/>
          </p:nvPr>
        </p:nvSpPr>
        <p:spPr>
          <a:noFill/>
        </p:spPr>
        <p:txBody>
          <a:bodyPr/>
          <a:lstStyle/>
          <a:p>
            <a:r>
              <a:rPr lang="sl-SI" dirty="0" smtClean="0"/>
              <a:t>TPR Klemenšek</a:t>
            </a:r>
            <a:endParaRPr lang="sl-SI" dirty="0"/>
          </a:p>
        </p:txBody>
      </p:sp>
      <p:sp>
        <p:nvSpPr>
          <p:cNvPr id="6151" name="Ograda številke diapozitiva 7"/>
          <p:cNvSpPr>
            <a:spLocks noGrp="1"/>
          </p:cNvSpPr>
          <p:nvPr>
            <p:ph type="sldNum" sz="quarter" idx="12"/>
          </p:nvPr>
        </p:nvSpPr>
        <p:spPr>
          <a:noFill/>
        </p:spPr>
        <p:txBody>
          <a:bodyPr/>
          <a:lstStyle/>
          <a:p>
            <a:fld id="{8946D250-7AF7-4E23-8CEC-81876A1C7496}" type="slidenum">
              <a:rPr lang="sl-SI"/>
              <a:pPr/>
              <a:t>62</a:t>
            </a:fld>
            <a:endParaRPr lang="sl-SI"/>
          </a:p>
        </p:txBody>
      </p:sp>
      <p:sp>
        <p:nvSpPr>
          <p:cNvPr id="6152" name="Ograda noge 8"/>
          <p:cNvSpPr>
            <a:spLocks noGrp="1"/>
          </p:cNvSpPr>
          <p:nvPr>
            <p:ph type="ftr" sz="quarter" idx="11"/>
          </p:nvPr>
        </p:nvSpPr>
        <p:spPr>
          <a:noFill/>
        </p:spPr>
        <p:txBody>
          <a:bodyPr/>
          <a:lstStyle/>
          <a:p>
            <a:r>
              <a:rPr lang="sl-SI"/>
              <a:t>1.3_Sintetične snovi</a:t>
            </a:r>
          </a:p>
        </p:txBody>
      </p:sp>
    </p:spTree>
    <p:controls>
      <p:control spid="6146" name="ShockwaveFlash1" r:id="rId2" imgW="4033800" imgH="2808360"/>
    </p:controls>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4755"/>
                                        </p:tgtEl>
                                        <p:attrNameLst>
                                          <p:attrName>style.visibility</p:attrName>
                                        </p:attrNameLst>
                                      </p:cBhvr>
                                      <p:to>
                                        <p:strVal val="visible"/>
                                      </p:to>
                                    </p:set>
                                    <p:anim calcmode="lin" valueType="num">
                                      <p:cBhvr additive="base">
                                        <p:cTn id="7" dur="500" fill="hold"/>
                                        <p:tgtEl>
                                          <p:spTgt spid="74755"/>
                                        </p:tgtEl>
                                        <p:attrNameLst>
                                          <p:attrName>ppt_x</p:attrName>
                                        </p:attrNameLst>
                                      </p:cBhvr>
                                      <p:tavLst>
                                        <p:tav tm="0">
                                          <p:val>
                                            <p:strVal val="#ppt_x"/>
                                          </p:val>
                                        </p:tav>
                                        <p:tav tm="100000">
                                          <p:val>
                                            <p:strVal val="#ppt_x"/>
                                          </p:val>
                                        </p:tav>
                                      </p:tavLst>
                                    </p:anim>
                                    <p:anim calcmode="lin" valueType="num">
                                      <p:cBhvr additive="base">
                                        <p:cTn id="8" dur="500" fill="hold"/>
                                        <p:tgtEl>
                                          <p:spTgt spid="7475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7475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74757"/>
                                        </p:tgtEl>
                                        <p:attrNameLst>
                                          <p:attrName>style.visibility</p:attrName>
                                        </p:attrNameLst>
                                      </p:cBhvr>
                                      <p:to>
                                        <p:strVal val="visible"/>
                                      </p:to>
                                    </p:set>
                                    <p:animEffect transition="in" filter="blinds(horizontal)">
                                      <p:cBhvr>
                                        <p:cTn id="13"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ChangeArrowheads="1"/>
          </p:cNvSpPr>
          <p:nvPr/>
        </p:nvSpPr>
        <p:spPr bwMode="auto">
          <a:xfrm>
            <a:off x="684213" y="620713"/>
            <a:ext cx="7991475" cy="1006475"/>
          </a:xfrm>
          <a:prstGeom prst="rect">
            <a:avLst/>
          </a:prstGeom>
          <a:noFill/>
          <a:ln w="9525">
            <a:noFill/>
            <a:miter lim="800000"/>
            <a:headEnd/>
            <a:tailEnd/>
          </a:ln>
        </p:spPr>
        <p:txBody>
          <a:bodyPr>
            <a:spAutoFit/>
          </a:bodyPr>
          <a:lstStyle/>
          <a:p>
            <a:r>
              <a:rPr lang="sl-SI" sz="2400" b="1"/>
              <a:t>KALANDRIRANJE</a:t>
            </a:r>
          </a:p>
          <a:p>
            <a:r>
              <a:rPr lang="sl-SI"/>
              <a:t>So najdražje linije za predelavo predvsem PVC folij z gretimi posamično gnanimi natančnimi valji in dosegajo zelo enakomerno debelino folij.</a:t>
            </a:r>
          </a:p>
        </p:txBody>
      </p:sp>
      <p:pic>
        <p:nvPicPr>
          <p:cNvPr id="65539" name="Picture 5"/>
          <p:cNvPicPr>
            <a:picLocks noChangeAspect="1" noChangeArrowheads="1"/>
          </p:cNvPicPr>
          <p:nvPr/>
        </p:nvPicPr>
        <p:blipFill>
          <a:blip r:embed="rId3"/>
          <a:srcRect/>
          <a:stretch>
            <a:fillRect/>
          </a:stretch>
        </p:blipFill>
        <p:spPr bwMode="auto">
          <a:xfrm>
            <a:off x="1476375" y="2133600"/>
            <a:ext cx="4032250" cy="2827338"/>
          </a:xfrm>
          <a:prstGeom prst="rect">
            <a:avLst/>
          </a:prstGeom>
          <a:noFill/>
          <a:ln w="9525">
            <a:noFill/>
            <a:miter lim="800000"/>
            <a:headEnd/>
            <a:tailEnd/>
          </a:ln>
        </p:spPr>
      </p:pic>
      <p:sp>
        <p:nvSpPr>
          <p:cNvPr id="65541" name="Rectangle 7"/>
          <p:cNvSpPr>
            <a:spLocks noChangeArrowheads="1"/>
          </p:cNvSpPr>
          <p:nvPr/>
        </p:nvSpPr>
        <p:spPr bwMode="auto">
          <a:xfrm>
            <a:off x="1763713" y="5229225"/>
            <a:ext cx="1835150" cy="366713"/>
          </a:xfrm>
          <a:prstGeom prst="rect">
            <a:avLst/>
          </a:prstGeom>
          <a:noFill/>
          <a:ln w="9525">
            <a:noFill/>
            <a:miter lim="800000"/>
            <a:headEnd/>
            <a:tailEnd/>
          </a:ln>
        </p:spPr>
        <p:txBody>
          <a:bodyPr wrap="none">
            <a:spAutoFit/>
          </a:bodyPr>
          <a:lstStyle/>
          <a:p>
            <a:r>
              <a:rPr lang="sl-SI" dirty="0" err="1"/>
              <a:t>Kalanderski</a:t>
            </a:r>
            <a:r>
              <a:rPr lang="sl-SI" dirty="0"/>
              <a:t> valji</a:t>
            </a:r>
          </a:p>
        </p:txBody>
      </p:sp>
      <p:sp>
        <p:nvSpPr>
          <p:cNvPr id="65542" name="Ograda datuma 7"/>
          <p:cNvSpPr>
            <a:spLocks noGrp="1"/>
          </p:cNvSpPr>
          <p:nvPr>
            <p:ph type="dt" sz="quarter" idx="10"/>
          </p:nvPr>
        </p:nvSpPr>
        <p:spPr>
          <a:noFill/>
        </p:spPr>
        <p:txBody>
          <a:bodyPr/>
          <a:lstStyle/>
          <a:p>
            <a:r>
              <a:rPr lang="sl-SI" dirty="0" smtClean="0"/>
              <a:t>TPR Klemenšek</a:t>
            </a:r>
            <a:endParaRPr lang="sl-SI" dirty="0"/>
          </a:p>
        </p:txBody>
      </p:sp>
      <p:sp>
        <p:nvSpPr>
          <p:cNvPr id="65543" name="Ograda številke diapozitiva 8"/>
          <p:cNvSpPr>
            <a:spLocks noGrp="1"/>
          </p:cNvSpPr>
          <p:nvPr>
            <p:ph type="sldNum" sz="quarter" idx="12"/>
          </p:nvPr>
        </p:nvSpPr>
        <p:spPr>
          <a:noFill/>
        </p:spPr>
        <p:txBody>
          <a:bodyPr/>
          <a:lstStyle/>
          <a:p>
            <a:fld id="{E64511DF-2EB0-4DA0-8757-212664C819E9}" type="slidenum">
              <a:rPr lang="sl-SI"/>
              <a:pPr/>
              <a:t>63</a:t>
            </a:fld>
            <a:endParaRPr lang="sl-SI"/>
          </a:p>
        </p:txBody>
      </p:sp>
      <p:sp>
        <p:nvSpPr>
          <p:cNvPr id="65544" name="Ograda noge 9"/>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sl-SI" sz="3600" b="1" smtClean="0"/>
              <a:t>DELITEV UMETNIH MAS</a:t>
            </a:r>
          </a:p>
        </p:txBody>
      </p:sp>
      <p:sp>
        <p:nvSpPr>
          <p:cNvPr id="13315" name="Rectangle 3"/>
          <p:cNvSpPr>
            <a:spLocks noGrp="1" noChangeArrowheads="1"/>
          </p:cNvSpPr>
          <p:nvPr>
            <p:ph type="body" idx="1"/>
          </p:nvPr>
        </p:nvSpPr>
        <p:spPr>
          <a:xfrm>
            <a:off x="468313" y="1052513"/>
            <a:ext cx="8229600" cy="3557587"/>
          </a:xfrm>
        </p:spPr>
        <p:txBody>
          <a:bodyPr/>
          <a:lstStyle/>
          <a:p>
            <a:pPr eaLnBrk="1" hangingPunct="1"/>
            <a:r>
              <a:rPr lang="sl-SI" sz="2800" b="1" smtClean="0"/>
              <a:t>tehnološka delitev:</a:t>
            </a:r>
          </a:p>
          <a:p>
            <a:pPr lvl="1" eaLnBrk="1" hangingPunct="1">
              <a:buFont typeface="Wingdings" pitchFamily="2" charset="2"/>
              <a:buChar char="Ø"/>
            </a:pPr>
            <a:r>
              <a:rPr lang="sl-SI" sz="2400" b="1" smtClean="0"/>
              <a:t>termoplastične mase</a:t>
            </a:r>
            <a:r>
              <a:rPr lang="sl-SI" sz="2400" smtClean="0"/>
              <a:t> - so polimeri, ki se pri povišani temperaturi zmehčajo in talijo; lahko jih regeneriramo, varimo, v nekaterih topilih so topni;</a:t>
            </a:r>
          </a:p>
          <a:p>
            <a:pPr lvl="1" eaLnBrk="1" hangingPunct="1">
              <a:buFont typeface="Wingdings" pitchFamily="2" charset="2"/>
              <a:buChar char="Ø"/>
            </a:pPr>
            <a:r>
              <a:rPr lang="sl-SI" sz="2400" b="1" smtClean="0"/>
              <a:t> duroplastične mase</a:t>
            </a:r>
            <a:r>
              <a:rPr lang="sl-SI" sz="2400" smtClean="0"/>
              <a:t> - trdota se jim s temperaturo malo spreminja; regenercija in varjenje  nista možni, niso topne v topilih;</a:t>
            </a:r>
          </a:p>
          <a:p>
            <a:pPr lvl="1" eaLnBrk="1" hangingPunct="1">
              <a:buFont typeface="Wingdings" pitchFamily="2" charset="2"/>
              <a:buChar char="Ø"/>
            </a:pPr>
            <a:r>
              <a:rPr lang="sl-SI" sz="2400" b="1" smtClean="0"/>
              <a:t> elastomeri</a:t>
            </a:r>
            <a:r>
              <a:rPr lang="sl-SI" sz="2400" smtClean="0"/>
              <a:t> - so na večjem temperaturnem območju elastični;</a:t>
            </a:r>
            <a:endParaRPr lang="sl-SI" sz="2400" b="1" smtClean="0"/>
          </a:p>
        </p:txBody>
      </p:sp>
      <p:pic>
        <p:nvPicPr>
          <p:cNvPr id="13316" name="Picture 4"/>
          <p:cNvPicPr>
            <a:picLocks noChangeAspect="1" noChangeArrowheads="1"/>
          </p:cNvPicPr>
          <p:nvPr/>
        </p:nvPicPr>
        <p:blipFill>
          <a:blip r:embed="rId3"/>
          <a:srcRect/>
          <a:stretch>
            <a:fillRect/>
          </a:stretch>
        </p:blipFill>
        <p:spPr bwMode="auto">
          <a:xfrm>
            <a:off x="3924300" y="4437063"/>
            <a:ext cx="4006850" cy="2184400"/>
          </a:xfrm>
          <a:prstGeom prst="rect">
            <a:avLst/>
          </a:prstGeom>
          <a:noFill/>
          <a:ln w="9525">
            <a:noFill/>
            <a:miter lim="800000"/>
            <a:headEnd/>
            <a:tailEnd/>
          </a:ln>
        </p:spPr>
      </p:pic>
      <p:sp>
        <p:nvSpPr>
          <p:cNvPr id="13317" name="Ograda datuma 6"/>
          <p:cNvSpPr>
            <a:spLocks noGrp="1"/>
          </p:cNvSpPr>
          <p:nvPr>
            <p:ph type="dt" sz="quarter" idx="10"/>
          </p:nvPr>
        </p:nvSpPr>
        <p:spPr>
          <a:noFill/>
        </p:spPr>
        <p:txBody>
          <a:bodyPr/>
          <a:lstStyle/>
          <a:p>
            <a:r>
              <a:rPr lang="sl-SI" dirty="0" smtClean="0"/>
              <a:t>TPR </a:t>
            </a:r>
            <a:r>
              <a:rPr lang="sl-SI" dirty="0"/>
              <a:t>Klemenšek</a:t>
            </a:r>
          </a:p>
        </p:txBody>
      </p:sp>
      <p:sp>
        <p:nvSpPr>
          <p:cNvPr id="13318" name="Ograda številke diapozitiva 7"/>
          <p:cNvSpPr>
            <a:spLocks noGrp="1"/>
          </p:cNvSpPr>
          <p:nvPr>
            <p:ph type="sldNum" sz="quarter" idx="12"/>
          </p:nvPr>
        </p:nvSpPr>
        <p:spPr>
          <a:noFill/>
        </p:spPr>
        <p:txBody>
          <a:bodyPr/>
          <a:lstStyle/>
          <a:p>
            <a:fld id="{5D104D5B-0F77-42F6-A417-7677294F4AF6}" type="slidenum">
              <a:rPr lang="sl-SI"/>
              <a:pPr/>
              <a:t>7</a:t>
            </a:fld>
            <a:endParaRPr lang="sl-SI"/>
          </a:p>
        </p:txBody>
      </p:sp>
      <p:sp>
        <p:nvSpPr>
          <p:cNvPr id="13319" name="Ograda noge 8"/>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Grp="1" noChangeArrowheads="1"/>
          </p:cNvSpPr>
          <p:nvPr>
            <p:ph type="title"/>
          </p:nvPr>
        </p:nvSpPr>
        <p:spPr/>
        <p:txBody>
          <a:bodyPr/>
          <a:lstStyle/>
          <a:p>
            <a:pPr eaLnBrk="1" hangingPunct="1"/>
            <a:r>
              <a:rPr lang="sl-SI" smtClean="0"/>
              <a:t>Termoplasti</a:t>
            </a:r>
          </a:p>
        </p:txBody>
      </p:sp>
      <p:sp>
        <p:nvSpPr>
          <p:cNvPr id="14339" name="Rectangle 9"/>
          <p:cNvSpPr>
            <a:spLocks noGrp="1" noChangeArrowheads="1"/>
          </p:cNvSpPr>
          <p:nvPr>
            <p:ph type="body" idx="1"/>
          </p:nvPr>
        </p:nvSpPr>
        <p:spPr>
          <a:xfrm>
            <a:off x="457200" y="1600200"/>
            <a:ext cx="7499350" cy="1612900"/>
          </a:xfrm>
        </p:spPr>
        <p:txBody>
          <a:bodyPr/>
          <a:lstStyle/>
          <a:p>
            <a:pPr eaLnBrk="1" hangingPunct="1">
              <a:lnSpc>
                <a:spcPct val="80000"/>
              </a:lnSpc>
            </a:pPr>
            <a:r>
              <a:rPr lang="sl-SI" sz="2000" smtClean="0"/>
              <a:t>Termoplastične mase so danes v svetu pa tudi pri nas najbolj razširjene. Njihova prednost pred ostalimi je reciklaža, kar z drugimi besedami pomeni možnost večkratne predelave. Z ekološkega vidika imajo torej pred seboj še svetlo prihodnost. </a:t>
            </a:r>
          </a:p>
        </p:txBody>
      </p:sp>
      <p:sp>
        <p:nvSpPr>
          <p:cNvPr id="14340" name="Text Box 10"/>
          <p:cNvSpPr txBox="1">
            <a:spLocks noChangeArrowheads="1"/>
          </p:cNvSpPr>
          <p:nvPr/>
        </p:nvSpPr>
        <p:spPr bwMode="auto">
          <a:xfrm>
            <a:off x="684213" y="3213100"/>
            <a:ext cx="7632700" cy="1739900"/>
          </a:xfrm>
          <a:prstGeom prst="rect">
            <a:avLst/>
          </a:prstGeom>
          <a:noFill/>
          <a:ln w="9525">
            <a:noFill/>
            <a:miter lim="800000"/>
            <a:headEnd/>
            <a:tailEnd/>
          </a:ln>
        </p:spPr>
        <p:txBody>
          <a:bodyPr>
            <a:spAutoFit/>
          </a:bodyPr>
          <a:lstStyle/>
          <a:p>
            <a:pPr>
              <a:spcBef>
                <a:spcPct val="50000"/>
              </a:spcBef>
            </a:pPr>
            <a:r>
              <a:rPr lang="sl-SI"/>
              <a:t>Termoplasti so linearni razvejani polimeri, ki se največkrat predelujejo pri povišani temperaturi. Od tod izvira tudi ime termoplasti – thermos = toplo. Pri višjih temperaturah postane polimer tekoč in primeren za brizganje. Po ohladitvi talina otrdi in obdrži dano obliko. Njihova slaba lasnost je torej v tem, da niso odporni proti povišani temperaturi, saj se dokaj hitro začnejo mehčati in zgubijo svoje mehanske lastnosti </a:t>
            </a:r>
          </a:p>
        </p:txBody>
      </p:sp>
      <p:sp>
        <p:nvSpPr>
          <p:cNvPr id="14341" name="Ograda datuma 6"/>
          <p:cNvSpPr>
            <a:spLocks noGrp="1"/>
          </p:cNvSpPr>
          <p:nvPr>
            <p:ph type="dt" sz="quarter" idx="10"/>
          </p:nvPr>
        </p:nvSpPr>
        <p:spPr>
          <a:noFill/>
        </p:spPr>
        <p:txBody>
          <a:bodyPr/>
          <a:lstStyle/>
          <a:p>
            <a:r>
              <a:rPr lang="sl-SI" dirty="0" smtClean="0"/>
              <a:t>TPR </a:t>
            </a:r>
            <a:r>
              <a:rPr lang="sl-SI" dirty="0"/>
              <a:t>Klemenšek</a:t>
            </a:r>
          </a:p>
        </p:txBody>
      </p:sp>
      <p:sp>
        <p:nvSpPr>
          <p:cNvPr id="14342" name="Ograda številke diapozitiva 7"/>
          <p:cNvSpPr>
            <a:spLocks noGrp="1"/>
          </p:cNvSpPr>
          <p:nvPr>
            <p:ph type="sldNum" sz="quarter" idx="12"/>
          </p:nvPr>
        </p:nvSpPr>
        <p:spPr>
          <a:noFill/>
        </p:spPr>
        <p:txBody>
          <a:bodyPr/>
          <a:lstStyle/>
          <a:p>
            <a:fld id="{ED2DCC3E-7D83-45B3-A35B-7B52C3162FA6}" type="slidenum">
              <a:rPr lang="sl-SI"/>
              <a:pPr/>
              <a:t>8</a:t>
            </a:fld>
            <a:endParaRPr lang="sl-SI"/>
          </a:p>
        </p:txBody>
      </p:sp>
      <p:sp>
        <p:nvSpPr>
          <p:cNvPr id="14343" name="Ograda noge 8"/>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sl-SI" sz="3600" b="1" dirty="0" smtClean="0"/>
              <a:t>DELITEV TERMOPLASTIČNIH POLIMEROV</a:t>
            </a:r>
            <a:br>
              <a:rPr lang="sl-SI" sz="3600" b="1" dirty="0" smtClean="0"/>
            </a:br>
            <a:r>
              <a:rPr lang="sl-SI" sz="3600" b="1" dirty="0" smtClean="0"/>
              <a:t>(kakovostni rang)</a:t>
            </a:r>
          </a:p>
        </p:txBody>
      </p:sp>
      <p:graphicFrame>
        <p:nvGraphicFramePr>
          <p:cNvPr id="21507" name="Object 3"/>
          <p:cNvGraphicFramePr>
            <a:graphicFrameLocks noChangeAspect="1"/>
          </p:cNvGraphicFramePr>
          <p:nvPr>
            <p:ph idx="1"/>
          </p:nvPr>
        </p:nvGraphicFramePr>
        <p:xfrm>
          <a:off x="1937543" y="1357298"/>
          <a:ext cx="5268913" cy="6372225"/>
        </p:xfrm>
        <a:graphic>
          <a:graphicData uri="http://schemas.openxmlformats.org/presentationml/2006/ole">
            <p:oleObj spid="_x0000_s2050" name="Dokument" r:id="rId4" imgW="6569703" imgH="7944537" progId="Word.Document.8">
              <p:embed/>
            </p:oleObj>
          </a:graphicData>
        </a:graphic>
      </p:graphicFrame>
      <p:sp>
        <p:nvSpPr>
          <p:cNvPr id="2052" name="Ograda datuma 5"/>
          <p:cNvSpPr>
            <a:spLocks noGrp="1"/>
          </p:cNvSpPr>
          <p:nvPr>
            <p:ph type="dt" sz="quarter" idx="10"/>
          </p:nvPr>
        </p:nvSpPr>
        <p:spPr>
          <a:noFill/>
        </p:spPr>
        <p:txBody>
          <a:bodyPr/>
          <a:lstStyle/>
          <a:p>
            <a:r>
              <a:rPr lang="sl-SI" dirty="0" smtClean="0"/>
              <a:t>TPR </a:t>
            </a:r>
            <a:r>
              <a:rPr lang="sl-SI" dirty="0"/>
              <a:t>Klemenšek</a:t>
            </a:r>
          </a:p>
        </p:txBody>
      </p:sp>
      <p:sp>
        <p:nvSpPr>
          <p:cNvPr id="2053" name="Ograda številke diapozitiva 6"/>
          <p:cNvSpPr>
            <a:spLocks noGrp="1"/>
          </p:cNvSpPr>
          <p:nvPr>
            <p:ph type="sldNum" sz="quarter" idx="12"/>
          </p:nvPr>
        </p:nvSpPr>
        <p:spPr>
          <a:noFill/>
        </p:spPr>
        <p:txBody>
          <a:bodyPr/>
          <a:lstStyle/>
          <a:p>
            <a:fld id="{8C55D5F1-827B-4560-B04E-75B43F72B4CC}" type="slidenum">
              <a:rPr lang="sl-SI"/>
              <a:pPr/>
              <a:t>9</a:t>
            </a:fld>
            <a:endParaRPr lang="sl-SI"/>
          </a:p>
        </p:txBody>
      </p:sp>
      <p:sp>
        <p:nvSpPr>
          <p:cNvPr id="2054" name="Ograda noge 7"/>
          <p:cNvSpPr>
            <a:spLocks noGrp="1"/>
          </p:cNvSpPr>
          <p:nvPr>
            <p:ph type="ftr" sz="quarter" idx="11"/>
          </p:nvPr>
        </p:nvSpPr>
        <p:spPr>
          <a:noFill/>
        </p:spPr>
        <p:txBody>
          <a:bodyPr/>
          <a:lstStyle/>
          <a:p>
            <a:r>
              <a:rPr lang="sl-SI"/>
              <a:t>1.3_Sintetične snovi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500" fill="hold"/>
                                        <p:tgtEl>
                                          <p:spTgt spid="21507"/>
                                        </p:tgtEl>
                                        <p:attrNameLst>
                                          <p:attrName>ppt_w</p:attrName>
                                        </p:attrNameLst>
                                      </p:cBhvr>
                                      <p:tavLst>
                                        <p:tav tm="0">
                                          <p:val>
                                            <p:fltVal val="0"/>
                                          </p:val>
                                        </p:tav>
                                        <p:tav tm="100000">
                                          <p:val>
                                            <p:strVal val="#ppt_w"/>
                                          </p:val>
                                        </p:tav>
                                      </p:tavLst>
                                    </p:anim>
                                    <p:anim calcmode="lin" valueType="num">
                                      <p:cBhvr>
                                        <p:cTn id="8" dur="500" fill="hold"/>
                                        <p:tgtEl>
                                          <p:spTgt spid="215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TotalTime>
  <Words>3966</Words>
  <Application>Microsoft Office PowerPoint</Application>
  <PresentationFormat>Diaprojekcija na zaslonu (4:3)</PresentationFormat>
  <Paragraphs>706</Paragraphs>
  <Slides>63</Slides>
  <Notes>63</Notes>
  <HiddenSlides>0</HiddenSlides>
  <MMClips>0</MMClips>
  <ScaleCrop>false</ScaleCrop>
  <HeadingPairs>
    <vt:vector size="6" baseType="variant">
      <vt:variant>
        <vt:lpstr>Tema</vt:lpstr>
      </vt:variant>
      <vt:variant>
        <vt:i4>1</vt:i4>
      </vt:variant>
      <vt:variant>
        <vt:lpstr>Vdelani OLE strežniki</vt:lpstr>
      </vt:variant>
      <vt:variant>
        <vt:i4>1</vt:i4>
      </vt:variant>
      <vt:variant>
        <vt:lpstr>Naslovi diapozitivov</vt:lpstr>
      </vt:variant>
      <vt:variant>
        <vt:i4>63</vt:i4>
      </vt:variant>
    </vt:vector>
  </HeadingPairs>
  <TitlesOfParts>
    <vt:vector size="65" baseType="lpstr">
      <vt:lpstr>Privzeti načrt</vt:lpstr>
      <vt:lpstr>Dokument</vt:lpstr>
      <vt:lpstr>SINTETIČNE SNOVI </vt:lpstr>
      <vt:lpstr>UMETNE MASE</vt:lpstr>
      <vt:lpstr>UMETNE MASE</vt:lpstr>
      <vt:lpstr>Diapozitiv 4</vt:lpstr>
      <vt:lpstr>Diapozitiv 5</vt:lpstr>
      <vt:lpstr>DELITEV UMETNIH MAS</vt:lpstr>
      <vt:lpstr>DELITEV UMETNIH MAS</vt:lpstr>
      <vt:lpstr>Termoplasti</vt:lpstr>
      <vt:lpstr>DELITEV TERMOPLASTIČNIH POLIMEROV (kakovostni rang)</vt:lpstr>
      <vt:lpstr>POLIOLEFINI</vt:lpstr>
      <vt:lpstr>POLIETILEN (PE)</vt:lpstr>
      <vt:lpstr>POLIETILEN</vt:lpstr>
      <vt:lpstr>POLIVINILKLORID P V C</vt:lpstr>
      <vt:lpstr>POLIVINILKLORID P V C</vt:lpstr>
      <vt:lpstr>POLIVINILKLORID P V C - U (trdi)</vt:lpstr>
      <vt:lpstr>POLIVINILKLORID P V C - U (trdi)</vt:lpstr>
      <vt:lpstr>POLIVINILKLORID P V C - U (trdi)</vt:lpstr>
      <vt:lpstr>POLIVINILKLORID P V C - P (mehki)</vt:lpstr>
      <vt:lpstr>POLIVINILKLORID P V C - P (mehki)</vt:lpstr>
      <vt:lpstr>POLIVINILKLORID P V C - P (mehki)</vt:lpstr>
      <vt:lpstr>STIREN POLIMERIZATI</vt:lpstr>
      <vt:lpstr>STIREN POLIMERIZATI razdelitev</vt:lpstr>
      <vt:lpstr>POLISTIREN (PS)</vt:lpstr>
      <vt:lpstr>POLISTIREN (PS)</vt:lpstr>
      <vt:lpstr>POLISTIREN (PS)</vt:lpstr>
      <vt:lpstr>STIREN - BUTADIEN (SB)</vt:lpstr>
      <vt:lpstr>STIREN - BUTADIEN (SB)</vt:lpstr>
      <vt:lpstr>AKRILONITRIL - BUTADIEN - STIREN (ABS)</vt:lpstr>
      <vt:lpstr>AKRILONITRIL - BUTADIEN - STIREN (ABS)</vt:lpstr>
      <vt:lpstr>AKRILONITRIL - BUTADIEN - STIREN (ABS)</vt:lpstr>
      <vt:lpstr>AKRILNITRIL - STIREN - AKRILESTER (ASA)</vt:lpstr>
      <vt:lpstr>Duroplasti</vt:lpstr>
      <vt:lpstr>DUROPLASTI (smole in oblikovalne mase)</vt:lpstr>
      <vt:lpstr>FENOPLASTI (PF)</vt:lpstr>
      <vt:lpstr>POLIESTERSKE SMOLE (UP)</vt:lpstr>
      <vt:lpstr>POLIESTERSKE SMOLE (UP)</vt:lpstr>
      <vt:lpstr>EPOKSIDNE SMOLE (EP)</vt:lpstr>
      <vt:lpstr>EPOKSIDNE SMOLE (EP)</vt:lpstr>
      <vt:lpstr>TERMOPLASTIČNI ELASTOMERI (TPE)</vt:lpstr>
      <vt:lpstr>TERMOPLASTIČNI ELASTOMERI (TPE)</vt:lpstr>
      <vt:lpstr>KOMPOZITI</vt:lpstr>
      <vt:lpstr>TERMOPLASTIČNI KOMPOZITI</vt:lpstr>
      <vt:lpstr>TERMOPLASTIČNI KOMPAUNDI</vt:lpstr>
      <vt:lpstr>PRIMERJAVA KOMPAUNDOV in POLIESTERSKIH KOMPOZITOV</vt:lpstr>
      <vt:lpstr>DUROPLASTIČNI KOMPOZITI</vt:lpstr>
      <vt:lpstr>Postopki oblikovanja</vt:lpstr>
      <vt:lpstr>PENE</vt:lpstr>
      <vt:lpstr>DODATKI ZA IZBOLJŠANJE LASTNOSTI POLIMEROV</vt:lpstr>
      <vt:lpstr>FUNKCIJSKI DODATKI</vt:lpstr>
      <vt:lpstr>POLNILA IN OJAČITVENE SNOVI</vt:lpstr>
      <vt:lpstr>Elastomeri</vt:lpstr>
      <vt:lpstr>OBLIKOVANJE POLIMERNIH MATERIALOV</vt:lpstr>
      <vt:lpstr>Diapozitiv 53</vt:lpstr>
      <vt:lpstr>Diapozitiv 54</vt:lpstr>
      <vt:lpstr>Diapozitiv 55</vt:lpstr>
      <vt:lpstr>Brizganje termoplastov</vt:lpstr>
      <vt:lpstr>Orodje za brizganje termoplastov</vt:lpstr>
      <vt:lpstr>Pihanje</vt:lpstr>
      <vt:lpstr>Postopki pihanja</vt:lpstr>
      <vt:lpstr>Ekstrudiranje</vt:lpstr>
      <vt:lpstr>Ekstrudirani izdelki</vt:lpstr>
      <vt:lpstr>Termoformiranje</vt:lpstr>
      <vt:lpstr>Diapozitiv 63</vt:lpstr>
    </vt:vector>
  </TitlesOfParts>
  <Company>SPODAJ</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SINTETICNE SNOVI </dc:title>
  <dc:creator>JOŽE</dc:creator>
  <cp:lastModifiedBy>Upo</cp:lastModifiedBy>
  <cp:revision>24</cp:revision>
  <dcterms:created xsi:type="dcterms:W3CDTF">2007-12-03T18:02:14Z</dcterms:created>
  <dcterms:modified xsi:type="dcterms:W3CDTF">2012-01-16T12:25:27Z</dcterms:modified>
</cp:coreProperties>
</file>