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0" r:id="rId3"/>
    <p:sldId id="292" r:id="rId4"/>
    <p:sldId id="286" r:id="rId5"/>
    <p:sldId id="287" r:id="rId6"/>
    <p:sldId id="288" r:id="rId7"/>
    <p:sldId id="289" r:id="rId8"/>
    <p:sldId id="312" r:id="rId9"/>
    <p:sldId id="269" r:id="rId10"/>
    <p:sldId id="274" r:id="rId11"/>
    <p:sldId id="291" r:id="rId12"/>
    <p:sldId id="262" r:id="rId13"/>
    <p:sldId id="297" r:id="rId14"/>
    <p:sldId id="298" r:id="rId15"/>
    <p:sldId id="301" r:id="rId16"/>
    <p:sldId id="299" r:id="rId17"/>
    <p:sldId id="303" r:id="rId18"/>
    <p:sldId id="304" r:id="rId19"/>
    <p:sldId id="305" r:id="rId20"/>
    <p:sldId id="313" r:id="rId21"/>
    <p:sldId id="306" r:id="rId22"/>
    <p:sldId id="309" r:id="rId23"/>
    <p:sldId id="310" r:id="rId24"/>
    <p:sldId id="315" r:id="rId25"/>
    <p:sldId id="316" r:id="rId26"/>
    <p:sldId id="318" r:id="rId27"/>
    <p:sldId id="320" r:id="rId28"/>
    <p:sldId id="322" r:id="rId29"/>
    <p:sldId id="324" r:id="rId30"/>
    <p:sldId id="326" r:id="rId31"/>
    <p:sldId id="327" r:id="rId32"/>
    <p:sldId id="329" r:id="rId33"/>
    <p:sldId id="330" r:id="rId34"/>
    <p:sldId id="331" r:id="rId35"/>
    <p:sldId id="333" r:id="rId36"/>
    <p:sldId id="358" r:id="rId37"/>
    <p:sldId id="334" r:id="rId38"/>
    <p:sldId id="337" r:id="rId39"/>
    <p:sldId id="340" r:id="rId40"/>
    <p:sldId id="341" r:id="rId41"/>
    <p:sldId id="342" r:id="rId42"/>
    <p:sldId id="344" r:id="rId43"/>
    <p:sldId id="357" r:id="rId44"/>
    <p:sldId id="359" r:id="rId45"/>
    <p:sldId id="360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6600"/>
    <a:srgbClr val="FF9900"/>
    <a:srgbClr val="663300"/>
    <a:srgbClr val="894400"/>
    <a:srgbClr val="A45100"/>
    <a:srgbClr val="B75B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74" autoAdjust="0"/>
    <p:restoredTop sz="90929"/>
  </p:normalViewPr>
  <p:slideViewPr>
    <p:cSldViewPr>
      <p:cViewPr varScale="1">
        <p:scale>
          <a:sx n="54" d="100"/>
          <a:sy n="54" d="100"/>
        </p:scale>
        <p:origin x="-7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 altLang="en-A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092D70-785E-4A75-8E62-BC7D2414BAD4}" type="slidenum">
              <a:rPr lang="en-AU" altLang="en-AU"/>
              <a:pPr>
                <a:defRPr/>
              </a:pPr>
              <a:t>‹#›</a:t>
            </a:fld>
            <a:endParaRPr lang="en-AU" alt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7" tIns="44450" rIns="90487" bIns="44450"/>
          <a:lstStyle/>
          <a:p>
            <a:pPr>
              <a:spcBef>
                <a:spcPct val="0"/>
              </a:spcBef>
            </a:pPr>
            <a:r>
              <a:rPr lang="en-AU" altLang="en-US" sz="2400" smtClean="0"/>
              <a:t>Refer to technical notes for details. </a:t>
            </a:r>
          </a:p>
        </p:txBody>
      </p:sp>
      <p:sp>
        <p:nvSpPr>
          <p:cNvPr id="6349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85875" y="793750"/>
            <a:ext cx="4286250" cy="3214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7" tIns="44450" rIns="90487" bIns="44450"/>
          <a:lstStyle/>
          <a:p>
            <a:pPr>
              <a:spcBef>
                <a:spcPct val="0"/>
              </a:spcBef>
            </a:pPr>
            <a:r>
              <a:rPr lang="en-AU" altLang="en-AU" sz="2400" smtClean="0"/>
              <a:t>Manual GTAW</a:t>
            </a:r>
          </a:p>
          <a:p>
            <a:pPr>
              <a:spcBef>
                <a:spcPct val="0"/>
              </a:spcBef>
            </a:pPr>
            <a:endParaRPr lang="en-AU" altLang="en-AU" sz="2400" smtClean="0"/>
          </a:p>
        </p:txBody>
      </p:sp>
      <p:sp>
        <p:nvSpPr>
          <p:cNvPr id="7782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85875" y="793750"/>
            <a:ext cx="4286250" cy="3214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7" tIns="44450" rIns="90487" bIns="44450"/>
          <a:lstStyle/>
          <a:p>
            <a:pPr>
              <a:spcBef>
                <a:spcPct val="0"/>
              </a:spcBef>
            </a:pPr>
            <a:r>
              <a:rPr lang="en-AU" altLang="en-AU" sz="2400" smtClean="0"/>
              <a:t>Current range 20 to 500 amps (mostly 40 to 200)</a:t>
            </a:r>
          </a:p>
          <a:p>
            <a:pPr>
              <a:spcBef>
                <a:spcPct val="0"/>
              </a:spcBef>
            </a:pPr>
            <a:r>
              <a:rPr lang="en-AU" altLang="en-AU" sz="2400" smtClean="0"/>
              <a:t>Voltage determined by shielding gas, current and arc length. </a:t>
            </a:r>
          </a:p>
          <a:p>
            <a:pPr>
              <a:spcBef>
                <a:spcPct val="0"/>
              </a:spcBef>
            </a:pPr>
            <a:endParaRPr lang="en-AU" altLang="en-AU" sz="2400" smtClean="0"/>
          </a:p>
          <a:p>
            <a:pPr>
              <a:spcBef>
                <a:spcPct val="0"/>
              </a:spcBef>
            </a:pPr>
            <a:r>
              <a:rPr lang="en-AU" altLang="en-AU" sz="2400" smtClean="0"/>
              <a:t>starting</a:t>
            </a:r>
          </a:p>
          <a:p>
            <a:pPr>
              <a:spcBef>
                <a:spcPct val="0"/>
              </a:spcBef>
            </a:pPr>
            <a:endParaRPr lang="en-AU" altLang="en-AU" sz="2400" smtClean="0"/>
          </a:p>
          <a:p>
            <a:pPr>
              <a:spcBef>
                <a:spcPct val="0"/>
              </a:spcBef>
            </a:pPr>
            <a:r>
              <a:rPr lang="en-AU" altLang="en-AU" sz="2400" smtClean="0"/>
              <a:t>Gas solenoid, pre and post flow timers</a:t>
            </a:r>
          </a:p>
          <a:p>
            <a:pPr>
              <a:spcBef>
                <a:spcPct val="0"/>
              </a:spcBef>
            </a:pPr>
            <a:endParaRPr lang="en-AU" altLang="en-AU" sz="2400" smtClean="0"/>
          </a:p>
          <a:p>
            <a:pPr>
              <a:spcBef>
                <a:spcPct val="0"/>
              </a:spcBef>
            </a:pPr>
            <a:r>
              <a:rPr lang="en-AU" altLang="en-AU" sz="2400" smtClean="0"/>
              <a:t>Crater filling</a:t>
            </a:r>
          </a:p>
          <a:p>
            <a:pPr>
              <a:spcBef>
                <a:spcPct val="0"/>
              </a:spcBef>
            </a:pPr>
            <a:endParaRPr lang="en-AU" altLang="en-AU" sz="2400" smtClean="0"/>
          </a:p>
          <a:p>
            <a:pPr>
              <a:spcBef>
                <a:spcPct val="0"/>
              </a:spcBef>
            </a:pPr>
            <a:r>
              <a:rPr lang="en-AU" altLang="en-AU" sz="2400" smtClean="0"/>
              <a:t>DCEN heat concentrated in work</a:t>
            </a:r>
          </a:p>
          <a:p>
            <a:pPr>
              <a:spcBef>
                <a:spcPct val="0"/>
              </a:spcBef>
            </a:pPr>
            <a:r>
              <a:rPr lang="en-AU" altLang="en-AU" sz="2400" smtClean="0"/>
              <a:t>DCEP cleaning action</a:t>
            </a:r>
          </a:p>
          <a:p>
            <a:pPr>
              <a:spcBef>
                <a:spcPct val="0"/>
              </a:spcBef>
            </a:pPr>
            <a:endParaRPr lang="en-AU" altLang="en-AU" sz="2400" smtClean="0"/>
          </a:p>
          <a:p>
            <a:pPr>
              <a:spcBef>
                <a:spcPct val="0"/>
              </a:spcBef>
            </a:pPr>
            <a:r>
              <a:rPr lang="en-AU" altLang="en-AU" sz="2400" smtClean="0"/>
              <a:t>AC bit of both. partial rectification,</a:t>
            </a:r>
          </a:p>
          <a:p>
            <a:pPr>
              <a:spcBef>
                <a:spcPct val="0"/>
              </a:spcBef>
            </a:pPr>
            <a:endParaRPr lang="en-AU" altLang="en-AU" sz="2400" smtClean="0"/>
          </a:p>
          <a:p>
            <a:pPr>
              <a:spcBef>
                <a:spcPct val="0"/>
              </a:spcBef>
            </a:pPr>
            <a:r>
              <a:rPr lang="en-AU" altLang="en-AU" sz="2400" smtClean="0"/>
              <a:t>Sinusoidal v square wave. 50 hertz. </a:t>
            </a:r>
          </a:p>
          <a:p>
            <a:pPr>
              <a:spcBef>
                <a:spcPct val="0"/>
              </a:spcBef>
            </a:pPr>
            <a:endParaRPr lang="en-AU" altLang="en-AU" sz="2400" smtClean="0"/>
          </a:p>
          <a:p>
            <a:pPr>
              <a:spcBef>
                <a:spcPct val="0"/>
              </a:spcBef>
            </a:pPr>
            <a:r>
              <a:rPr lang="en-AU" altLang="en-AU" sz="2400" smtClean="0"/>
              <a:t>Pulsed Frequency 1 to 10 cycles/sec. </a:t>
            </a:r>
          </a:p>
        </p:txBody>
      </p:sp>
      <p:sp>
        <p:nvSpPr>
          <p:cNvPr id="8089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85875" y="793750"/>
            <a:ext cx="4286250" cy="3214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7" tIns="44450" rIns="90487" bIns="44450"/>
          <a:lstStyle/>
          <a:p>
            <a:pPr>
              <a:spcBef>
                <a:spcPct val="0"/>
              </a:spcBef>
            </a:pPr>
            <a:r>
              <a:rPr lang="en-AU" altLang="en-AU" sz="2400" smtClean="0"/>
              <a:t>Functions shielding from air, arc stabilising. </a:t>
            </a:r>
          </a:p>
          <a:p>
            <a:pPr>
              <a:spcBef>
                <a:spcPct val="0"/>
              </a:spcBef>
            </a:pPr>
            <a:endParaRPr lang="en-AU" altLang="en-AU" sz="2400" smtClean="0"/>
          </a:p>
          <a:p>
            <a:pPr>
              <a:spcBef>
                <a:spcPct val="0"/>
              </a:spcBef>
            </a:pPr>
            <a:r>
              <a:rPr lang="en-AU" altLang="en-AU" sz="2400" smtClean="0"/>
              <a:t>Inert</a:t>
            </a:r>
          </a:p>
          <a:p>
            <a:pPr>
              <a:spcBef>
                <a:spcPct val="0"/>
              </a:spcBef>
            </a:pPr>
            <a:endParaRPr lang="en-AU" altLang="en-AU" sz="2400" smtClean="0"/>
          </a:p>
          <a:p>
            <a:pPr>
              <a:spcBef>
                <a:spcPct val="0"/>
              </a:spcBef>
            </a:pPr>
            <a:r>
              <a:rPr lang="en-AU" altLang="en-AU" sz="2400" smtClean="0"/>
              <a:t>Active not oxidising</a:t>
            </a:r>
          </a:p>
          <a:p>
            <a:pPr>
              <a:spcBef>
                <a:spcPct val="0"/>
              </a:spcBef>
            </a:pPr>
            <a:endParaRPr lang="en-AU" altLang="en-AU" sz="2400" smtClean="0"/>
          </a:p>
          <a:p>
            <a:pPr>
              <a:spcBef>
                <a:spcPct val="0"/>
              </a:spcBef>
            </a:pPr>
            <a:endParaRPr lang="en-AU" altLang="en-AU" sz="2400" smtClean="0"/>
          </a:p>
        </p:txBody>
      </p:sp>
      <p:sp>
        <p:nvSpPr>
          <p:cNvPr id="8192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85875" y="793750"/>
            <a:ext cx="4286250" cy="3214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7" tIns="44450" rIns="90487" bIns="44450"/>
          <a:lstStyle/>
          <a:p>
            <a:pPr>
              <a:spcBef>
                <a:spcPct val="0"/>
              </a:spcBef>
            </a:pPr>
            <a:r>
              <a:rPr lang="en-AU" altLang="en-AU" sz="2400" smtClean="0"/>
              <a:t>INTRODUCTION</a:t>
            </a:r>
          </a:p>
          <a:p>
            <a:pPr>
              <a:spcBef>
                <a:spcPct val="0"/>
              </a:spcBef>
            </a:pPr>
            <a:r>
              <a:rPr lang="en-AU" altLang="en-AU" sz="2400" smtClean="0"/>
              <a:t>WHO KNOWS ANYTHING ABOUT GMAW?</a:t>
            </a:r>
          </a:p>
          <a:p>
            <a:pPr>
              <a:spcBef>
                <a:spcPct val="0"/>
              </a:spcBef>
            </a:pPr>
            <a:endParaRPr lang="en-AU" altLang="en-AU" sz="2400" smtClean="0"/>
          </a:p>
        </p:txBody>
      </p:sp>
      <p:sp>
        <p:nvSpPr>
          <p:cNvPr id="8397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85875" y="793750"/>
            <a:ext cx="4286250" cy="3214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7" tIns="44450" rIns="90487" bIns="44450"/>
          <a:lstStyle/>
          <a:p>
            <a:pPr>
              <a:spcBef>
                <a:spcPct val="0"/>
              </a:spcBef>
            </a:pPr>
            <a:r>
              <a:rPr lang="en-AU" altLang="en-AU" sz="2400" smtClean="0"/>
              <a:t>GMAW — DEFINITION, YOU CAN’T SAY MORE THAN THAT!</a:t>
            </a:r>
          </a:p>
        </p:txBody>
      </p:sp>
      <p:sp>
        <p:nvSpPr>
          <p:cNvPr id="8499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85875" y="793750"/>
            <a:ext cx="4286250" cy="3214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7" tIns="44450" rIns="90487" bIns="44450"/>
          <a:lstStyle/>
          <a:p>
            <a:pPr>
              <a:spcBef>
                <a:spcPct val="0"/>
              </a:spcBef>
            </a:pPr>
            <a:r>
              <a:rPr lang="en-AU" altLang="en-AU" sz="2400" smtClean="0"/>
              <a:t>Continuous electrode</a:t>
            </a:r>
          </a:p>
          <a:p>
            <a:pPr>
              <a:spcBef>
                <a:spcPct val="0"/>
              </a:spcBef>
            </a:pPr>
            <a:r>
              <a:rPr lang="en-AU" altLang="en-AU" sz="2400" smtClean="0"/>
              <a:t>POWER SOURCE DIFFERENT TO THAT FOR MMAW.</a:t>
            </a:r>
          </a:p>
          <a:p>
            <a:pPr>
              <a:spcBef>
                <a:spcPct val="0"/>
              </a:spcBef>
            </a:pPr>
            <a:r>
              <a:rPr lang="en-AU" altLang="en-AU" sz="2400" smtClean="0"/>
              <a:t>WIRE FEEDER — FEED ROLLS &amp; MOTOR. RAPID SPEED UP, CONTROLS FOR WFS&amp; VOLTS ADJUSTMENT, METERS, SOLENOID, BURN BACK, INCH, </a:t>
            </a:r>
          </a:p>
          <a:p>
            <a:pPr>
              <a:spcBef>
                <a:spcPct val="0"/>
              </a:spcBef>
            </a:pPr>
            <a:r>
              <a:rPr lang="en-AU" altLang="en-AU" sz="2400" smtClean="0"/>
              <a:t>GUN — CONTACT TIP, SHROUD, HANDLE WITH TRIGGER, WATER COOLED? CAPACITY v FLEXIBILITY/ WEIGHT. PUSH-PULL, SPOOL GUNS. </a:t>
            </a:r>
          </a:p>
          <a:p>
            <a:pPr>
              <a:spcBef>
                <a:spcPct val="0"/>
              </a:spcBef>
            </a:pPr>
            <a:r>
              <a:rPr lang="en-AU" altLang="en-AU" sz="2400" smtClean="0"/>
              <a:t>GAS — CYLINDER &amp; BULK, ACTIVE OR INERT, mixing systems. </a:t>
            </a:r>
          </a:p>
          <a:p>
            <a:pPr>
              <a:spcBef>
                <a:spcPct val="0"/>
              </a:spcBef>
            </a:pPr>
            <a:r>
              <a:rPr lang="en-AU" altLang="en-AU" sz="2400" smtClean="0"/>
              <a:t>WIRE — REEL V PAY OFF PACK, PRECISION, CONTAMINANTS</a:t>
            </a:r>
          </a:p>
        </p:txBody>
      </p:sp>
      <p:sp>
        <p:nvSpPr>
          <p:cNvPr id="8601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85875" y="793750"/>
            <a:ext cx="4286250" cy="3214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Ograda opomb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http://mic.scv.si/templates/mic_predloga/images/MIC_logo.gif" TargetMode="External"/><Relationship Id="rId2" Type="http://schemas.openxmlformats.org/officeDocument/2006/relationships/hyperlink" Target="http://www.scv.s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mic.scv.si/" TargetMode="External"/><Relationship Id="rId4" Type="http://schemas.openxmlformats.org/officeDocument/2006/relationships/image" Target="http://mic.scv.si/templates/mic_predloga/images/scv.gif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52400" y="6019800"/>
            <a:ext cx="6324600" cy="590550"/>
            <a:chOff x="96" y="3888"/>
            <a:chExt cx="3984" cy="372"/>
          </a:xfrm>
        </p:grpSpPr>
        <p:pic>
          <p:nvPicPr>
            <p:cNvPr id="6" name="Picture 8" descr="http://mic.scv.si/templates/mic_predloga/images/scv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r:link="rId4"/>
            <a:srcRect/>
            <a:stretch>
              <a:fillRect/>
            </a:stretch>
          </p:blipFill>
          <p:spPr bwMode="auto">
            <a:xfrm>
              <a:off x="96" y="3888"/>
              <a:ext cx="60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720" y="3936"/>
              <a:ext cx="2688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600">
                  <a:solidFill>
                    <a:srgbClr val="FF3399"/>
                  </a:solidFill>
                  <a:latin typeface="Arial" charset="0"/>
                  <a:cs typeface="Arial" charset="0"/>
                </a:rPr>
                <a:t>Medpodjetniški  izobraževalni center Velenje</a:t>
              </a:r>
              <a:r>
                <a:rPr lang="sl-SI" sz="1400" b="1">
                  <a:solidFill>
                    <a:srgbClr val="FF00FF"/>
                  </a:solidFill>
                  <a:latin typeface="Arial" charset="0"/>
                  <a:cs typeface="Arial" charset="0"/>
                </a:rPr>
                <a:t> </a:t>
              </a:r>
              <a:endParaRPr lang="sl-SI"/>
            </a:p>
          </p:txBody>
        </p:sp>
        <p:pic>
          <p:nvPicPr>
            <p:cNvPr id="8" name="Picture 10" descr="http://mic.scv.si/templates/mic_predloga/images/MIC_logo.gi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r:link="rId7"/>
            <a:srcRect/>
            <a:stretch>
              <a:fillRect/>
            </a:stretch>
          </p:blipFill>
          <p:spPr bwMode="auto">
            <a:xfrm>
              <a:off x="3552" y="3888"/>
              <a:ext cx="52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4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508BF6C5-3C58-4286-B351-C3A2E59EE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E34B9-10D7-4C23-8063-DAA82513C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7C322-7993-46A2-AB80-876768DC57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slov, izrezek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izrezkov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90AAE-A5CA-4F7D-A14B-FBB36BBB9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slov, besedilo in izre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izrezkov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40138-DCF2-4266-83CC-173361CA74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5B521-DF4E-45F3-B26E-658BDCF2E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C6F68-527B-48ED-8D71-54EDD5C98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9300-8F47-4D86-85FE-278212FD4F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AE3A3-CCD7-42FF-8CD7-006D9A634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201D5-6F14-40D3-833E-FC6058DA52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8EB6E-D808-4628-A611-EB26B239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A69DC-E7DB-4D35-914A-4E52EEBF92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1A232-F5AA-4461-891B-2A6681BBB9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http://mic.scv.si/templates/mic_predloga/images/scv.gif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http://mic.scv.si/templates/mic_predloga/images/MIC_logo.gif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scv.si/" TargetMode="Externa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mic.scv.si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6E35808-F493-459E-90AF-92BC0E7EE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3078" name="Group 8"/>
          <p:cNvGrpSpPr>
            <a:grpSpLocks/>
          </p:cNvGrpSpPr>
          <p:nvPr userDrawn="1"/>
        </p:nvGrpSpPr>
        <p:grpSpPr bwMode="auto">
          <a:xfrm>
            <a:off x="76200" y="6172200"/>
            <a:ext cx="6324600" cy="590550"/>
            <a:chOff x="96" y="3888"/>
            <a:chExt cx="3984" cy="372"/>
          </a:xfrm>
        </p:grpSpPr>
        <p:pic>
          <p:nvPicPr>
            <p:cNvPr id="3079" name="Picture 9" descr="http://mic.scv.si/templates/mic_predloga/images/scv.gif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r:link="rId18"/>
            <a:srcRect/>
            <a:stretch>
              <a:fillRect/>
            </a:stretch>
          </p:blipFill>
          <p:spPr bwMode="auto">
            <a:xfrm>
              <a:off x="96" y="3888"/>
              <a:ext cx="60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3722" name="Rectangle 10"/>
            <p:cNvSpPr>
              <a:spLocks noChangeArrowheads="1"/>
            </p:cNvSpPr>
            <p:nvPr/>
          </p:nvSpPr>
          <p:spPr bwMode="auto">
            <a:xfrm>
              <a:off x="720" y="3936"/>
              <a:ext cx="2688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600">
                  <a:solidFill>
                    <a:srgbClr val="FF3399"/>
                  </a:solidFill>
                  <a:latin typeface="Arial" charset="0"/>
                  <a:cs typeface="Arial" charset="0"/>
                </a:rPr>
                <a:t>Medpodjetniški  izobraževalni center Velenje</a:t>
              </a:r>
              <a:r>
                <a:rPr lang="sl-SI" sz="1400" b="1">
                  <a:solidFill>
                    <a:srgbClr val="FF00FF"/>
                  </a:solidFill>
                  <a:latin typeface="Arial" charset="0"/>
                  <a:cs typeface="Arial" charset="0"/>
                </a:rPr>
                <a:t> </a:t>
              </a:r>
              <a:endParaRPr lang="sl-SI"/>
            </a:p>
          </p:txBody>
        </p:sp>
        <p:pic>
          <p:nvPicPr>
            <p:cNvPr id="3081" name="Picture 11" descr="http://mic.scv.si/templates/mic_predloga/images/MIC_logo.gif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r:link="rId21"/>
            <a:srcRect/>
            <a:stretch>
              <a:fillRect/>
            </a:stretch>
          </p:blipFill>
          <p:spPr bwMode="auto">
            <a:xfrm>
              <a:off x="3552" y="3888"/>
              <a:ext cx="52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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charset="2"/>
        <a:buChar char="l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varstroj.si/dokumenti/23/1/2005/005-Vartig_DC_560.jpg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http://www.varstroj.si/dokumenti/23/1/2005/012-Varmig_Deljeni_575.jp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DBEBD8-C1D7-448D-8B65-571C3EA39A4D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en-AU" smtClean="0"/>
              <a:t>Procesi spajanja</a:t>
            </a:r>
            <a:endParaRPr lang="en-AU" altLang="en-AU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altLang="en-AU" smtClean="0"/>
              <a:t>Tečaj varjenja 1</a:t>
            </a:r>
            <a:endParaRPr lang="en-AU" altLang="en-AU" smtClean="0"/>
          </a:p>
          <a:p>
            <a:r>
              <a:rPr lang="sl-SI" altLang="en-AU" smtClean="0"/>
              <a:t>Jože Hrovat dipl.ing</a:t>
            </a:r>
            <a:endParaRPr lang="en-AU" altLang="en-A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2DD87E-C7F2-4D95-BECE-98B7C261029F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AU" smtClean="0"/>
              <a:t>Elementi zvarnega spoja s postopkom varjenja so:</a:t>
            </a:r>
            <a:endParaRPr lang="en-AU" altLang="en-AU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en-AU" sz="2400" dirty="0" smtClean="0"/>
              <a:t>Območje taljenja</a:t>
            </a:r>
          </a:p>
          <a:p>
            <a:pPr>
              <a:lnSpc>
                <a:spcPct val="90000"/>
              </a:lnSpc>
            </a:pPr>
            <a:r>
              <a:rPr lang="sl-SI" altLang="en-AU" sz="2400" dirty="0" smtClean="0"/>
              <a:t>Območje toplotno </a:t>
            </a:r>
            <a:r>
              <a:rPr lang="sl-SI" altLang="en-AU" sz="2400" dirty="0" err="1" smtClean="0"/>
              <a:t>vplivanega</a:t>
            </a:r>
            <a:r>
              <a:rPr lang="sl-SI" altLang="en-AU" sz="2400" dirty="0" smtClean="0"/>
              <a:t> področja TVP</a:t>
            </a:r>
          </a:p>
          <a:p>
            <a:pPr>
              <a:lnSpc>
                <a:spcPct val="90000"/>
              </a:lnSpc>
            </a:pPr>
            <a:endParaRPr lang="sl-SI" altLang="en-AU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l-SI" altLang="en-AU" sz="2400" dirty="0" smtClean="0"/>
              <a:t>Vsako od navedenih območij se sestoji iz več področij. Če pride do slabih rezultatov, smo v enem od področij zvarnega spoja, lahko to ima za posledico porušitev zveze (veriga je toliko močna, kolikor je močan njen najšibkejši člen ).</a:t>
            </a:r>
          </a:p>
          <a:p>
            <a:pPr>
              <a:lnSpc>
                <a:spcPct val="90000"/>
              </a:lnSpc>
              <a:buNone/>
            </a:pPr>
            <a:r>
              <a:rPr lang="sl-SI" altLang="en-AU" sz="2400" dirty="0" smtClean="0"/>
              <a:t>Pri večini materialov prihaja pri postopku varjenja s taljenjem do velikih strukturnih transformacij , obstajajo pa materiali, ki jih ta transformacija ne prizadene (Aluminij, feritna jekla).</a:t>
            </a:r>
            <a:endParaRPr lang="en-AU" altLang="en-AU" sz="24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Ograda številke diapozitiva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77A3BF-6A7A-4E19-82AD-C01366823BCB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smtClean="0"/>
              <a:t>Energija v obloku</a:t>
            </a:r>
            <a:endParaRPr lang="en-AU" altLang="en-US" smtClean="0"/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1960563" y="1828800"/>
          <a:ext cx="2633662" cy="1208088"/>
        </p:xfrm>
        <a:graphic>
          <a:graphicData uri="http://schemas.openxmlformats.org/presentationml/2006/ole">
            <p:oleObj spid="_x0000_s1026" name="Equation" r:id="rId4" imgW="774700" imgH="355600" progId="Equation.3">
              <p:embed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241925" y="1800225"/>
            <a:ext cx="290830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AU" altLang="en-US" sz="1800"/>
              <a:t>Q = </a:t>
            </a:r>
            <a:r>
              <a:rPr lang="sl-SI" altLang="en-US" sz="1800"/>
              <a:t>energija obloka</a:t>
            </a:r>
            <a:r>
              <a:rPr lang="en-AU" altLang="en-US" sz="1800"/>
              <a:t> kJ/mm</a:t>
            </a:r>
          </a:p>
          <a:p>
            <a:r>
              <a:rPr lang="en-AU" altLang="en-US" sz="1800"/>
              <a:t>E = </a:t>
            </a:r>
            <a:r>
              <a:rPr lang="sl-SI" altLang="en-US" sz="1800"/>
              <a:t>tok</a:t>
            </a:r>
            <a:r>
              <a:rPr lang="en-AU" altLang="en-US" sz="1800"/>
              <a:t> </a:t>
            </a:r>
            <a:r>
              <a:rPr lang="sl-SI" altLang="en-US" sz="1800"/>
              <a:t> </a:t>
            </a:r>
            <a:r>
              <a:rPr lang="en-AU" altLang="en-US" sz="1800"/>
              <a:t>amps</a:t>
            </a:r>
          </a:p>
          <a:p>
            <a:r>
              <a:rPr lang="en-AU" altLang="en-US" sz="1800"/>
              <a:t>I = </a:t>
            </a:r>
            <a:r>
              <a:rPr lang="sl-SI" altLang="en-US" sz="1800"/>
              <a:t>napetost V</a:t>
            </a:r>
            <a:endParaRPr lang="en-AU" altLang="en-US" sz="1800"/>
          </a:p>
          <a:p>
            <a:r>
              <a:rPr lang="en-AU" altLang="en-US" sz="1800"/>
              <a:t>v = </a:t>
            </a:r>
            <a:r>
              <a:rPr lang="sl-SI" altLang="en-US" sz="1800"/>
              <a:t>hitrost pomika</a:t>
            </a:r>
            <a:r>
              <a:rPr lang="en-AU" altLang="en-US" sz="1800"/>
              <a:t> mm/min</a:t>
            </a:r>
            <a:endParaRPr lang="en-AU" altLang="en-US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854075" y="3429000"/>
            <a:ext cx="3629025" cy="18430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l-SI" altLang="en-US" b="1"/>
              <a:t>Nizki vnos energije</a:t>
            </a:r>
            <a:endParaRPr lang="en-AU" altLang="en-US"/>
          </a:p>
          <a:p>
            <a:r>
              <a:rPr lang="en-AU" altLang="en-US" sz="1800"/>
              <a:t>• </a:t>
            </a:r>
            <a:r>
              <a:rPr lang="sl-SI" altLang="en-US" sz="1800"/>
              <a:t>mala prevaritev</a:t>
            </a:r>
            <a:endParaRPr lang="en-AU" altLang="en-US" sz="1800"/>
          </a:p>
          <a:p>
            <a:r>
              <a:rPr lang="en-AU" altLang="en-US" sz="1800"/>
              <a:t>• </a:t>
            </a:r>
            <a:r>
              <a:rPr lang="sl-SI" altLang="en-US" sz="1800"/>
              <a:t>nepopolno taljenje</a:t>
            </a:r>
            <a:endParaRPr lang="en-AU" altLang="en-US" sz="1800"/>
          </a:p>
          <a:p>
            <a:r>
              <a:rPr lang="en-AU" altLang="en-US" sz="1800"/>
              <a:t>• </a:t>
            </a:r>
            <a:r>
              <a:rPr lang="sl-SI" altLang="en-US" sz="1800"/>
              <a:t>visoka hitrost ohlajanja</a:t>
            </a:r>
            <a:endParaRPr lang="en-AU" altLang="en-US" sz="1800"/>
          </a:p>
          <a:p>
            <a:r>
              <a:rPr lang="en-AU" altLang="en-US" sz="1800"/>
              <a:t>• </a:t>
            </a:r>
            <a:r>
              <a:rPr lang="sl-SI" altLang="en-US" sz="1800"/>
              <a:t>nezaželene fazne transformacije</a:t>
            </a:r>
            <a:endParaRPr lang="en-AU" altLang="en-US" sz="1800"/>
          </a:p>
          <a:p>
            <a:r>
              <a:rPr lang="en-AU" altLang="en-US" sz="1800"/>
              <a:t>• </a:t>
            </a:r>
            <a:r>
              <a:rPr lang="sl-SI" altLang="en-US" sz="1800"/>
              <a:t>vodikove razpoke</a:t>
            </a:r>
            <a:r>
              <a:rPr lang="en-AU" altLang="en-US" sz="1800"/>
              <a:t>                     </a:t>
            </a:r>
            <a:endParaRPr lang="en-AU" altLang="en-US"/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4876800" y="3429000"/>
            <a:ext cx="3483646" cy="240065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l-SI" altLang="en-US" b="1" dirty="0"/>
              <a:t>Visok vnos energije</a:t>
            </a:r>
            <a:endParaRPr lang="en-AU" altLang="en-US" dirty="0"/>
          </a:p>
          <a:p>
            <a:r>
              <a:rPr lang="en-AU" altLang="en-US" sz="1800" dirty="0"/>
              <a:t>• </a:t>
            </a:r>
            <a:r>
              <a:rPr lang="sl-SI" altLang="en-US" sz="1800" dirty="0"/>
              <a:t>močna </a:t>
            </a:r>
            <a:r>
              <a:rPr lang="sl-SI" altLang="en-US" sz="1800" dirty="0" err="1"/>
              <a:t>prevaritev</a:t>
            </a:r>
            <a:endParaRPr lang="en-AU" altLang="en-US" sz="1800" dirty="0"/>
          </a:p>
          <a:p>
            <a:r>
              <a:rPr lang="en-AU" altLang="en-US" sz="1800" dirty="0"/>
              <a:t>• </a:t>
            </a:r>
            <a:r>
              <a:rPr lang="sl-SI" altLang="en-US" sz="1800" dirty="0"/>
              <a:t>počasno ohlajanje</a:t>
            </a:r>
            <a:endParaRPr lang="en-AU" altLang="en-US" sz="1800" dirty="0"/>
          </a:p>
          <a:p>
            <a:r>
              <a:rPr lang="en-AU" altLang="en-US" sz="1800" dirty="0"/>
              <a:t>• </a:t>
            </a:r>
            <a:r>
              <a:rPr lang="sl-SI" altLang="en-US" sz="1800" dirty="0"/>
              <a:t>hitro </a:t>
            </a:r>
            <a:r>
              <a:rPr lang="sl-SI" altLang="en-US" sz="1800" dirty="0" smtClean="0"/>
              <a:t>strjevanje, </a:t>
            </a:r>
            <a:r>
              <a:rPr lang="sl-SI" altLang="en-US" sz="1800" dirty="0"/>
              <a:t>velika možnost</a:t>
            </a:r>
            <a:endParaRPr lang="en-AU" altLang="en-US" sz="1800" dirty="0"/>
          </a:p>
          <a:p>
            <a:r>
              <a:rPr lang="en-AU" altLang="en-US" sz="1800" dirty="0"/>
              <a:t>   </a:t>
            </a:r>
            <a:r>
              <a:rPr lang="sl-SI" altLang="en-US" sz="1800" dirty="0"/>
              <a:t>razpok</a:t>
            </a:r>
            <a:endParaRPr lang="en-AU" altLang="en-US" sz="1800" dirty="0"/>
          </a:p>
          <a:p>
            <a:r>
              <a:rPr lang="en-AU" altLang="en-US" sz="1800" dirty="0"/>
              <a:t>• </a:t>
            </a:r>
            <a:r>
              <a:rPr lang="sl-SI" altLang="en-US" sz="1800" dirty="0"/>
              <a:t>nižja žilavost in raztezek</a:t>
            </a:r>
            <a:endParaRPr lang="en-AU" altLang="en-US" sz="1800" dirty="0"/>
          </a:p>
          <a:p>
            <a:r>
              <a:rPr lang="en-AU" altLang="en-US" sz="1800" dirty="0"/>
              <a:t>• </a:t>
            </a:r>
            <a:r>
              <a:rPr lang="sl-SI" altLang="en-US" sz="1800" dirty="0"/>
              <a:t>možnost nezaželenih učinkov</a:t>
            </a:r>
            <a:endParaRPr lang="en-AU" altLang="en-US" sz="1800" dirty="0"/>
          </a:p>
          <a:p>
            <a:r>
              <a:rPr lang="en-AU" altLang="en-US" sz="1800" dirty="0"/>
              <a:t>  (</a:t>
            </a:r>
            <a:r>
              <a:rPr lang="sl-SI" altLang="en-US" sz="1800" dirty="0"/>
              <a:t>korozija</a:t>
            </a:r>
            <a:r>
              <a:rPr lang="en-AU" altLang="en-US" sz="1800" dirty="0"/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D52203D-E0D7-43F8-B367-2CA64C74BCF2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AU" smtClean="0"/>
              <a:t>Elektro obločni procesi</a:t>
            </a:r>
            <a:endParaRPr lang="en-AU" altLang="en-AU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en-AU" sz="2400" smtClean="0"/>
              <a:t>REO</a:t>
            </a:r>
            <a:r>
              <a:rPr lang="en-AU" altLang="en-AU" sz="2400" smtClean="0"/>
              <a:t> – </a:t>
            </a:r>
            <a:r>
              <a:rPr lang="sl-SI" altLang="en-AU" sz="2400" smtClean="0"/>
              <a:t>ročno elektro obločno varjenje</a:t>
            </a:r>
            <a:endParaRPr lang="en-AU" altLang="en-AU" sz="2400" smtClean="0"/>
          </a:p>
          <a:p>
            <a:r>
              <a:rPr lang="sl-SI" altLang="en-AU" sz="2400" smtClean="0"/>
              <a:t>EPP</a:t>
            </a:r>
            <a:r>
              <a:rPr lang="en-AU" altLang="en-AU" sz="2400" smtClean="0"/>
              <a:t> – </a:t>
            </a:r>
            <a:r>
              <a:rPr lang="sl-SI" altLang="en-AU" sz="2400" smtClean="0"/>
              <a:t>varjenje pod praškom</a:t>
            </a:r>
            <a:endParaRPr lang="en-AU" altLang="en-AU" sz="2400" smtClean="0"/>
          </a:p>
          <a:p>
            <a:r>
              <a:rPr lang="sl-SI" altLang="en-AU" sz="2400" smtClean="0"/>
              <a:t>TIG</a:t>
            </a:r>
            <a:r>
              <a:rPr lang="en-AU" altLang="en-AU" sz="2400" smtClean="0"/>
              <a:t> -  gas tungsten arc welding (</a:t>
            </a:r>
            <a:r>
              <a:rPr lang="sl-SI" altLang="en-AU" sz="2400" smtClean="0"/>
              <a:t>GTAV</a:t>
            </a:r>
            <a:r>
              <a:rPr lang="en-AU" altLang="en-AU" sz="2400" smtClean="0"/>
              <a:t>)</a:t>
            </a:r>
          </a:p>
          <a:p>
            <a:r>
              <a:rPr lang="sl-SI" altLang="en-AU" sz="2400" smtClean="0"/>
              <a:t>MIG, MAG</a:t>
            </a:r>
            <a:r>
              <a:rPr lang="en-AU" altLang="en-AU" sz="2400" smtClean="0"/>
              <a:t> - gas-metal arc welding (</a:t>
            </a:r>
            <a:r>
              <a:rPr lang="sl-SI" altLang="en-AU" sz="2400" smtClean="0"/>
              <a:t>GMAW</a:t>
            </a:r>
            <a:r>
              <a:rPr lang="en-AU" altLang="en-AU" sz="2400" smtClean="0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B12081-0AD0-4B6D-88CC-0D52EEDF3B78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752600"/>
            <a:ext cx="7924800" cy="1447800"/>
          </a:xfrm>
        </p:spPr>
        <p:txBody>
          <a:bodyPr/>
          <a:lstStyle/>
          <a:p>
            <a:pPr algn="ctr"/>
            <a:r>
              <a:rPr lang="sl-SI" altLang="en-US" smtClean="0"/>
              <a:t>Ročno elektro obločno varjenje</a:t>
            </a:r>
            <a:endParaRPr lang="en-AU" altLang="en-US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altLang="en-US" smtClean="0"/>
              <a:t>REO</a:t>
            </a:r>
            <a:endParaRPr lang="en-AU" alt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številke diapozitiva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2CB35F9-7210-4999-8F5C-1FC61C26917C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0" y="2133600"/>
            <a:ext cx="6083300" cy="3817938"/>
            <a:chOff x="1440" y="1344"/>
            <a:chExt cx="3832" cy="2405"/>
          </a:xfrm>
        </p:grpSpPr>
        <p:sp>
          <p:nvSpPr>
            <p:cNvPr id="17430" name="Rectangle 3"/>
            <p:cNvSpPr>
              <a:spLocks noChangeArrowheads="1"/>
            </p:cNvSpPr>
            <p:nvPr/>
          </p:nvSpPr>
          <p:spPr bwMode="auto">
            <a:xfrm>
              <a:off x="4392" y="3133"/>
              <a:ext cx="460" cy="1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8900" tIns="42862" rIns="88900" bIns="42862">
              <a:spAutoFit/>
            </a:bodyPr>
            <a:lstStyle/>
            <a:p>
              <a:pPr algn="ctr" defTabSz="842963"/>
              <a:r>
                <a:rPr lang="sl-SI" altLang="en-US" sz="1500"/>
                <a:t>vodnik</a:t>
              </a:r>
              <a:endParaRPr lang="en-AU" altLang="en-US" sz="1500"/>
            </a:p>
          </p:txBody>
        </p:sp>
        <p:sp>
          <p:nvSpPr>
            <p:cNvPr id="17431" name="Rectangle 4"/>
            <p:cNvSpPr>
              <a:spLocks noChangeArrowheads="1"/>
            </p:cNvSpPr>
            <p:nvPr/>
          </p:nvSpPr>
          <p:spPr bwMode="auto">
            <a:xfrm>
              <a:off x="4813" y="1920"/>
              <a:ext cx="182" cy="1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8900" tIns="42862" rIns="88900" bIns="42862">
              <a:spAutoFit/>
            </a:bodyPr>
            <a:lstStyle/>
            <a:p>
              <a:pPr defTabSz="842963"/>
              <a:r>
                <a:rPr lang="en-AU" altLang="en-US" sz="1500" b="1"/>
                <a:t>+</a:t>
              </a:r>
            </a:p>
          </p:txBody>
        </p:sp>
        <p:sp>
          <p:nvSpPr>
            <p:cNvPr id="17432" name="Rectangle 5"/>
            <p:cNvSpPr>
              <a:spLocks noChangeArrowheads="1"/>
            </p:cNvSpPr>
            <p:nvPr/>
          </p:nvSpPr>
          <p:spPr bwMode="auto">
            <a:xfrm>
              <a:off x="4836" y="2928"/>
              <a:ext cx="152" cy="1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8900" tIns="42862" rIns="88900" bIns="42862">
              <a:spAutoFit/>
            </a:bodyPr>
            <a:lstStyle/>
            <a:p>
              <a:pPr defTabSz="842963"/>
              <a:r>
                <a:rPr lang="en-AU" altLang="en-US" sz="1500" b="1"/>
                <a:t>-</a:t>
              </a:r>
            </a:p>
          </p:txBody>
        </p:sp>
        <p:sp>
          <p:nvSpPr>
            <p:cNvPr id="17433" name="Freeform 6"/>
            <p:cNvSpPr>
              <a:spLocks/>
            </p:cNvSpPr>
            <p:nvPr/>
          </p:nvSpPr>
          <p:spPr bwMode="auto">
            <a:xfrm>
              <a:off x="3792" y="1344"/>
              <a:ext cx="1022" cy="2143"/>
            </a:xfrm>
            <a:custGeom>
              <a:avLst/>
              <a:gdLst>
                <a:gd name="T0" fmla="*/ 38 w 1022"/>
                <a:gd name="T1" fmla="*/ 291 h 2143"/>
                <a:gd name="T2" fmla="*/ 215 w 1022"/>
                <a:gd name="T3" fmla="*/ 0 h 2143"/>
                <a:gd name="T4" fmla="*/ 1013 w 1022"/>
                <a:gd name="T5" fmla="*/ 0 h 2143"/>
                <a:gd name="T6" fmla="*/ 1021 w 1022"/>
                <a:gd name="T7" fmla="*/ 2142 h 2143"/>
                <a:gd name="T8" fmla="*/ 0 w 1022"/>
                <a:gd name="T9" fmla="*/ 2142 h 2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2"/>
                <a:gd name="T16" fmla="*/ 0 h 2143"/>
                <a:gd name="T17" fmla="*/ 1022 w 1022"/>
                <a:gd name="T18" fmla="*/ 2143 h 2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2" h="2143">
                  <a:moveTo>
                    <a:pt x="38" y="291"/>
                  </a:moveTo>
                  <a:lnTo>
                    <a:pt x="215" y="0"/>
                  </a:lnTo>
                  <a:lnTo>
                    <a:pt x="1013" y="0"/>
                  </a:lnTo>
                  <a:lnTo>
                    <a:pt x="1021" y="2142"/>
                  </a:lnTo>
                  <a:lnTo>
                    <a:pt x="0" y="2142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7434" name="Rectangle 7"/>
            <p:cNvSpPr>
              <a:spLocks noChangeArrowheads="1"/>
            </p:cNvSpPr>
            <p:nvPr/>
          </p:nvSpPr>
          <p:spPr bwMode="auto">
            <a:xfrm>
              <a:off x="4057" y="1344"/>
              <a:ext cx="460" cy="1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8900" tIns="42862" rIns="88900" bIns="42862">
              <a:spAutoFit/>
            </a:bodyPr>
            <a:lstStyle/>
            <a:p>
              <a:pPr algn="ctr" defTabSz="842963"/>
              <a:r>
                <a:rPr lang="sl-SI" altLang="en-US" sz="1500"/>
                <a:t>vodnik</a:t>
              </a:r>
              <a:endParaRPr lang="en-AU" altLang="en-US" sz="1500"/>
            </a:p>
          </p:txBody>
        </p:sp>
        <p:sp>
          <p:nvSpPr>
            <p:cNvPr id="17435" name="Rectangle 8"/>
            <p:cNvSpPr>
              <a:spLocks noChangeArrowheads="1"/>
            </p:cNvSpPr>
            <p:nvPr/>
          </p:nvSpPr>
          <p:spPr bwMode="auto">
            <a:xfrm>
              <a:off x="4382" y="2145"/>
              <a:ext cx="890" cy="782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8900" tIns="42862" rIns="88900" bIns="42862" anchor="ctr"/>
            <a:lstStyle/>
            <a:p>
              <a:pPr algn="ctr" defTabSz="842963"/>
              <a:r>
                <a:rPr lang="sl-SI" altLang="en-US" sz="1500"/>
                <a:t>Izvor energije</a:t>
              </a:r>
            </a:p>
            <a:p>
              <a:pPr algn="ctr" defTabSz="842963"/>
              <a:r>
                <a:rPr lang="sl-SI" altLang="en-US" sz="1500"/>
                <a:t>(trafo)</a:t>
              </a:r>
              <a:endParaRPr lang="en-AU" altLang="en-US" sz="1500"/>
            </a:p>
          </p:txBody>
        </p:sp>
        <p:sp>
          <p:nvSpPr>
            <p:cNvPr id="17436" name="Freeform 9"/>
            <p:cNvSpPr>
              <a:spLocks/>
            </p:cNvSpPr>
            <p:nvPr/>
          </p:nvSpPr>
          <p:spPr bwMode="auto">
            <a:xfrm>
              <a:off x="1440" y="3119"/>
              <a:ext cx="2835" cy="439"/>
            </a:xfrm>
            <a:custGeom>
              <a:avLst/>
              <a:gdLst>
                <a:gd name="T0" fmla="*/ 84 w 2835"/>
                <a:gd name="T1" fmla="*/ 0 h 439"/>
                <a:gd name="T2" fmla="*/ 84 w 2835"/>
                <a:gd name="T3" fmla="*/ 169 h 439"/>
                <a:gd name="T4" fmla="*/ 0 w 2835"/>
                <a:gd name="T5" fmla="*/ 169 h 439"/>
                <a:gd name="T6" fmla="*/ 169 w 2835"/>
                <a:gd name="T7" fmla="*/ 223 h 439"/>
                <a:gd name="T8" fmla="*/ 84 w 2835"/>
                <a:gd name="T9" fmla="*/ 223 h 439"/>
                <a:gd name="T10" fmla="*/ 84 w 2835"/>
                <a:gd name="T11" fmla="*/ 438 h 439"/>
                <a:gd name="T12" fmla="*/ 2726 w 2835"/>
                <a:gd name="T13" fmla="*/ 438 h 439"/>
                <a:gd name="T14" fmla="*/ 2726 w 2835"/>
                <a:gd name="T15" fmla="*/ 277 h 439"/>
                <a:gd name="T16" fmla="*/ 2834 w 2835"/>
                <a:gd name="T17" fmla="*/ 277 h 439"/>
                <a:gd name="T18" fmla="*/ 2619 w 2835"/>
                <a:gd name="T19" fmla="*/ 223 h 439"/>
                <a:gd name="T20" fmla="*/ 2726 w 2835"/>
                <a:gd name="T21" fmla="*/ 223 h 439"/>
                <a:gd name="T22" fmla="*/ 2726 w 2835"/>
                <a:gd name="T23" fmla="*/ 0 h 439"/>
                <a:gd name="T24" fmla="*/ 84 w 2835"/>
                <a:gd name="T25" fmla="*/ 0 h 4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35"/>
                <a:gd name="T40" fmla="*/ 0 h 439"/>
                <a:gd name="T41" fmla="*/ 2835 w 2835"/>
                <a:gd name="T42" fmla="*/ 439 h 4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35" h="439">
                  <a:moveTo>
                    <a:pt x="84" y="0"/>
                  </a:moveTo>
                  <a:lnTo>
                    <a:pt x="84" y="169"/>
                  </a:lnTo>
                  <a:lnTo>
                    <a:pt x="0" y="169"/>
                  </a:lnTo>
                  <a:lnTo>
                    <a:pt x="169" y="223"/>
                  </a:lnTo>
                  <a:lnTo>
                    <a:pt x="84" y="223"/>
                  </a:lnTo>
                  <a:lnTo>
                    <a:pt x="84" y="438"/>
                  </a:lnTo>
                  <a:lnTo>
                    <a:pt x="2726" y="438"/>
                  </a:lnTo>
                  <a:lnTo>
                    <a:pt x="2726" y="277"/>
                  </a:lnTo>
                  <a:lnTo>
                    <a:pt x="2834" y="277"/>
                  </a:lnTo>
                  <a:lnTo>
                    <a:pt x="2619" y="223"/>
                  </a:lnTo>
                  <a:lnTo>
                    <a:pt x="2726" y="223"/>
                  </a:lnTo>
                  <a:lnTo>
                    <a:pt x="2726" y="0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7437" name="Rectangle 10"/>
            <p:cNvSpPr>
              <a:spLocks noChangeArrowheads="1"/>
            </p:cNvSpPr>
            <p:nvPr/>
          </p:nvSpPr>
          <p:spPr bwMode="auto">
            <a:xfrm>
              <a:off x="1824" y="3551"/>
              <a:ext cx="1014" cy="1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8900" tIns="42862" rIns="88900" bIns="42862">
              <a:spAutoFit/>
            </a:bodyPr>
            <a:lstStyle/>
            <a:p>
              <a:pPr defTabSz="842963"/>
              <a:r>
                <a:rPr lang="sl-SI" altLang="en-US" sz="1500"/>
                <a:t>Osnovni material</a:t>
              </a:r>
              <a:endParaRPr lang="en-AU" altLang="en-US" sz="1500"/>
            </a:p>
          </p:txBody>
        </p:sp>
      </p:grpSp>
      <p:sp>
        <p:nvSpPr>
          <p:cNvPr id="1741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dirty="0" err="1" smtClean="0"/>
              <a:t>Reo</a:t>
            </a:r>
            <a:r>
              <a:rPr lang="sl-SI" altLang="en-US" dirty="0" smtClean="0"/>
              <a:t> proces </a:t>
            </a:r>
            <a:r>
              <a:rPr lang="sl-SI" altLang="en-US" sz="1600" dirty="0" smtClean="0"/>
              <a:t>(</a:t>
            </a:r>
            <a:r>
              <a:rPr lang="sl-SI" altLang="en-US" sz="1800" dirty="0" smtClean="0"/>
              <a:t>Ročno </a:t>
            </a:r>
            <a:r>
              <a:rPr lang="sl-SI" altLang="en-US" sz="1800" dirty="0" err="1" smtClean="0"/>
              <a:t>elektro</a:t>
            </a:r>
            <a:r>
              <a:rPr lang="sl-SI" altLang="en-US" sz="1800" dirty="0" smtClean="0"/>
              <a:t> obločno)</a:t>
            </a:r>
            <a:endParaRPr lang="en-AU" altLang="en-US" sz="1800" dirty="0" smtClean="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859088" y="2438400"/>
            <a:ext cx="3944937" cy="2373313"/>
            <a:chOff x="1801" y="1536"/>
            <a:chExt cx="2485" cy="1495"/>
          </a:xfrm>
        </p:grpSpPr>
        <p:sp>
          <p:nvSpPr>
            <p:cNvPr id="17423" name="Line 13"/>
            <p:cNvSpPr>
              <a:spLocks noChangeShapeType="1"/>
            </p:cNvSpPr>
            <p:nvPr/>
          </p:nvSpPr>
          <p:spPr bwMode="auto">
            <a:xfrm flipH="1" flipV="1">
              <a:off x="2688" y="2084"/>
              <a:ext cx="498" cy="2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7424" name="Freeform 14" descr="75%"/>
            <p:cNvSpPr>
              <a:spLocks/>
            </p:cNvSpPr>
            <p:nvPr/>
          </p:nvSpPr>
          <p:spPr bwMode="auto">
            <a:xfrm>
              <a:off x="2832" y="1652"/>
              <a:ext cx="1092" cy="1345"/>
            </a:xfrm>
            <a:custGeom>
              <a:avLst/>
              <a:gdLst>
                <a:gd name="T0" fmla="*/ 0 w 1092"/>
                <a:gd name="T1" fmla="*/ 1187 h 1345"/>
                <a:gd name="T2" fmla="*/ 784 w 1092"/>
                <a:gd name="T3" fmla="*/ 24 h 1345"/>
                <a:gd name="T4" fmla="*/ 1013 w 1092"/>
                <a:gd name="T5" fmla="*/ 0 h 1345"/>
                <a:gd name="T6" fmla="*/ 1091 w 1092"/>
                <a:gd name="T7" fmla="*/ 204 h 1345"/>
                <a:gd name="T8" fmla="*/ 313 w 1092"/>
                <a:gd name="T9" fmla="*/ 1344 h 1345"/>
                <a:gd name="T10" fmla="*/ 282 w 1092"/>
                <a:gd name="T11" fmla="*/ 1107 h 1345"/>
                <a:gd name="T12" fmla="*/ 0 w 1092"/>
                <a:gd name="T13" fmla="*/ 1187 h 13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2"/>
                <a:gd name="T22" fmla="*/ 0 h 1345"/>
                <a:gd name="T23" fmla="*/ 1092 w 1092"/>
                <a:gd name="T24" fmla="*/ 1345 h 13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2" h="1345">
                  <a:moveTo>
                    <a:pt x="0" y="1187"/>
                  </a:moveTo>
                  <a:lnTo>
                    <a:pt x="784" y="24"/>
                  </a:lnTo>
                  <a:lnTo>
                    <a:pt x="1013" y="0"/>
                  </a:lnTo>
                  <a:lnTo>
                    <a:pt x="1091" y="204"/>
                  </a:lnTo>
                  <a:lnTo>
                    <a:pt x="313" y="1344"/>
                  </a:lnTo>
                  <a:lnTo>
                    <a:pt x="282" y="1107"/>
                  </a:lnTo>
                  <a:lnTo>
                    <a:pt x="0" y="1187"/>
                  </a:lnTo>
                </a:path>
              </a:pathLst>
            </a:custGeom>
            <a:pattFill prst="pct75">
              <a:fgClr>
                <a:schemeClr val="bg2"/>
              </a:fgClr>
              <a:bgClr>
                <a:srgbClr val="FFFFFF"/>
              </a:bgClr>
            </a:patt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7425" name="Rectangle 15"/>
            <p:cNvSpPr>
              <a:spLocks noChangeArrowheads="1"/>
            </p:cNvSpPr>
            <p:nvPr/>
          </p:nvSpPr>
          <p:spPr bwMode="auto">
            <a:xfrm>
              <a:off x="1801" y="1806"/>
              <a:ext cx="1155" cy="1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8900" tIns="42862" rIns="88900" bIns="42862">
              <a:spAutoFit/>
            </a:bodyPr>
            <a:lstStyle/>
            <a:p>
              <a:pPr algn="ctr" defTabSz="842963"/>
              <a:r>
                <a:rPr lang="sl-SI" altLang="en-US" sz="1500"/>
                <a:t>Obložena elektroda</a:t>
              </a:r>
              <a:endParaRPr lang="en-AU" altLang="en-US" sz="1500"/>
            </a:p>
          </p:txBody>
        </p:sp>
        <p:sp>
          <p:nvSpPr>
            <p:cNvPr id="17426" name="Freeform 16"/>
            <p:cNvSpPr>
              <a:spLocks/>
            </p:cNvSpPr>
            <p:nvPr/>
          </p:nvSpPr>
          <p:spPr bwMode="auto">
            <a:xfrm>
              <a:off x="3024" y="1536"/>
              <a:ext cx="915" cy="1287"/>
            </a:xfrm>
            <a:custGeom>
              <a:avLst/>
              <a:gdLst>
                <a:gd name="T0" fmla="*/ 0 w 915"/>
                <a:gd name="T1" fmla="*/ 1223 h 1287"/>
                <a:gd name="T2" fmla="*/ 101 w 915"/>
                <a:gd name="T3" fmla="*/ 1286 h 1287"/>
                <a:gd name="T4" fmla="*/ 914 w 915"/>
                <a:gd name="T5" fmla="*/ 58 h 1287"/>
                <a:gd name="T6" fmla="*/ 835 w 915"/>
                <a:gd name="T7" fmla="*/ 0 h 1287"/>
                <a:gd name="T8" fmla="*/ 0 w 915"/>
                <a:gd name="T9" fmla="*/ 1223 h 1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5"/>
                <a:gd name="T16" fmla="*/ 0 h 1287"/>
                <a:gd name="T17" fmla="*/ 915 w 915"/>
                <a:gd name="T18" fmla="*/ 1287 h 12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5" h="1287">
                  <a:moveTo>
                    <a:pt x="0" y="1223"/>
                  </a:moveTo>
                  <a:lnTo>
                    <a:pt x="101" y="1286"/>
                  </a:lnTo>
                  <a:lnTo>
                    <a:pt x="914" y="58"/>
                  </a:lnTo>
                  <a:lnTo>
                    <a:pt x="835" y="0"/>
                  </a:lnTo>
                  <a:lnTo>
                    <a:pt x="0" y="1223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7427" name="Rectangle 17"/>
            <p:cNvSpPr>
              <a:spLocks noChangeArrowheads="1"/>
            </p:cNvSpPr>
            <p:nvPr/>
          </p:nvSpPr>
          <p:spPr bwMode="auto">
            <a:xfrm>
              <a:off x="3847" y="2655"/>
              <a:ext cx="439" cy="3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8900" tIns="42862" rIns="88900" bIns="42862">
              <a:spAutoFit/>
            </a:bodyPr>
            <a:lstStyle/>
            <a:p>
              <a:pPr algn="ctr" defTabSz="842963"/>
              <a:r>
                <a:rPr lang="sl-SI" altLang="en-US" sz="1500"/>
                <a:t>stržen</a:t>
              </a:r>
              <a:endParaRPr lang="en-AU" altLang="en-US" sz="1500"/>
            </a:p>
            <a:p>
              <a:pPr algn="ctr" defTabSz="842963"/>
              <a:endParaRPr lang="en-AU" altLang="en-US" sz="1500"/>
            </a:p>
          </p:txBody>
        </p:sp>
        <p:sp>
          <p:nvSpPr>
            <p:cNvPr id="17428" name="Line 18"/>
            <p:cNvSpPr>
              <a:spLocks noChangeShapeType="1"/>
            </p:cNvSpPr>
            <p:nvPr/>
          </p:nvSpPr>
          <p:spPr bwMode="auto">
            <a:xfrm>
              <a:off x="3338" y="2521"/>
              <a:ext cx="580" cy="2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7429" name="Oval 19"/>
            <p:cNvSpPr>
              <a:spLocks noChangeArrowheads="1"/>
            </p:cNvSpPr>
            <p:nvPr/>
          </p:nvSpPr>
          <p:spPr bwMode="auto">
            <a:xfrm>
              <a:off x="2925" y="2955"/>
              <a:ext cx="76" cy="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549525" y="3962400"/>
            <a:ext cx="3716338" cy="2203450"/>
            <a:chOff x="1606" y="2496"/>
            <a:chExt cx="2341" cy="1388"/>
          </a:xfrm>
        </p:grpSpPr>
        <p:sp>
          <p:nvSpPr>
            <p:cNvPr id="17415" name="AutoShape 21"/>
            <p:cNvSpPr>
              <a:spLocks noChangeArrowheads="1"/>
            </p:cNvSpPr>
            <p:nvPr/>
          </p:nvSpPr>
          <p:spPr bwMode="auto">
            <a:xfrm>
              <a:off x="1680" y="3024"/>
              <a:ext cx="836" cy="130"/>
            </a:xfrm>
            <a:prstGeom prst="roundRect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7416" name="Rectangle 22"/>
            <p:cNvSpPr>
              <a:spLocks noChangeArrowheads="1"/>
            </p:cNvSpPr>
            <p:nvPr/>
          </p:nvSpPr>
          <p:spPr bwMode="auto">
            <a:xfrm>
              <a:off x="3507" y="3686"/>
              <a:ext cx="440" cy="1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8900" tIns="42862" rIns="88900" bIns="42862">
              <a:spAutoFit/>
            </a:bodyPr>
            <a:lstStyle/>
            <a:p>
              <a:pPr defTabSz="842963"/>
              <a:r>
                <a:rPr lang="sl-SI" altLang="en-US" sz="1500"/>
                <a:t>Talina</a:t>
              </a:r>
              <a:endParaRPr lang="en-AU" altLang="en-US" sz="1500"/>
            </a:p>
          </p:txBody>
        </p:sp>
        <p:sp>
          <p:nvSpPr>
            <p:cNvPr id="17417" name="Line 23"/>
            <p:cNvSpPr>
              <a:spLocks noChangeShapeType="1"/>
            </p:cNvSpPr>
            <p:nvPr/>
          </p:nvSpPr>
          <p:spPr bwMode="auto">
            <a:xfrm flipH="1" flipV="1">
              <a:off x="3142" y="3216"/>
              <a:ext cx="342" cy="5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7418" name="Freeform 24"/>
            <p:cNvSpPr>
              <a:spLocks/>
            </p:cNvSpPr>
            <p:nvPr/>
          </p:nvSpPr>
          <p:spPr bwMode="auto">
            <a:xfrm>
              <a:off x="2533" y="3072"/>
              <a:ext cx="737" cy="217"/>
            </a:xfrm>
            <a:custGeom>
              <a:avLst/>
              <a:gdLst>
                <a:gd name="T0" fmla="*/ 0 w 737"/>
                <a:gd name="T1" fmla="*/ 0 h 217"/>
                <a:gd name="T2" fmla="*/ 69 w 737"/>
                <a:gd name="T3" fmla="*/ 0 h 217"/>
                <a:gd name="T4" fmla="*/ 176 w 737"/>
                <a:gd name="T5" fmla="*/ 8 h 217"/>
                <a:gd name="T6" fmla="*/ 422 w 737"/>
                <a:gd name="T7" fmla="*/ 31 h 217"/>
                <a:gd name="T8" fmla="*/ 537 w 737"/>
                <a:gd name="T9" fmla="*/ 39 h 217"/>
                <a:gd name="T10" fmla="*/ 636 w 737"/>
                <a:gd name="T11" fmla="*/ 54 h 217"/>
                <a:gd name="T12" fmla="*/ 698 w 737"/>
                <a:gd name="T13" fmla="*/ 62 h 217"/>
                <a:gd name="T14" fmla="*/ 728 w 737"/>
                <a:gd name="T15" fmla="*/ 69 h 217"/>
                <a:gd name="T16" fmla="*/ 736 w 737"/>
                <a:gd name="T17" fmla="*/ 77 h 217"/>
                <a:gd name="T18" fmla="*/ 690 w 737"/>
                <a:gd name="T19" fmla="*/ 139 h 217"/>
                <a:gd name="T20" fmla="*/ 567 w 737"/>
                <a:gd name="T21" fmla="*/ 185 h 217"/>
                <a:gd name="T22" fmla="*/ 429 w 737"/>
                <a:gd name="T23" fmla="*/ 208 h 217"/>
                <a:gd name="T24" fmla="*/ 330 w 737"/>
                <a:gd name="T25" fmla="*/ 216 h 217"/>
                <a:gd name="T26" fmla="*/ 215 w 737"/>
                <a:gd name="T27" fmla="*/ 170 h 217"/>
                <a:gd name="T28" fmla="*/ 107 w 737"/>
                <a:gd name="T29" fmla="*/ 100 h 217"/>
                <a:gd name="T30" fmla="*/ 31 w 737"/>
                <a:gd name="T31" fmla="*/ 23 h 217"/>
                <a:gd name="T32" fmla="*/ 8 w 737"/>
                <a:gd name="T33" fmla="*/ 0 h 217"/>
                <a:gd name="T34" fmla="*/ 0 w 737"/>
                <a:gd name="T35" fmla="*/ 0 h 2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7"/>
                <a:gd name="T55" fmla="*/ 0 h 217"/>
                <a:gd name="T56" fmla="*/ 737 w 737"/>
                <a:gd name="T57" fmla="*/ 217 h 2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7" h="217">
                  <a:moveTo>
                    <a:pt x="0" y="0"/>
                  </a:moveTo>
                  <a:lnTo>
                    <a:pt x="69" y="0"/>
                  </a:lnTo>
                  <a:lnTo>
                    <a:pt x="176" y="8"/>
                  </a:lnTo>
                  <a:lnTo>
                    <a:pt x="422" y="31"/>
                  </a:lnTo>
                  <a:lnTo>
                    <a:pt x="537" y="39"/>
                  </a:lnTo>
                  <a:lnTo>
                    <a:pt x="636" y="54"/>
                  </a:lnTo>
                  <a:lnTo>
                    <a:pt x="698" y="62"/>
                  </a:lnTo>
                  <a:lnTo>
                    <a:pt x="728" y="69"/>
                  </a:lnTo>
                  <a:lnTo>
                    <a:pt x="736" y="77"/>
                  </a:lnTo>
                  <a:lnTo>
                    <a:pt x="690" y="139"/>
                  </a:lnTo>
                  <a:lnTo>
                    <a:pt x="567" y="185"/>
                  </a:lnTo>
                  <a:lnTo>
                    <a:pt x="429" y="208"/>
                  </a:lnTo>
                  <a:lnTo>
                    <a:pt x="330" y="216"/>
                  </a:lnTo>
                  <a:lnTo>
                    <a:pt x="215" y="170"/>
                  </a:lnTo>
                  <a:lnTo>
                    <a:pt x="107" y="100"/>
                  </a:lnTo>
                  <a:lnTo>
                    <a:pt x="31" y="23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7419" name="Freeform 25"/>
            <p:cNvSpPr>
              <a:spLocks/>
            </p:cNvSpPr>
            <p:nvPr/>
          </p:nvSpPr>
          <p:spPr bwMode="auto">
            <a:xfrm>
              <a:off x="1606" y="3071"/>
              <a:ext cx="1276" cy="225"/>
            </a:xfrm>
            <a:custGeom>
              <a:avLst/>
              <a:gdLst>
                <a:gd name="T0" fmla="*/ 77 w 1276"/>
                <a:gd name="T1" fmla="*/ 0 h 225"/>
                <a:gd name="T2" fmla="*/ 84 w 1276"/>
                <a:gd name="T3" fmla="*/ 0 h 225"/>
                <a:gd name="T4" fmla="*/ 115 w 1276"/>
                <a:gd name="T5" fmla="*/ 0 h 225"/>
                <a:gd name="T6" fmla="*/ 207 w 1276"/>
                <a:gd name="T7" fmla="*/ 0 h 225"/>
                <a:gd name="T8" fmla="*/ 338 w 1276"/>
                <a:gd name="T9" fmla="*/ 0 h 225"/>
                <a:gd name="T10" fmla="*/ 492 w 1276"/>
                <a:gd name="T11" fmla="*/ 0 h 225"/>
                <a:gd name="T12" fmla="*/ 638 w 1276"/>
                <a:gd name="T13" fmla="*/ 0 h 225"/>
                <a:gd name="T14" fmla="*/ 776 w 1276"/>
                <a:gd name="T15" fmla="*/ 0 h 225"/>
                <a:gd name="T16" fmla="*/ 830 w 1276"/>
                <a:gd name="T17" fmla="*/ 0 h 225"/>
                <a:gd name="T18" fmla="*/ 876 w 1276"/>
                <a:gd name="T19" fmla="*/ 0 h 225"/>
                <a:gd name="T20" fmla="*/ 922 w 1276"/>
                <a:gd name="T21" fmla="*/ 0 h 225"/>
                <a:gd name="T22" fmla="*/ 975 w 1276"/>
                <a:gd name="T23" fmla="*/ 8 h 225"/>
                <a:gd name="T24" fmla="*/ 1014 w 1276"/>
                <a:gd name="T25" fmla="*/ 31 h 225"/>
                <a:gd name="T26" fmla="*/ 1065 w 1276"/>
                <a:gd name="T27" fmla="*/ 100 h 225"/>
                <a:gd name="T28" fmla="*/ 1117 w 1276"/>
                <a:gd name="T29" fmla="*/ 154 h 225"/>
                <a:gd name="T30" fmla="*/ 1172 w 1276"/>
                <a:gd name="T31" fmla="*/ 193 h 225"/>
                <a:gd name="T32" fmla="*/ 1275 w 1276"/>
                <a:gd name="T33" fmla="*/ 224 h 225"/>
                <a:gd name="T34" fmla="*/ 1260 w 1276"/>
                <a:gd name="T35" fmla="*/ 224 h 225"/>
                <a:gd name="T36" fmla="*/ 1221 w 1276"/>
                <a:gd name="T37" fmla="*/ 224 h 225"/>
                <a:gd name="T38" fmla="*/ 1091 w 1276"/>
                <a:gd name="T39" fmla="*/ 224 h 225"/>
                <a:gd name="T40" fmla="*/ 891 w 1276"/>
                <a:gd name="T41" fmla="*/ 224 h 225"/>
                <a:gd name="T42" fmla="*/ 668 w 1276"/>
                <a:gd name="T43" fmla="*/ 224 h 225"/>
                <a:gd name="T44" fmla="*/ 438 w 1276"/>
                <a:gd name="T45" fmla="*/ 224 h 225"/>
                <a:gd name="T46" fmla="*/ 238 w 1276"/>
                <a:gd name="T47" fmla="*/ 224 h 225"/>
                <a:gd name="T48" fmla="*/ 161 w 1276"/>
                <a:gd name="T49" fmla="*/ 224 h 225"/>
                <a:gd name="T50" fmla="*/ 100 w 1276"/>
                <a:gd name="T51" fmla="*/ 224 h 225"/>
                <a:gd name="T52" fmla="*/ 61 w 1276"/>
                <a:gd name="T53" fmla="*/ 224 h 225"/>
                <a:gd name="T54" fmla="*/ 46 w 1276"/>
                <a:gd name="T55" fmla="*/ 224 h 225"/>
                <a:gd name="T56" fmla="*/ 15 w 1276"/>
                <a:gd name="T57" fmla="*/ 185 h 225"/>
                <a:gd name="T58" fmla="*/ 0 w 1276"/>
                <a:gd name="T59" fmla="*/ 124 h 225"/>
                <a:gd name="T60" fmla="*/ 15 w 1276"/>
                <a:gd name="T61" fmla="*/ 54 h 225"/>
                <a:gd name="T62" fmla="*/ 38 w 1276"/>
                <a:gd name="T63" fmla="*/ 23 h 225"/>
                <a:gd name="T64" fmla="*/ 77 w 1276"/>
                <a:gd name="T65" fmla="*/ 0 h 2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6"/>
                <a:gd name="T100" fmla="*/ 0 h 225"/>
                <a:gd name="T101" fmla="*/ 1276 w 1276"/>
                <a:gd name="T102" fmla="*/ 225 h 2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6" h="225">
                  <a:moveTo>
                    <a:pt x="77" y="0"/>
                  </a:moveTo>
                  <a:lnTo>
                    <a:pt x="84" y="0"/>
                  </a:lnTo>
                  <a:lnTo>
                    <a:pt x="115" y="0"/>
                  </a:lnTo>
                  <a:lnTo>
                    <a:pt x="207" y="0"/>
                  </a:lnTo>
                  <a:lnTo>
                    <a:pt x="338" y="0"/>
                  </a:lnTo>
                  <a:lnTo>
                    <a:pt x="492" y="0"/>
                  </a:lnTo>
                  <a:lnTo>
                    <a:pt x="638" y="0"/>
                  </a:lnTo>
                  <a:lnTo>
                    <a:pt x="776" y="0"/>
                  </a:lnTo>
                  <a:lnTo>
                    <a:pt x="830" y="0"/>
                  </a:lnTo>
                  <a:lnTo>
                    <a:pt x="876" y="0"/>
                  </a:lnTo>
                  <a:lnTo>
                    <a:pt x="922" y="0"/>
                  </a:lnTo>
                  <a:lnTo>
                    <a:pt x="975" y="8"/>
                  </a:lnTo>
                  <a:lnTo>
                    <a:pt x="1014" y="31"/>
                  </a:lnTo>
                  <a:lnTo>
                    <a:pt x="1065" y="100"/>
                  </a:lnTo>
                  <a:lnTo>
                    <a:pt x="1117" y="154"/>
                  </a:lnTo>
                  <a:lnTo>
                    <a:pt x="1172" y="193"/>
                  </a:lnTo>
                  <a:lnTo>
                    <a:pt x="1275" y="224"/>
                  </a:lnTo>
                  <a:lnTo>
                    <a:pt x="1260" y="224"/>
                  </a:lnTo>
                  <a:lnTo>
                    <a:pt x="1221" y="224"/>
                  </a:lnTo>
                  <a:lnTo>
                    <a:pt x="1091" y="224"/>
                  </a:lnTo>
                  <a:lnTo>
                    <a:pt x="891" y="224"/>
                  </a:lnTo>
                  <a:lnTo>
                    <a:pt x="668" y="224"/>
                  </a:lnTo>
                  <a:lnTo>
                    <a:pt x="438" y="224"/>
                  </a:lnTo>
                  <a:lnTo>
                    <a:pt x="238" y="224"/>
                  </a:lnTo>
                  <a:lnTo>
                    <a:pt x="161" y="224"/>
                  </a:lnTo>
                  <a:lnTo>
                    <a:pt x="100" y="224"/>
                  </a:lnTo>
                  <a:lnTo>
                    <a:pt x="61" y="224"/>
                  </a:lnTo>
                  <a:lnTo>
                    <a:pt x="46" y="224"/>
                  </a:lnTo>
                  <a:lnTo>
                    <a:pt x="15" y="185"/>
                  </a:lnTo>
                  <a:lnTo>
                    <a:pt x="0" y="124"/>
                  </a:lnTo>
                  <a:lnTo>
                    <a:pt x="15" y="54"/>
                  </a:lnTo>
                  <a:lnTo>
                    <a:pt x="38" y="23"/>
                  </a:lnTo>
                  <a:lnTo>
                    <a:pt x="77" y="0"/>
                  </a:lnTo>
                </a:path>
              </a:pathLst>
            </a:custGeom>
            <a:solidFill>
              <a:schemeClr val="hlink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7420" name="Rectangle 26"/>
            <p:cNvSpPr>
              <a:spLocks noChangeArrowheads="1"/>
            </p:cNvSpPr>
            <p:nvPr/>
          </p:nvSpPr>
          <p:spPr bwMode="auto">
            <a:xfrm>
              <a:off x="1707" y="2496"/>
              <a:ext cx="480" cy="1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8900" tIns="42862" rIns="88900" bIns="42862">
              <a:spAutoFit/>
            </a:bodyPr>
            <a:lstStyle/>
            <a:p>
              <a:pPr defTabSz="842963"/>
              <a:r>
                <a:rPr lang="sl-SI" altLang="en-US" sz="1500"/>
                <a:t>Žlindra</a:t>
              </a:r>
              <a:endParaRPr lang="en-AU" altLang="en-US" sz="1500"/>
            </a:p>
          </p:txBody>
        </p:sp>
        <p:sp>
          <p:nvSpPr>
            <p:cNvPr id="17421" name="Line 27"/>
            <p:cNvSpPr>
              <a:spLocks noChangeShapeType="1"/>
            </p:cNvSpPr>
            <p:nvPr/>
          </p:nvSpPr>
          <p:spPr bwMode="auto">
            <a:xfrm flipH="1" flipV="1">
              <a:off x="1971" y="2688"/>
              <a:ext cx="183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7422" name="Rectangle 28"/>
            <p:cNvSpPr>
              <a:spLocks noChangeArrowheads="1"/>
            </p:cNvSpPr>
            <p:nvPr/>
          </p:nvSpPr>
          <p:spPr bwMode="auto">
            <a:xfrm>
              <a:off x="1750" y="3072"/>
              <a:ext cx="279" cy="1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8900" tIns="42862" rIns="88900" bIns="42862">
              <a:spAutoFit/>
            </a:bodyPr>
            <a:lstStyle/>
            <a:p>
              <a:pPr defTabSz="842963"/>
              <a:r>
                <a:rPr lang="sl-SI" altLang="en-US" sz="1500"/>
                <a:t>var</a:t>
              </a:r>
              <a:endParaRPr lang="en-AU" altLang="en-US" sz="150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26432DD-E31C-49C3-BCEA-449FA1AE9464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smtClean="0"/>
              <a:t>Minimalna strojna oprema</a:t>
            </a:r>
            <a:endParaRPr lang="en-AU" alt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r>
              <a:rPr lang="sl-SI" altLang="en-US" dirty="0" smtClean="0"/>
              <a:t>Izvor energije</a:t>
            </a:r>
            <a:r>
              <a:rPr lang="en-AU" altLang="en-US" dirty="0" smtClean="0"/>
              <a:t> (ac</a:t>
            </a:r>
            <a:r>
              <a:rPr lang="sl-SI" altLang="en-US" dirty="0" smtClean="0"/>
              <a:t>, </a:t>
            </a:r>
            <a:r>
              <a:rPr lang="en-AU" altLang="en-US" dirty="0" smtClean="0"/>
              <a:t>dc </a:t>
            </a:r>
            <a:r>
              <a:rPr lang="sl-SI" altLang="en-US" dirty="0" smtClean="0"/>
              <a:t>generator ali transformator</a:t>
            </a:r>
            <a:r>
              <a:rPr lang="en-AU" altLang="en-US" dirty="0" smtClean="0"/>
              <a:t> )</a:t>
            </a:r>
          </a:p>
          <a:p>
            <a:r>
              <a:rPr lang="sl-SI" altLang="en-US" dirty="0" smtClean="0"/>
              <a:t>Držalo elektrod</a:t>
            </a:r>
            <a:r>
              <a:rPr lang="en-AU" altLang="en-US" dirty="0" smtClean="0"/>
              <a:t> </a:t>
            </a:r>
            <a:r>
              <a:rPr lang="sl-SI" altLang="en-US" dirty="0" smtClean="0"/>
              <a:t>in vodniki</a:t>
            </a:r>
            <a:endParaRPr lang="en-AU" altLang="en-US" dirty="0" smtClean="0"/>
          </a:p>
          <a:p>
            <a:pPr lvl="1"/>
            <a:r>
              <a:rPr lang="sl-SI" altLang="en-US" dirty="0" smtClean="0"/>
              <a:t>Za prenos energije do</a:t>
            </a:r>
            <a:r>
              <a:rPr lang="en-AU" altLang="en-US" dirty="0" smtClean="0"/>
              <a:t> 300 amps</a:t>
            </a:r>
          </a:p>
          <a:p>
            <a:r>
              <a:rPr lang="sl-SI" altLang="en-US" dirty="0" smtClean="0"/>
              <a:t>Toplotni ščit z zaščitnim steklom</a:t>
            </a:r>
            <a:endParaRPr lang="en-AU" altLang="en-US" dirty="0" smtClean="0"/>
          </a:p>
          <a:p>
            <a:r>
              <a:rPr lang="sl-SI" altLang="en-US" dirty="0" smtClean="0"/>
              <a:t>Posebno kladivo za odstranjevanje žlindre </a:t>
            </a:r>
            <a:endParaRPr lang="en-AU" altLang="en-US" dirty="0" smtClean="0"/>
          </a:p>
          <a:p>
            <a:r>
              <a:rPr lang="sl-SI" altLang="en-US" dirty="0" smtClean="0"/>
              <a:t> Rokavice, ki zaščitijo roke varilca</a:t>
            </a:r>
            <a:endParaRPr lang="en-AU" alt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774C8D8-AC95-4AEF-8631-7BB15D3DBA31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ctr"/>
          <a:lstStyle/>
          <a:p>
            <a:r>
              <a:rPr lang="sl-SI" altLang="en-US" smtClean="0"/>
              <a:t>Uporabnost</a:t>
            </a:r>
            <a:endParaRPr lang="en-AU" alt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7" tIns="44450" rIns="90487" bIns="44450"/>
          <a:lstStyle/>
          <a:p>
            <a:r>
              <a:rPr lang="sl-SI" altLang="en-US" dirty="0" smtClean="0"/>
              <a:t>REO postopek ima široko področje uporabe pri proizvodnem varjenju, </a:t>
            </a:r>
            <a:r>
              <a:rPr lang="sl-SI" altLang="en-US" dirty="0" err="1" smtClean="0"/>
              <a:t>navarjanju</a:t>
            </a:r>
            <a:r>
              <a:rPr lang="sl-SI" altLang="en-US" dirty="0" smtClean="0"/>
              <a:t> in </a:t>
            </a:r>
            <a:r>
              <a:rPr lang="sl-SI" altLang="en-US" dirty="0" err="1" smtClean="0"/>
              <a:t>reparaturnem</a:t>
            </a:r>
            <a:r>
              <a:rPr lang="sl-SI" altLang="en-US" dirty="0" smtClean="0"/>
              <a:t> varjenju večine metalnih materialov. Toda zaradi ekonomičnosti (male hitrosti varjenja - orientacijsko od 1,5 do 2 kg/depozita na uro) ga uporabljamo za krajše zvare, običajno do debeline do 20 mm pri soležnih  in kotnih zvarih.</a:t>
            </a:r>
            <a:endParaRPr lang="en-AU" altLang="en-US" dirty="0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Ograda številke diapozitiva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F9969D-1615-4F8F-8248-6C2D224490A5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smtClean="0"/>
              <a:t>oplaščene</a:t>
            </a:r>
            <a:r>
              <a:rPr lang="en-AU" altLang="en-US" smtClean="0"/>
              <a:t> ele</a:t>
            </a:r>
            <a:r>
              <a:rPr lang="sl-SI" altLang="en-US" smtClean="0"/>
              <a:t>k</a:t>
            </a:r>
            <a:r>
              <a:rPr lang="en-AU" altLang="en-US" smtClean="0"/>
              <a:t>trode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0"/>
            <a:ext cx="4495800" cy="4648200"/>
          </a:xfrm>
        </p:spPr>
        <p:txBody>
          <a:bodyPr/>
          <a:lstStyle/>
          <a:p>
            <a:r>
              <a:rPr lang="sl-SI" altLang="en-US" sz="2000" dirty="0" smtClean="0"/>
              <a:t>Najpogostejše</a:t>
            </a:r>
          </a:p>
          <a:p>
            <a:r>
              <a:rPr lang="sl-SI" altLang="en-US" sz="2000" dirty="0" smtClean="0"/>
              <a:t>Izdelana je iz žice in enakomerno </a:t>
            </a:r>
            <a:r>
              <a:rPr lang="sl-SI" altLang="en-US" sz="2000" dirty="0" err="1" smtClean="0"/>
              <a:t>nanešene</a:t>
            </a:r>
            <a:r>
              <a:rPr lang="sl-SI" altLang="en-US" sz="2000" dirty="0" smtClean="0"/>
              <a:t> mineralne obloge.</a:t>
            </a:r>
          </a:p>
          <a:p>
            <a:r>
              <a:rPr lang="sl-SI" altLang="en-US" sz="2000" dirty="0" smtClean="0"/>
              <a:t>Iz žice in mineralne obloge med varjenjem nastajajo procesi, ki omogočajo nastanek ustreznega vara.</a:t>
            </a:r>
          </a:p>
          <a:p>
            <a:r>
              <a:rPr lang="sl-SI" altLang="en-US" sz="2000" dirty="0" smtClean="0"/>
              <a:t>Delimo jih na:</a:t>
            </a:r>
            <a:endParaRPr lang="en-AU" altLang="en-US" sz="2000" dirty="0" smtClean="0"/>
          </a:p>
          <a:p>
            <a:pPr lvl="1"/>
            <a:r>
              <a:rPr lang="sl-SI" altLang="en-US" sz="1800" dirty="0" smtClean="0"/>
              <a:t>stopnjo legiranja vara (malo,srednje in močno legirane)</a:t>
            </a:r>
          </a:p>
          <a:p>
            <a:pPr lvl="1"/>
            <a:r>
              <a:rPr lang="sl-SI" altLang="en-US" sz="1800" dirty="0" smtClean="0"/>
              <a:t>debelino plašča (tanko, srednje in debelo oplaščene)</a:t>
            </a:r>
            <a:endParaRPr lang="en-AU" altLang="en-US" sz="1800" dirty="0" smtClean="0"/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3362325" y="265747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sl-SI"/>
          </a:p>
        </p:txBody>
      </p:sp>
      <p:graphicFrame>
        <p:nvGraphicFramePr>
          <p:cNvPr id="2050" name="Object 1024"/>
          <p:cNvGraphicFramePr>
            <a:graphicFrameLocks noChangeAspect="1"/>
          </p:cNvGraphicFramePr>
          <p:nvPr/>
        </p:nvGraphicFramePr>
        <p:xfrm>
          <a:off x="457200" y="2057400"/>
          <a:ext cx="3962400" cy="2527300"/>
        </p:xfrm>
        <a:graphic>
          <a:graphicData uri="http://schemas.openxmlformats.org/presentationml/2006/ole">
            <p:oleObj spid="_x0000_s2050" r:id="rId4" imgW="4715533" imgH="1886213" progId="PBrush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9D781C-DF65-476F-82A7-E6CE7EBE8347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smtClean="0"/>
              <a:t>Lastnosti elektrodnega plašča</a:t>
            </a:r>
            <a:endParaRPr lang="en-AU" altLang="en-US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en-US" dirty="0" smtClean="0"/>
              <a:t>Ščiti raztaljeno kovino pred žlindro, kisikom..</a:t>
            </a:r>
          </a:p>
          <a:p>
            <a:r>
              <a:rPr lang="sl-SI" altLang="en-US" dirty="0" smtClean="0"/>
              <a:t>Omogoča varjenje z istosmernim tokom</a:t>
            </a:r>
          </a:p>
          <a:p>
            <a:r>
              <a:rPr lang="sl-SI" altLang="en-US" dirty="0" smtClean="0"/>
              <a:t>Izboljša izolacijo, vžiganje, stabilnejši oblok</a:t>
            </a:r>
          </a:p>
          <a:p>
            <a:r>
              <a:rPr lang="sl-SI" altLang="en-US" dirty="0" smtClean="0"/>
              <a:t>Vpliv na obliko kapljic in hitrost </a:t>
            </a:r>
            <a:r>
              <a:rPr lang="sl-SI" altLang="en-US" dirty="0" err="1" smtClean="0"/>
              <a:t>odtaljevanja</a:t>
            </a:r>
            <a:endParaRPr lang="sl-SI" altLang="en-US" dirty="0" smtClean="0"/>
          </a:p>
          <a:p>
            <a:r>
              <a:rPr lang="sl-SI" altLang="en-US" dirty="0" smtClean="0"/>
              <a:t>Oblikuje teme zvara</a:t>
            </a:r>
          </a:p>
          <a:p>
            <a:r>
              <a:rPr lang="sl-SI" altLang="en-US" dirty="0" smtClean="0"/>
              <a:t>Upočasni ohlajanje taline</a:t>
            </a:r>
            <a:endParaRPr lang="en-AU" alt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511550-6042-49E6-BF51-F79FEC3B19B1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/>
          <a:lstStyle/>
          <a:p>
            <a:r>
              <a:rPr lang="sl-SI" altLang="en-US" smtClean="0"/>
              <a:t>Delitev glede na kemijsko sestavo</a:t>
            </a:r>
            <a:endParaRPr lang="en-AU" altLang="en-US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en-US" smtClean="0"/>
              <a:t>A-kisle (Fe,Mn,Si)</a:t>
            </a:r>
          </a:p>
          <a:p>
            <a:r>
              <a:rPr lang="sl-SI" altLang="en-US" smtClean="0"/>
              <a:t>B-bazične (veliko Ca)</a:t>
            </a:r>
          </a:p>
          <a:p>
            <a:r>
              <a:rPr lang="sl-SI" altLang="en-US" smtClean="0"/>
              <a:t>C-celulozne (gorljive snovi)</a:t>
            </a:r>
          </a:p>
          <a:p>
            <a:r>
              <a:rPr lang="sl-SI" altLang="en-US" smtClean="0"/>
              <a:t>O-oksidativne (Fe in Mg oksid)</a:t>
            </a:r>
          </a:p>
          <a:p>
            <a:r>
              <a:rPr lang="sl-SI" altLang="en-US" smtClean="0"/>
              <a:t>R-rutilne( kremen in Ti dioksid)</a:t>
            </a:r>
          </a:p>
          <a:p>
            <a:r>
              <a:rPr lang="sl-SI" altLang="en-US" smtClean="0"/>
              <a:t>V-elektrode, ki imajo poseben plašč</a:t>
            </a:r>
            <a:endParaRPr lang="en-AU" alt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FF03A7-A8B3-4661-894E-E746FE7C82E8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AU" smtClean="0"/>
              <a:t>Pomembnost spajanja</a:t>
            </a:r>
            <a:endParaRPr lang="en-AU" altLang="en-AU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en-AU" smtClean="0"/>
              <a:t>Široka uporaba v proizvodnji</a:t>
            </a:r>
            <a:endParaRPr lang="en-AU" altLang="en-AU" smtClean="0"/>
          </a:p>
          <a:p>
            <a:pPr lvl="1"/>
            <a:r>
              <a:rPr lang="sl-SI" altLang="en-AU" smtClean="0"/>
              <a:t>Veliko število uporabnikov</a:t>
            </a:r>
          </a:p>
          <a:p>
            <a:pPr lvl="1"/>
            <a:r>
              <a:rPr lang="sl-SI" altLang="en-AU" smtClean="0"/>
              <a:t>Stroški so proporcionalni načinu proizvodnje</a:t>
            </a:r>
            <a:endParaRPr lang="en-AU" altLang="en-AU" smtClean="0"/>
          </a:p>
          <a:p>
            <a:pPr lvl="1"/>
            <a:r>
              <a:rPr lang="sl-SI" altLang="en-AU" smtClean="0"/>
              <a:t>Tveganje in stroški napačnih spojev so zelo veliki</a:t>
            </a:r>
            <a:endParaRPr lang="en-AU" altLang="en-AU" smtClean="0"/>
          </a:p>
          <a:p>
            <a:r>
              <a:rPr lang="sl-SI" altLang="en-AU" smtClean="0"/>
              <a:t>Obsežna znanost</a:t>
            </a:r>
            <a:endParaRPr lang="en-AU" altLang="en-A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E8CDB9-0720-4842-AADF-4E52BCA8CDB8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err="1" smtClean="0"/>
              <a:t>Ele</a:t>
            </a:r>
            <a:r>
              <a:rPr lang="sl-SI" altLang="en-US" smtClean="0"/>
              <a:t>k</a:t>
            </a:r>
            <a:r>
              <a:rPr lang="en-AU" altLang="en-US" smtClean="0"/>
              <a:t>trode</a:t>
            </a:r>
            <a:r>
              <a:rPr lang="sl-SI" altLang="en-US" dirty="0" smtClean="0"/>
              <a:t> za</a:t>
            </a:r>
            <a:r>
              <a:rPr lang="en-AU" altLang="en-US" dirty="0" smtClean="0"/>
              <a:t> C-</a:t>
            </a:r>
            <a:r>
              <a:rPr lang="en-AU" altLang="en-US" dirty="0" err="1" smtClean="0"/>
              <a:t>Mn</a:t>
            </a:r>
            <a:r>
              <a:rPr lang="en-AU" altLang="en-US" dirty="0" smtClean="0"/>
              <a:t> </a:t>
            </a:r>
            <a:r>
              <a:rPr lang="sl-SI" altLang="en-US" dirty="0" smtClean="0"/>
              <a:t>jekla</a:t>
            </a:r>
            <a:endParaRPr lang="en-AU" altLang="en-US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altLang="en-US" dirty="0" smtClean="0"/>
              <a:t>E4110, E4111 - </a:t>
            </a:r>
            <a:r>
              <a:rPr lang="sl-SI" altLang="en-US" dirty="0" smtClean="0"/>
              <a:t>celulozna</a:t>
            </a:r>
            <a:endParaRPr lang="en-AU" altLang="en-US" dirty="0" smtClean="0"/>
          </a:p>
          <a:p>
            <a:pPr lvl="1">
              <a:lnSpc>
                <a:spcPct val="90000"/>
              </a:lnSpc>
            </a:pPr>
            <a:r>
              <a:rPr lang="sl-SI" altLang="en-US" dirty="0" smtClean="0"/>
              <a:t>Za prisilne lege</a:t>
            </a:r>
            <a:endParaRPr lang="en-AU" altLang="en-US" dirty="0" smtClean="0"/>
          </a:p>
          <a:p>
            <a:pPr>
              <a:lnSpc>
                <a:spcPct val="90000"/>
              </a:lnSpc>
            </a:pPr>
            <a:r>
              <a:rPr lang="en-AU" altLang="en-US" dirty="0" smtClean="0"/>
              <a:t>E4112, E4113 - </a:t>
            </a:r>
            <a:r>
              <a:rPr lang="sl-SI" altLang="en-US" dirty="0" err="1" smtClean="0"/>
              <a:t>rutilna</a:t>
            </a:r>
            <a:endParaRPr lang="en-AU" altLang="en-US" dirty="0" smtClean="0"/>
          </a:p>
          <a:p>
            <a:pPr lvl="1">
              <a:lnSpc>
                <a:spcPct val="90000"/>
              </a:lnSpc>
            </a:pPr>
            <a:r>
              <a:rPr lang="sl-SI" altLang="en-US" dirty="0" smtClean="0"/>
              <a:t>Enostavno varjenje</a:t>
            </a:r>
            <a:r>
              <a:rPr lang="en-AU" altLang="en-US" dirty="0" smtClean="0"/>
              <a:t>, </a:t>
            </a:r>
            <a:r>
              <a:rPr lang="sl-SI" altLang="en-US" dirty="0" smtClean="0"/>
              <a:t>za splošno uporabo</a:t>
            </a:r>
            <a:endParaRPr lang="en-AU" altLang="en-US" dirty="0" smtClean="0"/>
          </a:p>
          <a:p>
            <a:pPr>
              <a:lnSpc>
                <a:spcPct val="90000"/>
              </a:lnSpc>
            </a:pPr>
            <a:r>
              <a:rPr lang="en-AU" altLang="en-US" dirty="0" smtClean="0"/>
              <a:t>E4824 – </a:t>
            </a:r>
            <a:r>
              <a:rPr lang="sl-SI" altLang="en-US" dirty="0" smtClean="0"/>
              <a:t>z železovim prahom</a:t>
            </a:r>
            <a:r>
              <a:rPr lang="en-AU" altLang="en-US" dirty="0" smtClean="0"/>
              <a:t> (</a:t>
            </a:r>
            <a:r>
              <a:rPr lang="en-AU" altLang="en-US" dirty="0" err="1" smtClean="0"/>
              <a:t>rutile</a:t>
            </a:r>
            <a:r>
              <a:rPr lang="en-AU" alt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sl-SI" altLang="en-US" dirty="0" smtClean="0"/>
              <a:t>Za visoko produktivno </a:t>
            </a:r>
            <a:r>
              <a:rPr lang="sl-SI" altLang="en-US" dirty="0" err="1" smtClean="0"/>
              <a:t>varjenjee</a:t>
            </a:r>
            <a:endParaRPr lang="en-AU" altLang="en-US" dirty="0" smtClean="0"/>
          </a:p>
          <a:p>
            <a:pPr>
              <a:lnSpc>
                <a:spcPct val="90000"/>
              </a:lnSpc>
            </a:pPr>
            <a:r>
              <a:rPr lang="en-AU" altLang="en-US" dirty="0" smtClean="0"/>
              <a:t>E4816, E4818, E4828 – </a:t>
            </a:r>
            <a:r>
              <a:rPr lang="en-AU" altLang="en-US" dirty="0" err="1" smtClean="0"/>
              <a:t>Ba</a:t>
            </a:r>
            <a:r>
              <a:rPr lang="sl-SI" altLang="en-US" dirty="0" err="1" smtClean="0"/>
              <a:t>zična</a:t>
            </a:r>
            <a:r>
              <a:rPr lang="sl-SI" altLang="en-US" dirty="0" smtClean="0"/>
              <a:t> nizka vsebnost vodika</a:t>
            </a:r>
            <a:endParaRPr lang="en-AU" altLang="en-US" dirty="0" smtClean="0"/>
          </a:p>
          <a:p>
            <a:pPr lvl="1">
              <a:lnSpc>
                <a:spcPct val="90000"/>
              </a:lnSpc>
            </a:pPr>
            <a:r>
              <a:rPr lang="sl-SI" altLang="en-US" dirty="0" smtClean="0"/>
              <a:t>Visoka žilavost</a:t>
            </a:r>
            <a:r>
              <a:rPr lang="en-AU" altLang="en-US" dirty="0" smtClean="0"/>
              <a:t>,</a:t>
            </a:r>
            <a:r>
              <a:rPr lang="sl-SI" altLang="en-US" dirty="0" smtClean="0"/>
              <a:t>mala možnost razpok</a:t>
            </a:r>
            <a:endParaRPr lang="en-AU" altLang="en-US" sz="20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763000" cy="1143000"/>
          </a:xfrm>
        </p:spPr>
        <p:txBody>
          <a:bodyPr/>
          <a:lstStyle/>
          <a:p>
            <a:r>
              <a:rPr lang="sl-SI" altLang="en-US" smtClean="0"/>
              <a:t>Klasifikacija elektrod  EN 499- 95</a:t>
            </a:r>
            <a:endParaRPr lang="en-AU" altLang="en-US" smtClean="0"/>
          </a:p>
        </p:txBody>
      </p:sp>
      <p:sp>
        <p:nvSpPr>
          <p:cNvPr id="23555" name="Text Box 12"/>
          <p:cNvSpPr txBox="1">
            <a:spLocks noChangeArrowheads="1"/>
          </p:cNvSpPr>
          <p:nvPr/>
        </p:nvSpPr>
        <p:spPr bwMode="auto">
          <a:xfrm>
            <a:off x="0" y="5303838"/>
            <a:ext cx="2236788" cy="706437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l-SI" altLang="en-US" sz="2000"/>
              <a:t>Kemična sestava</a:t>
            </a:r>
            <a:r>
              <a:rPr lang="en-AU" altLang="en-US" sz="2000"/>
              <a:t>)</a:t>
            </a:r>
          </a:p>
          <a:p>
            <a:r>
              <a:rPr lang="sl-SI" altLang="en-US" sz="1800"/>
              <a:t>(Mn,Mo,Ni)</a:t>
            </a:r>
            <a:endParaRPr lang="en-AU" altLang="en-US" sz="1800"/>
          </a:p>
        </p:txBody>
      </p:sp>
      <p:grpSp>
        <p:nvGrpSpPr>
          <p:cNvPr id="23556" name="Group 24"/>
          <p:cNvGrpSpPr>
            <a:grpSpLocks/>
          </p:cNvGrpSpPr>
          <p:nvPr/>
        </p:nvGrpSpPr>
        <p:grpSpPr bwMode="auto">
          <a:xfrm>
            <a:off x="152400" y="2286000"/>
            <a:ext cx="3657600" cy="2865438"/>
            <a:chOff x="96" y="1440"/>
            <a:chExt cx="2304" cy="1805"/>
          </a:xfrm>
        </p:grpSpPr>
        <p:sp>
          <p:nvSpPr>
            <p:cNvPr id="23581" name="Line 21"/>
            <p:cNvSpPr>
              <a:spLocks noChangeShapeType="1"/>
            </p:cNvSpPr>
            <p:nvPr/>
          </p:nvSpPr>
          <p:spPr bwMode="auto">
            <a:xfrm flipH="1">
              <a:off x="1644" y="1440"/>
              <a:ext cx="756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3582" name="Text Box 22"/>
            <p:cNvSpPr txBox="1">
              <a:spLocks noChangeArrowheads="1"/>
            </p:cNvSpPr>
            <p:nvPr/>
          </p:nvSpPr>
          <p:spPr bwMode="auto">
            <a:xfrm>
              <a:off x="96" y="2583"/>
              <a:ext cx="1316" cy="662"/>
            </a:xfrm>
            <a:prstGeom prst="rect">
              <a:avLst/>
            </a:prstGeom>
            <a:noFill/>
            <a:ln w="444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sl-SI" altLang="en-US" sz="2000"/>
                <a:t>Žilavost Charpy</a:t>
              </a:r>
            </a:p>
            <a:p>
              <a:r>
                <a:rPr lang="sl-SI" altLang="en-US" sz="2000"/>
                <a:t>Min 47J</a:t>
              </a:r>
            </a:p>
            <a:p>
              <a:r>
                <a:rPr lang="sl-SI" altLang="en-US" sz="2000"/>
                <a:t>Pri temperaturi v</a:t>
              </a:r>
            </a:p>
          </p:txBody>
        </p:sp>
      </p:grpSp>
      <p:grpSp>
        <p:nvGrpSpPr>
          <p:cNvPr id="23557" name="Group 35"/>
          <p:cNvGrpSpPr>
            <a:grpSpLocks/>
          </p:cNvGrpSpPr>
          <p:nvPr/>
        </p:nvGrpSpPr>
        <p:grpSpPr bwMode="auto">
          <a:xfrm>
            <a:off x="6096000" y="2362200"/>
            <a:ext cx="2819400" cy="2413000"/>
            <a:chOff x="3840" y="1488"/>
            <a:chExt cx="1776" cy="1520"/>
          </a:xfrm>
        </p:grpSpPr>
        <p:sp>
          <p:nvSpPr>
            <p:cNvPr id="23579" name="Line 5"/>
            <p:cNvSpPr>
              <a:spLocks noChangeShapeType="1"/>
            </p:cNvSpPr>
            <p:nvPr/>
          </p:nvSpPr>
          <p:spPr bwMode="auto">
            <a:xfrm>
              <a:off x="5232" y="1488"/>
              <a:ext cx="0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3580" name="Text Box 18"/>
            <p:cNvSpPr txBox="1">
              <a:spLocks noChangeArrowheads="1"/>
            </p:cNvSpPr>
            <p:nvPr/>
          </p:nvSpPr>
          <p:spPr bwMode="auto">
            <a:xfrm>
              <a:off x="3840" y="2544"/>
              <a:ext cx="1776" cy="464"/>
            </a:xfrm>
            <a:prstGeom prst="rect">
              <a:avLst/>
            </a:prstGeom>
            <a:noFill/>
            <a:ln w="349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sl-SI" altLang="en-US" sz="2000"/>
                <a:t>Vsebnost vodika v zvaru H5-H15</a:t>
              </a:r>
              <a:endParaRPr lang="en-AU" altLang="en-US"/>
            </a:p>
          </p:txBody>
        </p:sp>
      </p:grpSp>
      <p:grpSp>
        <p:nvGrpSpPr>
          <p:cNvPr id="23558" name="Group 53"/>
          <p:cNvGrpSpPr>
            <a:grpSpLocks/>
          </p:cNvGrpSpPr>
          <p:nvPr/>
        </p:nvGrpSpPr>
        <p:grpSpPr bwMode="auto">
          <a:xfrm>
            <a:off x="228600" y="1600200"/>
            <a:ext cx="8369300" cy="4479925"/>
            <a:chOff x="144" y="1008"/>
            <a:chExt cx="5272" cy="2822"/>
          </a:xfrm>
        </p:grpSpPr>
        <p:sp>
          <p:nvSpPr>
            <p:cNvPr id="23559" name="Text Box 3"/>
            <p:cNvSpPr txBox="1">
              <a:spLocks noChangeArrowheads="1"/>
            </p:cNvSpPr>
            <p:nvPr/>
          </p:nvSpPr>
          <p:spPr bwMode="auto">
            <a:xfrm>
              <a:off x="1364" y="1008"/>
              <a:ext cx="4052" cy="5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AU" altLang="en-US" sz="5400"/>
                <a:t>E </a:t>
              </a:r>
              <a:r>
                <a:rPr lang="sl-SI" altLang="en-US" sz="5400"/>
                <a:t>46 3 1Ni</a:t>
              </a:r>
              <a:r>
                <a:rPr lang="en-AU" altLang="en-US" sz="5400"/>
                <a:t> </a:t>
              </a:r>
              <a:r>
                <a:rPr lang="sl-SI" altLang="en-US" sz="5400"/>
                <a:t> B 5 4 H5</a:t>
              </a:r>
              <a:endParaRPr lang="en-AU" altLang="en-US" sz="5400"/>
            </a:p>
          </p:txBody>
        </p:sp>
        <p:grpSp>
          <p:nvGrpSpPr>
            <p:cNvPr id="23560" name="Group 7"/>
            <p:cNvGrpSpPr>
              <a:grpSpLocks/>
            </p:cNvGrpSpPr>
            <p:nvPr/>
          </p:nvGrpSpPr>
          <p:grpSpPr bwMode="auto">
            <a:xfrm>
              <a:off x="144" y="1440"/>
              <a:ext cx="1728" cy="875"/>
              <a:chOff x="133" y="1488"/>
              <a:chExt cx="1728" cy="875"/>
            </a:xfrm>
          </p:grpSpPr>
          <p:sp>
            <p:nvSpPr>
              <p:cNvPr id="23576" name="Line 8"/>
              <p:cNvSpPr>
                <a:spLocks noChangeShapeType="1"/>
              </p:cNvSpPr>
              <p:nvPr/>
            </p:nvSpPr>
            <p:spPr bwMode="auto">
              <a:xfrm flipH="1">
                <a:off x="1639" y="1488"/>
                <a:ext cx="22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3577" name="Text Box 9"/>
              <p:cNvSpPr txBox="1">
                <a:spLocks noChangeArrowheads="1"/>
              </p:cNvSpPr>
              <p:nvPr/>
            </p:nvSpPr>
            <p:spPr bwMode="auto">
              <a:xfrm>
                <a:off x="133" y="1623"/>
                <a:ext cx="1309" cy="740"/>
              </a:xfrm>
              <a:prstGeom prst="rect">
                <a:avLst/>
              </a:prstGeom>
              <a:noFill/>
              <a:ln w="444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sl-SI" altLang="en-US" sz="2000"/>
                  <a:t>Trdnost </a:t>
                </a:r>
                <a:r>
                  <a:rPr lang="sl-SI" altLang="en-US" sz="1600"/>
                  <a:t>N/mm</a:t>
                </a:r>
                <a:r>
                  <a:rPr lang="sl-SI" altLang="en-US" sz="1600" baseline="22000"/>
                  <a:t>2      </a:t>
                </a:r>
                <a:r>
                  <a:rPr lang="sl-SI" altLang="en-US" sz="2000"/>
                  <a:t> </a:t>
                </a:r>
                <a:endParaRPr lang="sl-SI" altLang="en-US" sz="1600" baseline="22000"/>
              </a:p>
              <a:p>
                <a:r>
                  <a:rPr lang="sl-SI" altLang="en-US" baseline="22000"/>
                  <a:t>Oznake:</a:t>
                </a:r>
              </a:p>
              <a:p>
                <a:r>
                  <a:rPr lang="sl-SI" altLang="en-US" baseline="22000"/>
                  <a:t>35, 38, 42, 46, 50</a:t>
                </a:r>
              </a:p>
              <a:p>
                <a:endParaRPr lang="en-AU" altLang="en-US" baseline="22000"/>
              </a:p>
            </p:txBody>
          </p:sp>
          <p:sp>
            <p:nvSpPr>
              <p:cNvPr id="23578" name="Line 10"/>
              <p:cNvSpPr>
                <a:spLocks noChangeShapeType="1"/>
              </p:cNvSpPr>
              <p:nvPr/>
            </p:nvSpPr>
            <p:spPr bwMode="auto">
              <a:xfrm flipH="1">
                <a:off x="1440" y="1632"/>
                <a:ext cx="19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23561" name="Line 13"/>
            <p:cNvSpPr>
              <a:spLocks noChangeShapeType="1"/>
            </p:cNvSpPr>
            <p:nvPr/>
          </p:nvSpPr>
          <p:spPr bwMode="auto">
            <a:xfrm>
              <a:off x="2880" y="139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grpSp>
          <p:nvGrpSpPr>
            <p:cNvPr id="23562" name="Group 36"/>
            <p:cNvGrpSpPr>
              <a:grpSpLocks/>
            </p:cNvGrpSpPr>
            <p:nvPr/>
          </p:nvGrpSpPr>
          <p:grpSpPr bwMode="auto">
            <a:xfrm>
              <a:off x="3840" y="1536"/>
              <a:ext cx="1296" cy="906"/>
              <a:chOff x="3840" y="1536"/>
              <a:chExt cx="1296" cy="906"/>
            </a:xfrm>
          </p:grpSpPr>
          <p:sp>
            <p:nvSpPr>
              <p:cNvPr id="23574" name="Text Box 6"/>
              <p:cNvSpPr txBox="1">
                <a:spLocks noChangeArrowheads="1"/>
              </p:cNvSpPr>
              <p:nvPr/>
            </p:nvSpPr>
            <p:spPr bwMode="auto">
              <a:xfrm>
                <a:off x="3840" y="1997"/>
                <a:ext cx="1296" cy="445"/>
              </a:xfrm>
              <a:prstGeom prst="rect">
                <a:avLst/>
              </a:prstGeom>
              <a:noFill/>
              <a:ln w="349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sl-SI" altLang="en-US" sz="2000"/>
                  <a:t>Pozicije varjenje</a:t>
                </a:r>
                <a:endParaRPr lang="en-AU" altLang="en-US"/>
              </a:p>
              <a:p>
                <a:r>
                  <a:rPr lang="en-AU" altLang="en-US" sz="1800"/>
                  <a:t>1</a:t>
                </a:r>
                <a:r>
                  <a:rPr lang="sl-SI" altLang="en-US" sz="1800"/>
                  <a:t>, 2, 3, 4, 5</a:t>
                </a:r>
                <a:endParaRPr lang="en-AU" altLang="en-US"/>
              </a:p>
            </p:txBody>
          </p:sp>
          <p:sp>
            <p:nvSpPr>
              <p:cNvPr id="23575" name="Line 19"/>
              <p:cNvSpPr>
                <a:spLocks noChangeShapeType="1"/>
              </p:cNvSpPr>
              <p:nvPr/>
            </p:nvSpPr>
            <p:spPr bwMode="auto">
              <a:xfrm flipH="1">
                <a:off x="4608" y="1536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23563" name="Line 23"/>
            <p:cNvSpPr>
              <a:spLocks noChangeShapeType="1"/>
            </p:cNvSpPr>
            <p:nvPr/>
          </p:nvSpPr>
          <p:spPr bwMode="auto">
            <a:xfrm flipH="1">
              <a:off x="1439" y="2592"/>
              <a:ext cx="2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3564" name="Line 26"/>
            <p:cNvSpPr>
              <a:spLocks noChangeShapeType="1"/>
            </p:cNvSpPr>
            <p:nvPr/>
          </p:nvSpPr>
          <p:spPr bwMode="auto">
            <a:xfrm flipH="1">
              <a:off x="2544" y="1728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3565" name="Line 27"/>
            <p:cNvSpPr>
              <a:spLocks noChangeShapeType="1"/>
            </p:cNvSpPr>
            <p:nvPr/>
          </p:nvSpPr>
          <p:spPr bwMode="auto">
            <a:xfrm flipH="1">
              <a:off x="2304" y="172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3566" name="Line 28"/>
            <p:cNvSpPr>
              <a:spLocks noChangeShapeType="1"/>
            </p:cNvSpPr>
            <p:nvPr/>
          </p:nvSpPr>
          <p:spPr bwMode="auto">
            <a:xfrm flipH="1">
              <a:off x="1392" y="1728"/>
              <a:ext cx="912" cy="16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sl-SI"/>
            </a:p>
          </p:txBody>
        </p:sp>
        <p:grpSp>
          <p:nvGrpSpPr>
            <p:cNvPr id="23567" name="Group 37"/>
            <p:cNvGrpSpPr>
              <a:grpSpLocks/>
            </p:cNvGrpSpPr>
            <p:nvPr/>
          </p:nvGrpSpPr>
          <p:grpSpPr bwMode="auto">
            <a:xfrm>
              <a:off x="3552" y="1440"/>
              <a:ext cx="1680" cy="2374"/>
              <a:chOff x="3552" y="1440"/>
              <a:chExt cx="1680" cy="2374"/>
            </a:xfrm>
          </p:grpSpPr>
          <p:sp>
            <p:nvSpPr>
              <p:cNvPr id="23571" name="Text Box 15"/>
              <p:cNvSpPr txBox="1">
                <a:spLocks noChangeArrowheads="1"/>
              </p:cNvSpPr>
              <p:nvPr/>
            </p:nvSpPr>
            <p:spPr bwMode="auto">
              <a:xfrm>
                <a:off x="3552" y="3120"/>
                <a:ext cx="1680" cy="694"/>
              </a:xfrm>
              <a:prstGeom prst="rect">
                <a:avLst/>
              </a:prstGeom>
              <a:noFill/>
              <a:ln w="349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r>
                  <a:rPr lang="sl-SI" altLang="en-US" sz="2000"/>
                  <a:t>Vrsta toka  in izkoristek %</a:t>
                </a:r>
                <a:endParaRPr lang="en-AU" altLang="en-US"/>
              </a:p>
              <a:p>
                <a:r>
                  <a:rPr lang="sl-SI" altLang="en-US"/>
                  <a:t>1, 2, 3,4, 5, 6, 7,8</a:t>
                </a:r>
                <a:endParaRPr lang="en-AU" altLang="en-US"/>
              </a:p>
            </p:txBody>
          </p:sp>
          <p:sp>
            <p:nvSpPr>
              <p:cNvPr id="23572" name="Line 16"/>
              <p:cNvSpPr>
                <a:spLocks noChangeShapeType="1"/>
              </p:cNvSpPr>
              <p:nvPr/>
            </p:nvSpPr>
            <p:spPr bwMode="auto">
              <a:xfrm flipH="1">
                <a:off x="3552" y="1440"/>
                <a:ext cx="672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3573" name="Line 34"/>
              <p:cNvSpPr>
                <a:spLocks noChangeShapeType="1"/>
              </p:cNvSpPr>
              <p:nvPr/>
            </p:nvSpPr>
            <p:spPr bwMode="auto">
              <a:xfrm>
                <a:off x="3552" y="2256"/>
                <a:ext cx="0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23568" name="Group 52"/>
            <p:cNvGrpSpPr>
              <a:grpSpLocks/>
            </p:cNvGrpSpPr>
            <p:nvPr/>
          </p:nvGrpSpPr>
          <p:grpSpPr bwMode="auto">
            <a:xfrm>
              <a:off x="1872" y="1440"/>
              <a:ext cx="1920" cy="2390"/>
              <a:chOff x="1872" y="1440"/>
              <a:chExt cx="1920" cy="2390"/>
            </a:xfrm>
          </p:grpSpPr>
          <p:sp>
            <p:nvSpPr>
              <p:cNvPr id="23569" name="Text Box 47"/>
              <p:cNvSpPr txBox="1">
                <a:spLocks noChangeArrowheads="1"/>
              </p:cNvSpPr>
              <p:nvPr/>
            </p:nvSpPr>
            <p:spPr bwMode="auto">
              <a:xfrm>
                <a:off x="1872" y="2592"/>
                <a:ext cx="1536" cy="1238"/>
              </a:xfrm>
              <a:prstGeom prst="rect">
                <a:avLst/>
              </a:prstGeom>
              <a:noFill/>
              <a:ln w="444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r>
                  <a:rPr lang="sl-SI" altLang="en-US" sz="2000"/>
                  <a:t>Oznaka-tip plašča</a:t>
                </a:r>
              </a:p>
              <a:p>
                <a:r>
                  <a:rPr lang="sl-SI" altLang="en-US" sz="2000"/>
                  <a:t>A-kisel</a:t>
                </a:r>
              </a:p>
              <a:p>
                <a:r>
                  <a:rPr lang="sl-SI" altLang="en-US" sz="2000"/>
                  <a:t>B-bazičen</a:t>
                </a:r>
              </a:p>
              <a:p>
                <a:r>
                  <a:rPr lang="sl-SI" altLang="en-US" sz="2000"/>
                  <a:t>C celulozni</a:t>
                </a:r>
              </a:p>
              <a:p>
                <a:r>
                  <a:rPr lang="sl-SI" altLang="en-US" sz="2000"/>
                  <a:t>R-rutilni</a:t>
                </a:r>
              </a:p>
              <a:p>
                <a:r>
                  <a:rPr lang="sl-SI" altLang="en-US" sz="2000"/>
                  <a:t>+RR; RC;RA;RB</a:t>
                </a:r>
                <a:endParaRPr lang="en-AU" altLang="en-US" sz="2000"/>
              </a:p>
            </p:txBody>
          </p:sp>
          <p:sp>
            <p:nvSpPr>
              <p:cNvPr id="23570" name="Line 51"/>
              <p:cNvSpPr>
                <a:spLocks noChangeShapeType="1"/>
              </p:cNvSpPr>
              <p:nvPr/>
            </p:nvSpPr>
            <p:spPr bwMode="auto">
              <a:xfrm flipV="1">
                <a:off x="2976" y="1440"/>
                <a:ext cx="816" cy="11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sl-SI"/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3E0451-3B3E-42A2-B11C-957DE310F3A2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smtClean="0"/>
              <a:t>Prednosti   REO</a:t>
            </a:r>
            <a:endParaRPr lang="en-AU" altLang="en-US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en-US" smtClean="0"/>
              <a:t>Zelo široka splošna uporaba</a:t>
            </a:r>
            <a:r>
              <a:rPr lang="en-AU" altLang="en-US" smtClean="0"/>
              <a:t>: </a:t>
            </a:r>
          </a:p>
          <a:p>
            <a:pPr lvl="1"/>
            <a:r>
              <a:rPr lang="sl-SI" altLang="en-US" smtClean="0"/>
              <a:t>Domača uporaba</a:t>
            </a:r>
            <a:r>
              <a:rPr lang="en-AU" altLang="en-US" smtClean="0"/>
              <a:t> </a:t>
            </a:r>
            <a:r>
              <a:rPr lang="sl-SI" altLang="en-US" smtClean="0"/>
              <a:t>pri lahkih konstrukcijah</a:t>
            </a:r>
            <a:endParaRPr lang="en-AU" altLang="en-US" smtClean="0"/>
          </a:p>
          <a:p>
            <a:pPr lvl="1"/>
            <a:r>
              <a:rPr lang="sl-SI" altLang="en-US" smtClean="0"/>
              <a:t>Težke konstrukcije</a:t>
            </a:r>
            <a:r>
              <a:rPr lang="en-AU" altLang="en-US" smtClean="0"/>
              <a:t>, </a:t>
            </a:r>
            <a:r>
              <a:rPr lang="sl-SI" altLang="en-US" smtClean="0"/>
              <a:t>delavnice in gradbišča</a:t>
            </a:r>
            <a:endParaRPr lang="en-AU" altLang="en-US" smtClean="0"/>
          </a:p>
          <a:p>
            <a:pPr lvl="1"/>
            <a:r>
              <a:rPr lang="sl-SI" altLang="en-US" smtClean="0"/>
              <a:t>Visoka </a:t>
            </a:r>
            <a:r>
              <a:rPr lang="en-AU" altLang="en-US" smtClean="0"/>
              <a:t> integrit</a:t>
            </a:r>
            <a:r>
              <a:rPr lang="sl-SI" altLang="en-US" smtClean="0"/>
              <a:t>eta</a:t>
            </a:r>
            <a:r>
              <a:rPr lang="en-AU" altLang="en-US" smtClean="0"/>
              <a:t> (nu</a:t>
            </a:r>
            <a:r>
              <a:rPr lang="sl-SI" altLang="en-US" smtClean="0"/>
              <a:t>k</a:t>
            </a:r>
            <a:r>
              <a:rPr lang="en-AU" altLang="en-US" smtClean="0"/>
              <a:t>le</a:t>
            </a:r>
            <a:r>
              <a:rPr lang="sl-SI" altLang="en-US" smtClean="0"/>
              <a:t>arni reaktorji</a:t>
            </a:r>
            <a:r>
              <a:rPr lang="en-AU" altLang="en-US" smtClean="0"/>
              <a:t>, </a:t>
            </a:r>
            <a:r>
              <a:rPr lang="sl-SI" altLang="en-US" smtClean="0"/>
              <a:t>tlačne posode</a:t>
            </a:r>
            <a:r>
              <a:rPr lang="en-AU" altLang="en-US" smtClean="0"/>
              <a:t>)</a:t>
            </a:r>
          </a:p>
          <a:p>
            <a:r>
              <a:rPr lang="sl-SI" altLang="en-US" smtClean="0"/>
              <a:t>Idealno za razmere, kjer je dostop varilnega mesta otežen, gradbišča,</a:t>
            </a:r>
            <a:r>
              <a:rPr lang="en-AU" altLang="en-US" smtClean="0"/>
              <a:t> </a:t>
            </a:r>
            <a:r>
              <a:rPr lang="sl-SI" altLang="en-US" smtClean="0"/>
              <a:t>znotraj plovil</a:t>
            </a:r>
            <a:r>
              <a:rPr lang="en-AU" altLang="en-US" smtClean="0"/>
              <a:t>, </a:t>
            </a:r>
            <a:r>
              <a:rPr lang="sl-SI" altLang="en-US" smtClean="0"/>
              <a:t>podvodno varjenje</a:t>
            </a:r>
            <a:endParaRPr lang="en-AU" altLang="en-US" smtClean="0"/>
          </a:p>
          <a:p>
            <a:r>
              <a:rPr lang="sl-SI" altLang="en-US" smtClean="0"/>
              <a:t>Zelo široka pokritost z dodajnim materialom</a:t>
            </a:r>
            <a:endParaRPr lang="en-AU" alt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759F758-1202-4D91-AAFF-D63902A29331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smtClean="0"/>
              <a:t>Slabosti REO</a:t>
            </a:r>
            <a:endParaRPr lang="en-AU" altLang="en-US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en-US" smtClean="0"/>
              <a:t>Nizka produktivnost</a:t>
            </a:r>
            <a:endParaRPr lang="en-AU" altLang="en-US" smtClean="0"/>
          </a:p>
          <a:p>
            <a:pPr lvl="1"/>
            <a:r>
              <a:rPr lang="sl-SI" altLang="en-US" smtClean="0"/>
              <a:t>Nizke moči</a:t>
            </a:r>
            <a:endParaRPr lang="en-AU" altLang="en-US" smtClean="0"/>
          </a:p>
          <a:p>
            <a:pPr lvl="1"/>
            <a:r>
              <a:rPr lang="sl-SI" altLang="en-US" smtClean="0"/>
              <a:t>Nekontinuirana uporaba</a:t>
            </a:r>
            <a:r>
              <a:rPr lang="en-AU" altLang="en-US" smtClean="0"/>
              <a:t> (</a:t>
            </a:r>
            <a:r>
              <a:rPr lang="sl-SI" altLang="en-US" smtClean="0"/>
              <a:t>menjava elektrod)</a:t>
            </a:r>
            <a:r>
              <a:rPr lang="en-AU" altLang="en-US" smtClean="0"/>
              <a:t> </a:t>
            </a:r>
          </a:p>
          <a:p>
            <a:r>
              <a:rPr lang="sl-SI" altLang="en-US" smtClean="0"/>
              <a:t>Visoka stopnja vodika v plašču elektrod</a:t>
            </a:r>
            <a:endParaRPr lang="en-AU" altLang="en-US" smtClean="0"/>
          </a:p>
          <a:p>
            <a:r>
              <a:rPr lang="sl-SI" altLang="en-US" smtClean="0"/>
              <a:t>Nevarno delo</a:t>
            </a:r>
            <a:endParaRPr lang="en-AU" altLang="en-US" smtClean="0"/>
          </a:p>
          <a:p>
            <a:pPr lvl="1"/>
            <a:r>
              <a:rPr lang="sl-SI" altLang="en-US" smtClean="0"/>
              <a:t>Možnost poškodb zaradi el. napetosti</a:t>
            </a:r>
            <a:endParaRPr lang="en-AU" alt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D1506A-D6C3-4B50-A478-BFB818A4449D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en-AU" smtClean="0"/>
              <a:t>Obločno varjenje pod praškom</a:t>
            </a:r>
            <a:endParaRPr lang="en-AU" altLang="en-US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altLang="en-US" smtClean="0"/>
              <a:t>EPP</a:t>
            </a:r>
            <a:endParaRPr lang="en-AU" alt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849313" y="2438400"/>
            <a:ext cx="7573962" cy="3532188"/>
            <a:chOff x="535" y="1536"/>
            <a:chExt cx="4771" cy="2225"/>
          </a:xfrm>
        </p:grpSpPr>
        <p:sp>
          <p:nvSpPr>
            <p:cNvPr id="27685" name="Freeform 3"/>
            <p:cNvSpPr>
              <a:spLocks/>
            </p:cNvSpPr>
            <p:nvPr/>
          </p:nvSpPr>
          <p:spPr bwMode="auto">
            <a:xfrm>
              <a:off x="2304" y="2344"/>
              <a:ext cx="2457" cy="1361"/>
            </a:xfrm>
            <a:custGeom>
              <a:avLst/>
              <a:gdLst>
                <a:gd name="T0" fmla="*/ 0 w 2457"/>
                <a:gd name="T1" fmla="*/ 0 h 1361"/>
                <a:gd name="T2" fmla="*/ 2456 w 2457"/>
                <a:gd name="T3" fmla="*/ 0 h 1361"/>
                <a:gd name="T4" fmla="*/ 2456 w 2457"/>
                <a:gd name="T5" fmla="*/ 1360 h 1361"/>
                <a:gd name="T6" fmla="*/ 1672 w 2457"/>
                <a:gd name="T7" fmla="*/ 1360 h 13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7"/>
                <a:gd name="T13" fmla="*/ 0 h 1361"/>
                <a:gd name="T14" fmla="*/ 2457 w 2457"/>
                <a:gd name="T15" fmla="*/ 1361 h 13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7" h="1361">
                  <a:moveTo>
                    <a:pt x="0" y="0"/>
                  </a:moveTo>
                  <a:lnTo>
                    <a:pt x="2456" y="0"/>
                  </a:lnTo>
                  <a:lnTo>
                    <a:pt x="2456" y="1360"/>
                  </a:lnTo>
                  <a:lnTo>
                    <a:pt x="1672" y="1360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686" name="Freeform 4"/>
            <p:cNvSpPr>
              <a:spLocks/>
            </p:cNvSpPr>
            <p:nvPr/>
          </p:nvSpPr>
          <p:spPr bwMode="auto">
            <a:xfrm>
              <a:off x="535" y="3080"/>
              <a:ext cx="3790" cy="681"/>
            </a:xfrm>
            <a:custGeom>
              <a:avLst/>
              <a:gdLst>
                <a:gd name="T0" fmla="*/ 1435 w 3790"/>
                <a:gd name="T1" fmla="*/ 0 h 681"/>
                <a:gd name="T2" fmla="*/ 285 w 3790"/>
                <a:gd name="T3" fmla="*/ 0 h 681"/>
                <a:gd name="T4" fmla="*/ 285 w 3790"/>
                <a:gd name="T5" fmla="*/ 303 h 681"/>
                <a:gd name="T6" fmla="*/ 0 w 3790"/>
                <a:gd name="T7" fmla="*/ 303 h 681"/>
                <a:gd name="T8" fmla="*/ 515 w 3790"/>
                <a:gd name="T9" fmla="*/ 441 h 681"/>
                <a:gd name="T10" fmla="*/ 276 w 3790"/>
                <a:gd name="T11" fmla="*/ 441 h 681"/>
                <a:gd name="T12" fmla="*/ 276 w 3790"/>
                <a:gd name="T13" fmla="*/ 680 h 681"/>
                <a:gd name="T14" fmla="*/ 3541 w 3790"/>
                <a:gd name="T15" fmla="*/ 678 h 681"/>
                <a:gd name="T16" fmla="*/ 3541 w 3790"/>
                <a:gd name="T17" fmla="*/ 474 h 681"/>
                <a:gd name="T18" fmla="*/ 3789 w 3790"/>
                <a:gd name="T19" fmla="*/ 466 h 681"/>
                <a:gd name="T20" fmla="*/ 3307 w 3790"/>
                <a:gd name="T21" fmla="*/ 372 h 681"/>
                <a:gd name="T22" fmla="*/ 3431 w 3790"/>
                <a:gd name="T23" fmla="*/ 204 h 681"/>
                <a:gd name="T24" fmla="*/ 3479 w 3790"/>
                <a:gd name="T25" fmla="*/ 46 h 681"/>
                <a:gd name="T26" fmla="*/ 2244 w 3790"/>
                <a:gd name="T27" fmla="*/ 46 h 681"/>
                <a:gd name="T28" fmla="*/ 2106 w 3790"/>
                <a:gd name="T29" fmla="*/ 294 h 681"/>
                <a:gd name="T30" fmla="*/ 1940 w 3790"/>
                <a:gd name="T31" fmla="*/ 331 h 681"/>
                <a:gd name="T32" fmla="*/ 1738 w 3790"/>
                <a:gd name="T33" fmla="*/ 367 h 681"/>
                <a:gd name="T34" fmla="*/ 1600 w 3790"/>
                <a:gd name="T35" fmla="*/ 367 h 681"/>
                <a:gd name="T36" fmla="*/ 1508 w 3790"/>
                <a:gd name="T37" fmla="*/ 321 h 681"/>
                <a:gd name="T38" fmla="*/ 1435 w 3790"/>
                <a:gd name="T39" fmla="*/ 229 h 681"/>
                <a:gd name="T40" fmla="*/ 1407 w 3790"/>
                <a:gd name="T41" fmla="*/ 128 h 681"/>
                <a:gd name="T42" fmla="*/ 1435 w 3790"/>
                <a:gd name="T43" fmla="*/ 0 h 6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90"/>
                <a:gd name="T67" fmla="*/ 0 h 681"/>
                <a:gd name="T68" fmla="*/ 3790 w 3790"/>
                <a:gd name="T69" fmla="*/ 681 h 68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90" h="681">
                  <a:moveTo>
                    <a:pt x="1435" y="0"/>
                  </a:moveTo>
                  <a:lnTo>
                    <a:pt x="285" y="0"/>
                  </a:lnTo>
                  <a:lnTo>
                    <a:pt x="285" y="303"/>
                  </a:lnTo>
                  <a:lnTo>
                    <a:pt x="0" y="303"/>
                  </a:lnTo>
                  <a:lnTo>
                    <a:pt x="515" y="441"/>
                  </a:lnTo>
                  <a:lnTo>
                    <a:pt x="276" y="441"/>
                  </a:lnTo>
                  <a:lnTo>
                    <a:pt x="276" y="680"/>
                  </a:lnTo>
                  <a:lnTo>
                    <a:pt x="3541" y="678"/>
                  </a:lnTo>
                  <a:lnTo>
                    <a:pt x="3541" y="474"/>
                  </a:lnTo>
                  <a:lnTo>
                    <a:pt x="3789" y="466"/>
                  </a:lnTo>
                  <a:lnTo>
                    <a:pt x="3307" y="372"/>
                  </a:lnTo>
                  <a:lnTo>
                    <a:pt x="3431" y="204"/>
                  </a:lnTo>
                  <a:lnTo>
                    <a:pt x="3479" y="46"/>
                  </a:lnTo>
                  <a:lnTo>
                    <a:pt x="2244" y="46"/>
                  </a:lnTo>
                  <a:lnTo>
                    <a:pt x="2106" y="294"/>
                  </a:lnTo>
                  <a:lnTo>
                    <a:pt x="1940" y="331"/>
                  </a:lnTo>
                  <a:lnTo>
                    <a:pt x="1738" y="367"/>
                  </a:lnTo>
                  <a:lnTo>
                    <a:pt x="1600" y="367"/>
                  </a:lnTo>
                  <a:lnTo>
                    <a:pt x="1508" y="321"/>
                  </a:lnTo>
                  <a:lnTo>
                    <a:pt x="1435" y="229"/>
                  </a:lnTo>
                  <a:lnTo>
                    <a:pt x="1407" y="128"/>
                  </a:lnTo>
                  <a:lnTo>
                    <a:pt x="1435" y="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687" name="Rectangle 5"/>
            <p:cNvSpPr>
              <a:spLocks noChangeArrowheads="1"/>
            </p:cNvSpPr>
            <p:nvPr/>
          </p:nvSpPr>
          <p:spPr bwMode="auto">
            <a:xfrm>
              <a:off x="3984" y="1536"/>
              <a:ext cx="1072" cy="85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/>
              <a:r>
                <a:rPr lang="sl-SI" altLang="en-AU" sz="1600"/>
                <a:t>Izvor energije</a:t>
              </a:r>
              <a:endParaRPr lang="en-AU" altLang="en-AU" sz="1600"/>
            </a:p>
          </p:txBody>
        </p:sp>
        <p:sp>
          <p:nvSpPr>
            <p:cNvPr id="27688" name="Rectangle 6"/>
            <p:cNvSpPr>
              <a:spLocks noChangeArrowheads="1"/>
            </p:cNvSpPr>
            <p:nvPr/>
          </p:nvSpPr>
          <p:spPr bwMode="auto">
            <a:xfrm>
              <a:off x="4823" y="2752"/>
              <a:ext cx="48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1600"/>
                <a:t>vodnik</a:t>
              </a:r>
              <a:endParaRPr lang="en-AU" altLang="en-AU" sz="1600"/>
            </a:p>
          </p:txBody>
        </p:sp>
        <p:sp>
          <p:nvSpPr>
            <p:cNvPr id="27689" name="Rectangle 7"/>
            <p:cNvSpPr>
              <a:spLocks noChangeArrowheads="1"/>
            </p:cNvSpPr>
            <p:nvPr/>
          </p:nvSpPr>
          <p:spPr bwMode="auto">
            <a:xfrm>
              <a:off x="4815" y="2396"/>
              <a:ext cx="16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AU" altLang="en-AU" sz="2000" b="1"/>
                <a:t>-</a:t>
              </a:r>
            </a:p>
          </p:txBody>
        </p:sp>
        <p:sp>
          <p:nvSpPr>
            <p:cNvPr id="27690" name="Rectangle 8"/>
            <p:cNvSpPr>
              <a:spLocks noChangeArrowheads="1"/>
            </p:cNvSpPr>
            <p:nvPr/>
          </p:nvSpPr>
          <p:spPr bwMode="auto">
            <a:xfrm>
              <a:off x="3511" y="2060"/>
              <a:ext cx="20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AU" altLang="en-AU" sz="2000" b="1"/>
                <a:t>+</a:t>
              </a:r>
            </a:p>
          </p:txBody>
        </p:sp>
      </p:grpSp>
      <p:sp>
        <p:nvSpPr>
          <p:cNvPr id="27651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ctr"/>
          <a:lstStyle/>
          <a:p>
            <a:r>
              <a:rPr lang="sl-SI" altLang="en-AU" smtClean="0"/>
              <a:t>Obločno varjenje pod praškom</a:t>
            </a:r>
            <a:endParaRPr lang="en-AU" altLang="en-AU" smtClean="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20913" y="6096000"/>
            <a:ext cx="1970087" cy="346075"/>
            <a:chOff x="1399" y="3840"/>
            <a:chExt cx="1241" cy="218"/>
          </a:xfrm>
        </p:grpSpPr>
        <p:sp>
          <p:nvSpPr>
            <p:cNvPr id="27683" name="Line 11"/>
            <p:cNvSpPr>
              <a:spLocks noChangeShapeType="1"/>
            </p:cNvSpPr>
            <p:nvPr/>
          </p:nvSpPr>
          <p:spPr bwMode="auto">
            <a:xfrm>
              <a:off x="1608" y="3840"/>
              <a:ext cx="1032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7684" name="Rectangle 12"/>
            <p:cNvSpPr>
              <a:spLocks noChangeArrowheads="1"/>
            </p:cNvSpPr>
            <p:nvPr/>
          </p:nvSpPr>
          <p:spPr bwMode="auto">
            <a:xfrm>
              <a:off x="1399" y="3848"/>
              <a:ext cx="98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1600"/>
                <a:t>Pomik varjenca</a:t>
              </a:r>
              <a:endParaRPr lang="en-AU" altLang="en-AU" sz="1600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066800" y="2057400"/>
            <a:ext cx="5335588" cy="2851150"/>
            <a:chOff x="672" y="1305"/>
            <a:chExt cx="3361" cy="1796"/>
          </a:xfrm>
        </p:grpSpPr>
        <p:sp>
          <p:nvSpPr>
            <p:cNvPr id="27677" name="Freeform 14"/>
            <p:cNvSpPr>
              <a:spLocks/>
            </p:cNvSpPr>
            <p:nvPr/>
          </p:nvSpPr>
          <p:spPr bwMode="auto">
            <a:xfrm>
              <a:off x="944" y="2537"/>
              <a:ext cx="3086" cy="564"/>
            </a:xfrm>
            <a:custGeom>
              <a:avLst/>
              <a:gdLst>
                <a:gd name="T0" fmla="*/ 0 w 3086"/>
                <a:gd name="T1" fmla="*/ 563 h 564"/>
                <a:gd name="T2" fmla="*/ 106 w 3086"/>
                <a:gd name="T3" fmla="*/ 331 h 564"/>
                <a:gd name="T4" fmla="*/ 308 w 3086"/>
                <a:gd name="T5" fmla="*/ 129 h 564"/>
                <a:gd name="T6" fmla="*/ 520 w 3086"/>
                <a:gd name="T7" fmla="*/ 55 h 564"/>
                <a:gd name="T8" fmla="*/ 888 w 3086"/>
                <a:gd name="T9" fmla="*/ 55 h 564"/>
                <a:gd name="T10" fmla="*/ 1145 w 3086"/>
                <a:gd name="T11" fmla="*/ 18 h 564"/>
                <a:gd name="T12" fmla="*/ 1476 w 3086"/>
                <a:gd name="T13" fmla="*/ 28 h 564"/>
                <a:gd name="T14" fmla="*/ 2102 w 3086"/>
                <a:gd name="T15" fmla="*/ 18 h 564"/>
                <a:gd name="T16" fmla="*/ 2589 w 3086"/>
                <a:gd name="T17" fmla="*/ 28 h 564"/>
                <a:gd name="T18" fmla="*/ 3049 w 3086"/>
                <a:gd name="T19" fmla="*/ 0 h 564"/>
                <a:gd name="T20" fmla="*/ 3085 w 3086"/>
                <a:gd name="T21" fmla="*/ 451 h 564"/>
                <a:gd name="T22" fmla="*/ 1744 w 3086"/>
                <a:gd name="T23" fmla="*/ 539 h 564"/>
                <a:gd name="T24" fmla="*/ 1652 w 3086"/>
                <a:gd name="T25" fmla="*/ 455 h 564"/>
                <a:gd name="T26" fmla="*/ 1572 w 3086"/>
                <a:gd name="T27" fmla="*/ 395 h 564"/>
                <a:gd name="T28" fmla="*/ 1492 w 3086"/>
                <a:gd name="T29" fmla="*/ 311 h 564"/>
                <a:gd name="T30" fmla="*/ 1368 w 3086"/>
                <a:gd name="T31" fmla="*/ 251 h 564"/>
                <a:gd name="T32" fmla="*/ 1168 w 3086"/>
                <a:gd name="T33" fmla="*/ 263 h 564"/>
                <a:gd name="T34" fmla="*/ 1064 w 3086"/>
                <a:gd name="T35" fmla="*/ 331 h 564"/>
                <a:gd name="T36" fmla="*/ 888 w 3086"/>
                <a:gd name="T37" fmla="*/ 507 h 564"/>
                <a:gd name="T38" fmla="*/ 836 w 3086"/>
                <a:gd name="T39" fmla="*/ 563 h 564"/>
                <a:gd name="T40" fmla="*/ 0 w 3086"/>
                <a:gd name="T41" fmla="*/ 563 h 5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86"/>
                <a:gd name="T64" fmla="*/ 0 h 564"/>
                <a:gd name="T65" fmla="*/ 3086 w 3086"/>
                <a:gd name="T66" fmla="*/ 564 h 5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86" h="564">
                  <a:moveTo>
                    <a:pt x="0" y="563"/>
                  </a:moveTo>
                  <a:lnTo>
                    <a:pt x="106" y="331"/>
                  </a:lnTo>
                  <a:lnTo>
                    <a:pt x="308" y="129"/>
                  </a:lnTo>
                  <a:lnTo>
                    <a:pt x="520" y="55"/>
                  </a:lnTo>
                  <a:lnTo>
                    <a:pt x="888" y="55"/>
                  </a:lnTo>
                  <a:lnTo>
                    <a:pt x="1145" y="18"/>
                  </a:lnTo>
                  <a:lnTo>
                    <a:pt x="1476" y="28"/>
                  </a:lnTo>
                  <a:lnTo>
                    <a:pt x="2102" y="18"/>
                  </a:lnTo>
                  <a:lnTo>
                    <a:pt x="2589" y="28"/>
                  </a:lnTo>
                  <a:lnTo>
                    <a:pt x="3049" y="0"/>
                  </a:lnTo>
                  <a:lnTo>
                    <a:pt x="3085" y="451"/>
                  </a:lnTo>
                  <a:lnTo>
                    <a:pt x="1744" y="539"/>
                  </a:lnTo>
                  <a:lnTo>
                    <a:pt x="1652" y="455"/>
                  </a:lnTo>
                  <a:lnTo>
                    <a:pt x="1572" y="395"/>
                  </a:lnTo>
                  <a:lnTo>
                    <a:pt x="1492" y="311"/>
                  </a:lnTo>
                  <a:lnTo>
                    <a:pt x="1368" y="251"/>
                  </a:lnTo>
                  <a:lnTo>
                    <a:pt x="1168" y="263"/>
                  </a:lnTo>
                  <a:lnTo>
                    <a:pt x="1064" y="331"/>
                  </a:lnTo>
                  <a:lnTo>
                    <a:pt x="888" y="507"/>
                  </a:lnTo>
                  <a:lnTo>
                    <a:pt x="836" y="563"/>
                  </a:lnTo>
                  <a:lnTo>
                    <a:pt x="0" y="563"/>
                  </a:lnTo>
                </a:path>
              </a:pathLst>
            </a:custGeom>
            <a:solidFill>
              <a:schemeClr val="hlink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678" name="Freeform 15"/>
            <p:cNvSpPr>
              <a:spLocks/>
            </p:cNvSpPr>
            <p:nvPr/>
          </p:nvSpPr>
          <p:spPr bwMode="auto">
            <a:xfrm>
              <a:off x="1096" y="1305"/>
              <a:ext cx="636" cy="911"/>
            </a:xfrm>
            <a:custGeom>
              <a:avLst/>
              <a:gdLst>
                <a:gd name="T0" fmla="*/ 0 w 636"/>
                <a:gd name="T1" fmla="*/ 0 h 911"/>
                <a:gd name="T2" fmla="*/ 0 w 636"/>
                <a:gd name="T3" fmla="*/ 588 h 911"/>
                <a:gd name="T4" fmla="*/ 294 w 636"/>
                <a:gd name="T5" fmla="*/ 910 h 911"/>
                <a:gd name="T6" fmla="*/ 635 w 636"/>
                <a:gd name="T7" fmla="*/ 910 h 911"/>
                <a:gd name="T8" fmla="*/ 635 w 636"/>
                <a:gd name="T9" fmla="*/ 0 h 911"/>
                <a:gd name="T10" fmla="*/ 0 w 636"/>
                <a:gd name="T11" fmla="*/ 0 h 9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6"/>
                <a:gd name="T19" fmla="*/ 0 h 911"/>
                <a:gd name="T20" fmla="*/ 636 w 636"/>
                <a:gd name="T21" fmla="*/ 911 h 9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6" h="911">
                  <a:moveTo>
                    <a:pt x="0" y="0"/>
                  </a:moveTo>
                  <a:lnTo>
                    <a:pt x="0" y="588"/>
                  </a:lnTo>
                  <a:lnTo>
                    <a:pt x="294" y="910"/>
                  </a:lnTo>
                  <a:lnTo>
                    <a:pt x="635" y="910"/>
                  </a:lnTo>
                  <a:lnTo>
                    <a:pt x="635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679" name="Rectangle 16"/>
            <p:cNvSpPr>
              <a:spLocks noChangeArrowheads="1"/>
            </p:cNvSpPr>
            <p:nvPr/>
          </p:nvSpPr>
          <p:spPr bwMode="auto">
            <a:xfrm>
              <a:off x="1408" y="2223"/>
              <a:ext cx="315" cy="35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7680" name="Rectangle 17"/>
            <p:cNvSpPr>
              <a:spLocks noChangeArrowheads="1"/>
            </p:cNvSpPr>
            <p:nvPr/>
          </p:nvSpPr>
          <p:spPr bwMode="auto">
            <a:xfrm>
              <a:off x="672" y="2592"/>
              <a:ext cx="88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1600"/>
                <a:t>Varilni prašek</a:t>
              </a:r>
              <a:endParaRPr lang="en-AU" altLang="en-AU" sz="1600"/>
            </a:p>
          </p:txBody>
        </p:sp>
        <p:sp>
          <p:nvSpPr>
            <p:cNvPr id="27681" name="Rectangle 18"/>
            <p:cNvSpPr>
              <a:spLocks noChangeArrowheads="1"/>
            </p:cNvSpPr>
            <p:nvPr/>
          </p:nvSpPr>
          <p:spPr bwMode="auto">
            <a:xfrm>
              <a:off x="1175" y="1512"/>
              <a:ext cx="647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1600"/>
                <a:t>Posoda s</a:t>
              </a:r>
            </a:p>
            <a:p>
              <a:r>
                <a:rPr lang="sl-SI" altLang="en-AU" sz="1600"/>
                <a:t>praškom</a:t>
              </a:r>
              <a:endParaRPr lang="en-AU" altLang="en-AU" sz="1600"/>
            </a:p>
          </p:txBody>
        </p:sp>
        <p:sp>
          <p:nvSpPr>
            <p:cNvPr id="27682" name="Rectangle 19"/>
            <p:cNvSpPr>
              <a:spLocks noChangeArrowheads="1"/>
            </p:cNvSpPr>
            <p:nvPr/>
          </p:nvSpPr>
          <p:spPr bwMode="auto">
            <a:xfrm>
              <a:off x="2967" y="2568"/>
              <a:ext cx="106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1600" dirty="0" err="1"/>
                <a:t>Nestaljen</a:t>
              </a:r>
              <a:r>
                <a:rPr lang="sl-SI" altLang="en-AU" sz="1600" dirty="0"/>
                <a:t> prašek</a:t>
              </a:r>
              <a:endParaRPr lang="en-AU" altLang="en-AU" sz="1600" dirty="0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205163" y="1968500"/>
            <a:ext cx="2544762" cy="2667000"/>
            <a:chOff x="2019" y="1240"/>
            <a:chExt cx="1603" cy="1680"/>
          </a:xfrm>
        </p:grpSpPr>
        <p:sp>
          <p:nvSpPr>
            <p:cNvPr id="27668" name="Oval 21"/>
            <p:cNvSpPr>
              <a:spLocks noChangeArrowheads="1"/>
            </p:cNvSpPr>
            <p:nvPr/>
          </p:nvSpPr>
          <p:spPr bwMode="auto">
            <a:xfrm>
              <a:off x="2272" y="1767"/>
              <a:ext cx="140" cy="14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7669" name="Rectangle 22"/>
            <p:cNvSpPr>
              <a:spLocks noChangeArrowheads="1"/>
            </p:cNvSpPr>
            <p:nvPr/>
          </p:nvSpPr>
          <p:spPr bwMode="auto">
            <a:xfrm>
              <a:off x="2112" y="2232"/>
              <a:ext cx="216" cy="27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7670" name="Oval 23"/>
            <p:cNvSpPr>
              <a:spLocks noChangeArrowheads="1"/>
            </p:cNvSpPr>
            <p:nvPr/>
          </p:nvSpPr>
          <p:spPr bwMode="auto">
            <a:xfrm>
              <a:off x="2019" y="1767"/>
              <a:ext cx="140" cy="14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7671" name="Rectangle 24"/>
            <p:cNvSpPr>
              <a:spLocks noChangeArrowheads="1"/>
            </p:cNvSpPr>
            <p:nvPr/>
          </p:nvSpPr>
          <p:spPr bwMode="auto">
            <a:xfrm>
              <a:off x="2168" y="1448"/>
              <a:ext cx="80" cy="14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7672" name="Rectangle 25"/>
            <p:cNvSpPr>
              <a:spLocks noChangeArrowheads="1"/>
            </p:cNvSpPr>
            <p:nvPr/>
          </p:nvSpPr>
          <p:spPr bwMode="auto">
            <a:xfrm>
              <a:off x="2519" y="1240"/>
              <a:ext cx="106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1600"/>
                <a:t>Elektroda</a:t>
              </a:r>
              <a:r>
                <a:rPr lang="en-AU" altLang="en-AU" sz="1600"/>
                <a:t>l</a:t>
              </a:r>
              <a:r>
                <a:rPr lang="sl-SI" altLang="en-AU" sz="1600"/>
                <a:t>  (žica)</a:t>
              </a:r>
              <a:endParaRPr lang="en-AU" altLang="en-AU" sz="1600"/>
            </a:p>
          </p:txBody>
        </p:sp>
        <p:sp>
          <p:nvSpPr>
            <p:cNvPr id="27673" name="Rectangle 26"/>
            <p:cNvSpPr>
              <a:spLocks noChangeArrowheads="1"/>
            </p:cNvSpPr>
            <p:nvPr/>
          </p:nvSpPr>
          <p:spPr bwMode="auto">
            <a:xfrm>
              <a:off x="2535" y="1696"/>
              <a:ext cx="108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1600" dirty="0"/>
                <a:t>Pogonska kolesa</a:t>
              </a:r>
              <a:endParaRPr lang="en-AU" altLang="en-AU" sz="1600" dirty="0"/>
            </a:p>
          </p:txBody>
        </p:sp>
        <p:sp>
          <p:nvSpPr>
            <p:cNvPr id="27674" name="Rectangle 27"/>
            <p:cNvSpPr>
              <a:spLocks noChangeArrowheads="1"/>
            </p:cNvSpPr>
            <p:nvPr/>
          </p:nvSpPr>
          <p:spPr bwMode="auto">
            <a:xfrm>
              <a:off x="2543" y="2032"/>
              <a:ext cx="91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1600"/>
                <a:t>Kontaktni člen</a:t>
              </a:r>
              <a:endParaRPr lang="en-AU" altLang="en-AU" sz="1600"/>
            </a:p>
          </p:txBody>
        </p:sp>
        <p:sp>
          <p:nvSpPr>
            <p:cNvPr id="27675" name="Line 28"/>
            <p:cNvSpPr>
              <a:spLocks noChangeShapeType="1"/>
            </p:cNvSpPr>
            <p:nvPr/>
          </p:nvSpPr>
          <p:spPr bwMode="auto">
            <a:xfrm flipV="1">
              <a:off x="2320" y="2144"/>
              <a:ext cx="240" cy="1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7676" name="Line 29"/>
            <p:cNvSpPr>
              <a:spLocks noChangeShapeType="1"/>
            </p:cNvSpPr>
            <p:nvPr/>
          </p:nvSpPr>
          <p:spPr bwMode="auto">
            <a:xfrm flipV="1">
              <a:off x="2264" y="1352"/>
              <a:ext cx="248" cy="16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662113" y="4419600"/>
            <a:ext cx="4778375" cy="1514475"/>
            <a:chOff x="1047" y="2784"/>
            <a:chExt cx="3010" cy="954"/>
          </a:xfrm>
        </p:grpSpPr>
        <p:sp>
          <p:nvSpPr>
            <p:cNvPr id="27656" name="Freeform 31"/>
            <p:cNvSpPr>
              <a:spLocks/>
            </p:cNvSpPr>
            <p:nvPr/>
          </p:nvSpPr>
          <p:spPr bwMode="auto">
            <a:xfrm>
              <a:off x="2544" y="2784"/>
              <a:ext cx="1505" cy="313"/>
            </a:xfrm>
            <a:custGeom>
              <a:avLst/>
              <a:gdLst>
                <a:gd name="T0" fmla="*/ 0 w 1505"/>
                <a:gd name="T1" fmla="*/ 312 h 313"/>
                <a:gd name="T2" fmla="*/ 80 w 1505"/>
                <a:gd name="T3" fmla="*/ 176 h 313"/>
                <a:gd name="T4" fmla="*/ 256 w 1505"/>
                <a:gd name="T5" fmla="*/ 48 h 313"/>
                <a:gd name="T6" fmla="*/ 552 w 1505"/>
                <a:gd name="T7" fmla="*/ 0 h 313"/>
                <a:gd name="T8" fmla="*/ 728 w 1505"/>
                <a:gd name="T9" fmla="*/ 8 h 313"/>
                <a:gd name="T10" fmla="*/ 1104 w 1505"/>
                <a:gd name="T11" fmla="*/ 8 h 313"/>
                <a:gd name="T12" fmla="*/ 1456 w 1505"/>
                <a:gd name="T13" fmla="*/ 8 h 313"/>
                <a:gd name="T14" fmla="*/ 1472 w 1505"/>
                <a:gd name="T15" fmla="*/ 136 h 313"/>
                <a:gd name="T16" fmla="*/ 1504 w 1505"/>
                <a:gd name="T17" fmla="*/ 232 h 313"/>
                <a:gd name="T18" fmla="*/ 0 w 1505"/>
                <a:gd name="T19" fmla="*/ 312 h 3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5"/>
                <a:gd name="T31" fmla="*/ 0 h 313"/>
                <a:gd name="T32" fmla="*/ 1505 w 1505"/>
                <a:gd name="T33" fmla="*/ 313 h 3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5" h="313">
                  <a:moveTo>
                    <a:pt x="0" y="312"/>
                  </a:moveTo>
                  <a:lnTo>
                    <a:pt x="80" y="176"/>
                  </a:lnTo>
                  <a:lnTo>
                    <a:pt x="256" y="48"/>
                  </a:lnTo>
                  <a:lnTo>
                    <a:pt x="552" y="0"/>
                  </a:lnTo>
                  <a:lnTo>
                    <a:pt x="728" y="8"/>
                  </a:lnTo>
                  <a:lnTo>
                    <a:pt x="1104" y="8"/>
                  </a:lnTo>
                  <a:lnTo>
                    <a:pt x="1456" y="8"/>
                  </a:lnTo>
                  <a:lnTo>
                    <a:pt x="1472" y="136"/>
                  </a:lnTo>
                  <a:lnTo>
                    <a:pt x="1504" y="232"/>
                  </a:lnTo>
                  <a:lnTo>
                    <a:pt x="0" y="31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657" name="Rectangle 32"/>
            <p:cNvSpPr>
              <a:spLocks noChangeArrowheads="1"/>
            </p:cNvSpPr>
            <p:nvPr/>
          </p:nvSpPr>
          <p:spPr bwMode="auto">
            <a:xfrm>
              <a:off x="3127" y="2784"/>
              <a:ext cx="49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1600" dirty="0"/>
                <a:t>žlindra</a:t>
              </a:r>
              <a:endParaRPr lang="en-AU" altLang="en-AU" sz="1600" dirty="0"/>
            </a:p>
          </p:txBody>
        </p:sp>
        <p:grpSp>
          <p:nvGrpSpPr>
            <p:cNvPr id="27658" name="Group 33"/>
            <p:cNvGrpSpPr>
              <a:grpSpLocks/>
            </p:cNvGrpSpPr>
            <p:nvPr/>
          </p:nvGrpSpPr>
          <p:grpSpPr bwMode="auto">
            <a:xfrm>
              <a:off x="1047" y="2960"/>
              <a:ext cx="3010" cy="778"/>
              <a:chOff x="1063" y="2960"/>
              <a:chExt cx="3010" cy="778"/>
            </a:xfrm>
          </p:grpSpPr>
          <p:sp>
            <p:nvSpPr>
              <p:cNvPr id="27659" name="Freeform 34"/>
              <p:cNvSpPr>
                <a:spLocks/>
              </p:cNvSpPr>
              <p:nvPr/>
            </p:nvSpPr>
            <p:spPr bwMode="auto">
              <a:xfrm>
                <a:off x="2678" y="2984"/>
                <a:ext cx="1395" cy="513"/>
              </a:xfrm>
              <a:custGeom>
                <a:avLst/>
                <a:gdLst>
                  <a:gd name="T0" fmla="*/ 386 w 1395"/>
                  <a:gd name="T1" fmla="*/ 4 h 513"/>
                  <a:gd name="T2" fmla="*/ 1394 w 1395"/>
                  <a:gd name="T3" fmla="*/ 0 h 513"/>
                  <a:gd name="T4" fmla="*/ 1394 w 1395"/>
                  <a:gd name="T5" fmla="*/ 402 h 513"/>
                  <a:gd name="T6" fmla="*/ 1394 w 1395"/>
                  <a:gd name="T7" fmla="*/ 464 h 513"/>
                  <a:gd name="T8" fmla="*/ 1164 w 1395"/>
                  <a:gd name="T9" fmla="*/ 470 h 513"/>
                  <a:gd name="T10" fmla="*/ 1378 w 1395"/>
                  <a:gd name="T11" fmla="*/ 512 h 513"/>
                  <a:gd name="T12" fmla="*/ 0 w 1395"/>
                  <a:gd name="T13" fmla="*/ 509 h 513"/>
                  <a:gd name="T14" fmla="*/ 386 w 1395"/>
                  <a:gd name="T15" fmla="*/ 4 h 5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95"/>
                  <a:gd name="T25" fmla="*/ 0 h 513"/>
                  <a:gd name="T26" fmla="*/ 1395 w 1395"/>
                  <a:gd name="T27" fmla="*/ 513 h 5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95" h="513">
                    <a:moveTo>
                      <a:pt x="386" y="4"/>
                    </a:moveTo>
                    <a:lnTo>
                      <a:pt x="1394" y="0"/>
                    </a:lnTo>
                    <a:lnTo>
                      <a:pt x="1394" y="402"/>
                    </a:lnTo>
                    <a:lnTo>
                      <a:pt x="1394" y="464"/>
                    </a:lnTo>
                    <a:lnTo>
                      <a:pt x="1164" y="470"/>
                    </a:lnTo>
                    <a:lnTo>
                      <a:pt x="1378" y="512"/>
                    </a:lnTo>
                    <a:lnTo>
                      <a:pt x="0" y="509"/>
                    </a:lnTo>
                    <a:lnTo>
                      <a:pt x="386" y="4"/>
                    </a:lnTo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7660" name="Freeform 35"/>
              <p:cNvSpPr>
                <a:spLocks/>
              </p:cNvSpPr>
              <p:nvPr/>
            </p:nvSpPr>
            <p:spPr bwMode="auto">
              <a:xfrm>
                <a:off x="2255" y="2988"/>
                <a:ext cx="810" cy="516"/>
              </a:xfrm>
              <a:custGeom>
                <a:avLst/>
                <a:gdLst>
                  <a:gd name="T0" fmla="*/ 276 w 810"/>
                  <a:gd name="T1" fmla="*/ 138 h 516"/>
                  <a:gd name="T2" fmla="*/ 211 w 810"/>
                  <a:gd name="T3" fmla="*/ 202 h 516"/>
                  <a:gd name="T4" fmla="*/ 165 w 810"/>
                  <a:gd name="T5" fmla="*/ 331 h 516"/>
                  <a:gd name="T6" fmla="*/ 128 w 810"/>
                  <a:gd name="T7" fmla="*/ 386 h 516"/>
                  <a:gd name="T8" fmla="*/ 36 w 810"/>
                  <a:gd name="T9" fmla="*/ 450 h 516"/>
                  <a:gd name="T10" fmla="*/ 0 w 810"/>
                  <a:gd name="T11" fmla="*/ 469 h 516"/>
                  <a:gd name="T12" fmla="*/ 101 w 810"/>
                  <a:gd name="T13" fmla="*/ 496 h 516"/>
                  <a:gd name="T14" fmla="*/ 266 w 810"/>
                  <a:gd name="T15" fmla="*/ 515 h 516"/>
                  <a:gd name="T16" fmla="*/ 450 w 810"/>
                  <a:gd name="T17" fmla="*/ 505 h 516"/>
                  <a:gd name="T18" fmla="*/ 551 w 810"/>
                  <a:gd name="T19" fmla="*/ 459 h 516"/>
                  <a:gd name="T20" fmla="*/ 671 w 810"/>
                  <a:gd name="T21" fmla="*/ 331 h 516"/>
                  <a:gd name="T22" fmla="*/ 745 w 810"/>
                  <a:gd name="T23" fmla="*/ 174 h 516"/>
                  <a:gd name="T24" fmla="*/ 809 w 810"/>
                  <a:gd name="T25" fmla="*/ 0 h 516"/>
                  <a:gd name="T26" fmla="*/ 671 w 810"/>
                  <a:gd name="T27" fmla="*/ 0 h 516"/>
                  <a:gd name="T28" fmla="*/ 505 w 810"/>
                  <a:gd name="T29" fmla="*/ 27 h 516"/>
                  <a:gd name="T30" fmla="*/ 377 w 810"/>
                  <a:gd name="T31" fmla="*/ 73 h 516"/>
                  <a:gd name="T32" fmla="*/ 276 w 810"/>
                  <a:gd name="T33" fmla="*/ 138 h 5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0"/>
                  <a:gd name="T52" fmla="*/ 0 h 516"/>
                  <a:gd name="T53" fmla="*/ 810 w 810"/>
                  <a:gd name="T54" fmla="*/ 516 h 5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0" h="516">
                    <a:moveTo>
                      <a:pt x="276" y="138"/>
                    </a:moveTo>
                    <a:lnTo>
                      <a:pt x="211" y="202"/>
                    </a:lnTo>
                    <a:lnTo>
                      <a:pt x="165" y="331"/>
                    </a:lnTo>
                    <a:lnTo>
                      <a:pt x="128" y="386"/>
                    </a:lnTo>
                    <a:lnTo>
                      <a:pt x="36" y="450"/>
                    </a:lnTo>
                    <a:lnTo>
                      <a:pt x="0" y="469"/>
                    </a:lnTo>
                    <a:lnTo>
                      <a:pt x="101" y="496"/>
                    </a:lnTo>
                    <a:lnTo>
                      <a:pt x="266" y="515"/>
                    </a:lnTo>
                    <a:lnTo>
                      <a:pt x="450" y="505"/>
                    </a:lnTo>
                    <a:lnTo>
                      <a:pt x="551" y="459"/>
                    </a:lnTo>
                    <a:lnTo>
                      <a:pt x="671" y="331"/>
                    </a:lnTo>
                    <a:lnTo>
                      <a:pt x="745" y="174"/>
                    </a:lnTo>
                    <a:lnTo>
                      <a:pt x="809" y="0"/>
                    </a:lnTo>
                    <a:lnTo>
                      <a:pt x="671" y="0"/>
                    </a:lnTo>
                    <a:lnTo>
                      <a:pt x="505" y="27"/>
                    </a:lnTo>
                    <a:lnTo>
                      <a:pt x="377" y="73"/>
                    </a:lnTo>
                    <a:lnTo>
                      <a:pt x="276" y="138"/>
                    </a:lnTo>
                  </a:path>
                </a:pathLst>
              </a:custGeom>
              <a:solidFill>
                <a:schemeClr val="folHlink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7661" name="Rectangle 36"/>
              <p:cNvSpPr>
                <a:spLocks noChangeArrowheads="1"/>
              </p:cNvSpPr>
              <p:nvPr/>
            </p:nvSpPr>
            <p:spPr bwMode="auto">
              <a:xfrm>
                <a:off x="3119" y="304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sl-SI" altLang="en-AU" sz="1600"/>
                  <a:t>var</a:t>
                </a:r>
                <a:endParaRPr lang="en-AU" altLang="en-AU" sz="1600"/>
              </a:p>
            </p:txBody>
          </p:sp>
          <p:sp>
            <p:nvSpPr>
              <p:cNvPr id="27662" name="Rectangle 37"/>
              <p:cNvSpPr>
                <a:spLocks noChangeArrowheads="1"/>
              </p:cNvSpPr>
              <p:nvPr/>
            </p:nvSpPr>
            <p:spPr bwMode="auto">
              <a:xfrm>
                <a:off x="3207" y="3528"/>
                <a:ext cx="419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sl-SI" altLang="en-AU" sz="1600"/>
                  <a:t>talina</a:t>
                </a:r>
                <a:endParaRPr lang="en-AU" altLang="en-AU" sz="1600"/>
              </a:p>
            </p:txBody>
          </p:sp>
          <p:sp>
            <p:nvSpPr>
              <p:cNvPr id="27663" name="Rectangle 38"/>
              <p:cNvSpPr>
                <a:spLocks noChangeArrowheads="1"/>
              </p:cNvSpPr>
              <p:nvPr/>
            </p:nvSpPr>
            <p:spPr bwMode="auto">
              <a:xfrm>
                <a:off x="1063" y="3240"/>
                <a:ext cx="419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sl-SI" altLang="en-AU" sz="1600"/>
                  <a:t>oblok</a:t>
                </a:r>
                <a:endParaRPr lang="en-AU" altLang="en-AU" sz="1600"/>
              </a:p>
            </p:txBody>
          </p:sp>
          <p:sp>
            <p:nvSpPr>
              <p:cNvPr id="27664" name="Line 39"/>
              <p:cNvSpPr>
                <a:spLocks noChangeShapeType="1"/>
              </p:cNvSpPr>
              <p:nvPr/>
            </p:nvSpPr>
            <p:spPr bwMode="auto">
              <a:xfrm>
                <a:off x="2928" y="3344"/>
                <a:ext cx="296" cy="26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7665" name="Freeform 40"/>
              <p:cNvSpPr>
                <a:spLocks/>
              </p:cNvSpPr>
              <p:nvPr/>
            </p:nvSpPr>
            <p:spPr bwMode="auto">
              <a:xfrm>
                <a:off x="2008" y="2960"/>
                <a:ext cx="105" cy="161"/>
              </a:xfrm>
              <a:custGeom>
                <a:avLst/>
                <a:gdLst>
                  <a:gd name="T0" fmla="*/ 104 w 105"/>
                  <a:gd name="T1" fmla="*/ 0 h 161"/>
                  <a:gd name="T2" fmla="*/ 32 w 105"/>
                  <a:gd name="T3" fmla="*/ 72 h 161"/>
                  <a:gd name="T4" fmla="*/ 0 w 105"/>
                  <a:gd name="T5" fmla="*/ 160 h 161"/>
                  <a:gd name="T6" fmla="*/ 0 60000 65536"/>
                  <a:gd name="T7" fmla="*/ 0 60000 65536"/>
                  <a:gd name="T8" fmla="*/ 0 60000 65536"/>
                  <a:gd name="T9" fmla="*/ 0 w 105"/>
                  <a:gd name="T10" fmla="*/ 0 h 161"/>
                  <a:gd name="T11" fmla="*/ 105 w 105"/>
                  <a:gd name="T12" fmla="*/ 161 h 1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" h="161">
                    <a:moveTo>
                      <a:pt x="104" y="0"/>
                    </a:moveTo>
                    <a:lnTo>
                      <a:pt x="32" y="72"/>
                    </a:lnTo>
                    <a:lnTo>
                      <a:pt x="0" y="160"/>
                    </a:lnTo>
                  </a:path>
                </a:pathLst>
              </a:custGeom>
              <a:noFill/>
              <a:ln w="25400" cap="rnd">
                <a:solidFill>
                  <a:srgbClr val="1600B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7666" name="Freeform 41"/>
              <p:cNvSpPr>
                <a:spLocks/>
              </p:cNvSpPr>
              <p:nvPr/>
            </p:nvSpPr>
            <p:spPr bwMode="auto">
              <a:xfrm>
                <a:off x="2296" y="2960"/>
                <a:ext cx="129" cy="193"/>
              </a:xfrm>
              <a:custGeom>
                <a:avLst/>
                <a:gdLst>
                  <a:gd name="T0" fmla="*/ 0 w 129"/>
                  <a:gd name="T1" fmla="*/ 0 h 193"/>
                  <a:gd name="T2" fmla="*/ 64 w 129"/>
                  <a:gd name="T3" fmla="*/ 48 h 193"/>
                  <a:gd name="T4" fmla="*/ 112 w 129"/>
                  <a:gd name="T5" fmla="*/ 152 h 193"/>
                  <a:gd name="T6" fmla="*/ 128 w 129"/>
                  <a:gd name="T7" fmla="*/ 192 h 1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9"/>
                  <a:gd name="T13" fmla="*/ 0 h 193"/>
                  <a:gd name="T14" fmla="*/ 129 w 129"/>
                  <a:gd name="T15" fmla="*/ 193 h 1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9" h="193">
                    <a:moveTo>
                      <a:pt x="0" y="0"/>
                    </a:moveTo>
                    <a:lnTo>
                      <a:pt x="64" y="48"/>
                    </a:lnTo>
                    <a:lnTo>
                      <a:pt x="112" y="152"/>
                    </a:lnTo>
                    <a:lnTo>
                      <a:pt x="128" y="192"/>
                    </a:lnTo>
                  </a:path>
                </a:pathLst>
              </a:custGeom>
              <a:noFill/>
              <a:ln w="25400" cap="rnd">
                <a:solidFill>
                  <a:srgbClr val="1600B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7667" name="Line 42"/>
              <p:cNvSpPr>
                <a:spLocks noChangeShapeType="1"/>
              </p:cNvSpPr>
              <p:nvPr/>
            </p:nvSpPr>
            <p:spPr bwMode="auto">
              <a:xfrm flipH="1">
                <a:off x="1712" y="3288"/>
                <a:ext cx="240" cy="48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229600" cy="838200"/>
          </a:xfrm>
        </p:spPr>
        <p:txBody>
          <a:bodyPr/>
          <a:lstStyle/>
          <a:p>
            <a:r>
              <a:rPr lang="sl-SI" altLang="en-AU" smtClean="0"/>
              <a:t>Značilnisti varjenja pod praškom</a:t>
            </a:r>
            <a:endParaRPr lang="en-AU" altLang="en-A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3810000" cy="4419600"/>
          </a:xfrm>
        </p:spPr>
        <p:txBody>
          <a:bodyPr/>
          <a:lstStyle/>
          <a:p>
            <a:r>
              <a:rPr lang="sl-SI" altLang="en-AU" sz="2400" dirty="0" smtClean="0"/>
              <a:t>Visoka produktivnost</a:t>
            </a:r>
            <a:endParaRPr lang="en-AU" altLang="en-AU" sz="2400" dirty="0" smtClean="0"/>
          </a:p>
          <a:p>
            <a:pPr lvl="1"/>
            <a:r>
              <a:rPr lang="en-AU" altLang="en-AU" sz="2000" dirty="0" smtClean="0"/>
              <a:t>2 </a:t>
            </a:r>
            <a:r>
              <a:rPr lang="sl-SI" altLang="en-AU" sz="2000" dirty="0" smtClean="0"/>
              <a:t>do</a:t>
            </a:r>
            <a:r>
              <a:rPr lang="en-AU" altLang="en-AU" sz="2000" dirty="0" smtClean="0"/>
              <a:t> 10 kg/</a:t>
            </a:r>
            <a:r>
              <a:rPr lang="sl-SI" altLang="en-AU" sz="2000" dirty="0" smtClean="0"/>
              <a:t>uro</a:t>
            </a:r>
            <a:endParaRPr lang="en-AU" altLang="en-AU" sz="2000" dirty="0" smtClean="0"/>
          </a:p>
          <a:p>
            <a:pPr lvl="1"/>
            <a:r>
              <a:rPr lang="sl-SI" altLang="en-AU" sz="2000" dirty="0" smtClean="0"/>
              <a:t>Več kot </a:t>
            </a:r>
            <a:r>
              <a:rPr lang="en-AU" altLang="en-AU" sz="2000" dirty="0" smtClean="0"/>
              <a:t> 2m/min</a:t>
            </a:r>
          </a:p>
          <a:p>
            <a:r>
              <a:rPr lang="sl-SI" altLang="en-AU" sz="2400" dirty="0" smtClean="0"/>
              <a:t>Okorne</a:t>
            </a:r>
            <a:r>
              <a:rPr lang="en-AU" altLang="en-AU" sz="2400" dirty="0" smtClean="0"/>
              <a:t>,</a:t>
            </a:r>
            <a:r>
              <a:rPr lang="sl-SI" altLang="en-AU" sz="2400" dirty="0" smtClean="0"/>
              <a:t>drage in težke naprave</a:t>
            </a:r>
            <a:endParaRPr lang="en-AU" altLang="en-AU" sz="2400" dirty="0" smtClean="0"/>
          </a:p>
          <a:p>
            <a:r>
              <a:rPr lang="sl-SI" altLang="en-AU" sz="2400" dirty="0" smtClean="0"/>
              <a:t>Samo ravno in prečno  vodenje</a:t>
            </a:r>
            <a:endParaRPr lang="en-AU" altLang="en-AU" sz="2400" dirty="0" smtClean="0"/>
          </a:p>
          <a:p>
            <a:r>
              <a:rPr lang="sl-SI" altLang="en-AU" sz="2400" dirty="0" smtClean="0"/>
              <a:t>Primerno za debeline 6 mm in več </a:t>
            </a:r>
          </a:p>
          <a:p>
            <a:r>
              <a:rPr lang="sl-SI" altLang="en-AU" sz="2400" dirty="0" smtClean="0"/>
              <a:t>Primerno za varjenje </a:t>
            </a:r>
            <a:r>
              <a:rPr lang="sl-SI" altLang="en-AU" sz="2400" dirty="0" err="1" smtClean="0"/>
              <a:t>fero</a:t>
            </a:r>
            <a:r>
              <a:rPr lang="sl-SI" altLang="en-AU" sz="2400" dirty="0" smtClean="0"/>
              <a:t> materialov</a:t>
            </a:r>
            <a:endParaRPr lang="en-AU" altLang="en-AU" sz="2400" dirty="0" smtClean="0"/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3767138" cy="4953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grada številke diapozitiva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16D801-65B4-46DF-A237-B42BE5776299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AU" smtClean="0"/>
              <a:t>Naprave</a:t>
            </a:r>
            <a:endParaRPr lang="en-AU" altLang="en-AU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962400" cy="4114800"/>
          </a:xfrm>
        </p:spPr>
        <p:txBody>
          <a:bodyPr/>
          <a:lstStyle/>
          <a:p>
            <a:r>
              <a:rPr lang="sl-SI" altLang="en-AU" sz="2400" smtClean="0"/>
              <a:t>Izvor energije</a:t>
            </a:r>
            <a:endParaRPr lang="en-AU" altLang="en-AU" sz="2400" smtClean="0"/>
          </a:p>
          <a:p>
            <a:r>
              <a:rPr lang="sl-SI" altLang="en-AU" sz="2400" smtClean="0"/>
              <a:t>Varilna glava in kontrolna plošča</a:t>
            </a:r>
          </a:p>
          <a:p>
            <a:r>
              <a:rPr lang="sl-SI" altLang="en-AU" sz="2400" smtClean="0"/>
              <a:t>Vodila</a:t>
            </a:r>
            <a:endParaRPr lang="en-AU" altLang="en-AU" sz="2400" smtClean="0"/>
          </a:p>
          <a:p>
            <a:r>
              <a:rPr lang="sl-SI" altLang="en-AU" sz="2400" smtClean="0"/>
              <a:t>Posoda z praškom</a:t>
            </a:r>
            <a:endParaRPr lang="en-AU" altLang="en-AU" sz="2400" smtClean="0"/>
          </a:p>
          <a:p>
            <a:r>
              <a:rPr lang="sl-SI" altLang="en-AU" sz="2400" smtClean="0"/>
              <a:t>Podnožna konstrukcija</a:t>
            </a:r>
            <a:endParaRPr lang="en-AU" altLang="en-AU" sz="2400" smtClean="0"/>
          </a:p>
        </p:txBody>
      </p:sp>
      <p:pic>
        <p:nvPicPr>
          <p:cNvPr id="297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990600"/>
            <a:ext cx="2719388" cy="3200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970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33800"/>
            <a:ext cx="2438400" cy="2354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8D7CFC5-D8D3-4827-BDE1-DE856EED3BAE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AU" smtClean="0"/>
              <a:t>Dodajni materiali</a:t>
            </a:r>
            <a:endParaRPr lang="en-AU" altLang="en-AU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en-AU" sz="2400" smtClean="0"/>
              <a:t>Neoplaščena žica</a:t>
            </a:r>
            <a:endParaRPr lang="en-AU" altLang="en-AU" sz="2400" smtClean="0"/>
          </a:p>
          <a:p>
            <a:pPr>
              <a:lnSpc>
                <a:spcPct val="90000"/>
              </a:lnSpc>
            </a:pPr>
            <a:r>
              <a:rPr lang="sl-SI" altLang="en-AU" sz="2400" smtClean="0"/>
              <a:t>Zaščitni prašek</a:t>
            </a:r>
            <a:endParaRPr lang="en-AU" altLang="en-AU" sz="2400" smtClean="0"/>
          </a:p>
          <a:p>
            <a:pPr lvl="1">
              <a:lnSpc>
                <a:spcPct val="90000"/>
              </a:lnSpc>
            </a:pPr>
            <a:r>
              <a:rPr lang="en-AU" altLang="en-AU" sz="2000" smtClean="0"/>
              <a:t>A</a:t>
            </a:r>
            <a:r>
              <a:rPr lang="sl-SI" altLang="en-AU" sz="2000" smtClean="0"/>
              <a:t>glomerirani, sintrani, taljeni</a:t>
            </a:r>
            <a:endParaRPr lang="en-AU" altLang="en-AU" sz="2000" smtClean="0"/>
          </a:p>
          <a:p>
            <a:pPr lvl="1">
              <a:lnSpc>
                <a:spcPct val="90000"/>
              </a:lnSpc>
            </a:pPr>
            <a:r>
              <a:rPr lang="sl-SI" altLang="en-AU" sz="2000" smtClean="0"/>
              <a:t>Kemijska sestava</a:t>
            </a:r>
            <a:endParaRPr lang="en-AU" altLang="en-AU" sz="2000" smtClean="0"/>
          </a:p>
          <a:p>
            <a:pPr lvl="2">
              <a:lnSpc>
                <a:spcPct val="90000"/>
              </a:lnSpc>
            </a:pPr>
            <a:r>
              <a:rPr lang="sl-SI" altLang="en-AU" sz="1800" smtClean="0"/>
              <a:t>Kisli  (primerni za varjenje z visokimi tokovi, enostavni za uporabo)</a:t>
            </a:r>
          </a:p>
          <a:p>
            <a:pPr lvl="2">
              <a:lnSpc>
                <a:spcPct val="90000"/>
              </a:lnSpc>
            </a:pPr>
            <a:r>
              <a:rPr lang="sl-SI" altLang="en-AU" sz="1800" smtClean="0"/>
              <a:t>Bazični ( dolegirajo zvar, zagotovijo odlične mehanske lastnosti zvara)</a:t>
            </a:r>
          </a:p>
          <a:p>
            <a:pPr lvl="2">
              <a:lnSpc>
                <a:spcPct val="90000"/>
              </a:lnSpc>
            </a:pPr>
            <a:r>
              <a:rPr lang="sl-SI" altLang="en-AU" sz="1800" smtClean="0"/>
              <a:t>Osnovna surovina vseh praškov je (kremen, manganova ruda, kalcit, magnezit, dolonit, glinica in jadovec</a:t>
            </a:r>
            <a:endParaRPr lang="en-AU" altLang="en-AU" sz="1800" smtClean="0"/>
          </a:p>
          <a:p>
            <a:pPr lvl="1">
              <a:lnSpc>
                <a:spcPct val="90000"/>
              </a:lnSpc>
            </a:pPr>
            <a:r>
              <a:rPr lang="sl-SI" altLang="en-AU" sz="2000" smtClean="0"/>
              <a:t>namembnost</a:t>
            </a:r>
            <a:endParaRPr lang="en-AU" altLang="en-AU" sz="2000" smtClean="0"/>
          </a:p>
          <a:p>
            <a:pPr lvl="2">
              <a:lnSpc>
                <a:spcPct val="90000"/>
              </a:lnSpc>
            </a:pPr>
            <a:r>
              <a:rPr lang="sl-SI" altLang="en-AU" sz="1800" smtClean="0"/>
              <a:t>Praški za visoke jakosti varilnega toka (600-5000A) za hitra varjenja tankih pločevin</a:t>
            </a:r>
            <a:endParaRPr lang="en-AU" altLang="en-AU" sz="18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AU" smtClean="0"/>
              <a:t>Uporabnost</a:t>
            </a:r>
            <a:endParaRPr lang="en-AU" altLang="en-A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altLang="en-AU" sz="2400" smtClean="0"/>
              <a:t>Ravni robovi</a:t>
            </a:r>
            <a:endParaRPr lang="en-AU" altLang="en-AU" sz="2400" smtClean="0"/>
          </a:p>
          <a:p>
            <a:r>
              <a:rPr lang="sl-SI" altLang="en-AU" sz="2400" smtClean="0"/>
              <a:t>Nizki stroški predpriprave zvarnega mesta</a:t>
            </a:r>
            <a:endParaRPr lang="en-AU" altLang="en-AU" sz="2400" smtClean="0"/>
          </a:p>
          <a:p>
            <a:r>
              <a:rPr lang="sl-SI" altLang="en-AU" sz="2400" smtClean="0"/>
              <a:t>Visoke delovne hitrosti</a:t>
            </a:r>
            <a:endParaRPr lang="en-AU" altLang="en-AU" sz="2400" smtClean="0"/>
          </a:p>
          <a:p>
            <a:r>
              <a:rPr lang="en-AU" altLang="en-AU" sz="2400" smtClean="0"/>
              <a:t>Maxim</a:t>
            </a:r>
            <a:r>
              <a:rPr lang="sl-SI" altLang="en-AU" sz="2400" smtClean="0"/>
              <a:t>alna debelina</a:t>
            </a:r>
            <a:endParaRPr lang="en-AU" altLang="en-AU" sz="2400" smtClean="0"/>
          </a:p>
          <a:p>
            <a:pPr lvl="1"/>
            <a:r>
              <a:rPr lang="en-AU" altLang="en-AU" sz="2000" smtClean="0"/>
              <a:t>16 mm </a:t>
            </a:r>
            <a:r>
              <a:rPr lang="sl-SI" altLang="en-AU" sz="2000" smtClean="0"/>
              <a:t>en prehod</a:t>
            </a:r>
            <a:r>
              <a:rPr lang="en-AU" altLang="en-AU" sz="2000" smtClean="0"/>
              <a:t>, 20 mm  </a:t>
            </a:r>
            <a:r>
              <a:rPr lang="sl-SI" altLang="en-AU" sz="2000" smtClean="0"/>
              <a:t>dva prehoda</a:t>
            </a:r>
            <a:endParaRPr lang="en-AU" altLang="en-AU" sz="2000" smtClean="0"/>
          </a:p>
        </p:txBody>
      </p:sp>
      <p:grpSp>
        <p:nvGrpSpPr>
          <p:cNvPr id="31748" name="Group 5"/>
          <p:cNvGrpSpPr>
            <a:grpSpLocks/>
          </p:cNvGrpSpPr>
          <p:nvPr/>
        </p:nvGrpSpPr>
        <p:grpSpPr bwMode="auto">
          <a:xfrm>
            <a:off x="685800" y="1919288"/>
            <a:ext cx="3505200" cy="762000"/>
            <a:chOff x="624" y="1488"/>
            <a:chExt cx="2640" cy="480"/>
          </a:xfrm>
        </p:grpSpPr>
        <p:sp>
          <p:nvSpPr>
            <p:cNvPr id="31759" name="Rectangle 6"/>
            <p:cNvSpPr>
              <a:spLocks noChangeArrowheads="1"/>
            </p:cNvSpPr>
            <p:nvPr/>
          </p:nvSpPr>
          <p:spPr bwMode="auto">
            <a:xfrm>
              <a:off x="624" y="1488"/>
              <a:ext cx="1296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1760" name="Rectangle 7"/>
            <p:cNvSpPr>
              <a:spLocks noChangeArrowheads="1"/>
            </p:cNvSpPr>
            <p:nvPr/>
          </p:nvSpPr>
          <p:spPr bwMode="auto">
            <a:xfrm>
              <a:off x="1968" y="1488"/>
              <a:ext cx="1296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1761" name="Rectangle 8" descr="Large confetti"/>
            <p:cNvSpPr>
              <a:spLocks noChangeArrowheads="1"/>
            </p:cNvSpPr>
            <p:nvPr/>
          </p:nvSpPr>
          <p:spPr bwMode="auto">
            <a:xfrm>
              <a:off x="1488" y="1824"/>
              <a:ext cx="960" cy="144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93700" y="1766888"/>
            <a:ext cx="3346450" cy="1655762"/>
            <a:chOff x="672" y="1392"/>
            <a:chExt cx="2108" cy="1043"/>
          </a:xfrm>
        </p:grpSpPr>
        <p:sp>
          <p:nvSpPr>
            <p:cNvPr id="31757" name="Freeform 10"/>
            <p:cNvSpPr>
              <a:spLocks/>
            </p:cNvSpPr>
            <p:nvPr/>
          </p:nvSpPr>
          <p:spPr bwMode="auto">
            <a:xfrm>
              <a:off x="1730" y="1392"/>
              <a:ext cx="456" cy="458"/>
            </a:xfrm>
            <a:custGeom>
              <a:avLst/>
              <a:gdLst>
                <a:gd name="T0" fmla="*/ 0 w 456"/>
                <a:gd name="T1" fmla="*/ 96 h 458"/>
                <a:gd name="T2" fmla="*/ 206 w 456"/>
                <a:gd name="T3" fmla="*/ 0 h 458"/>
                <a:gd name="T4" fmla="*/ 456 w 456"/>
                <a:gd name="T5" fmla="*/ 102 h 458"/>
                <a:gd name="T6" fmla="*/ 304 w 456"/>
                <a:gd name="T7" fmla="*/ 404 h 458"/>
                <a:gd name="T8" fmla="*/ 238 w 456"/>
                <a:gd name="T9" fmla="*/ 444 h 458"/>
                <a:gd name="T10" fmla="*/ 123 w 456"/>
                <a:gd name="T11" fmla="*/ 400 h 458"/>
                <a:gd name="T12" fmla="*/ 0 w 456"/>
                <a:gd name="T13" fmla="*/ 96 h 4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6"/>
                <a:gd name="T22" fmla="*/ 0 h 458"/>
                <a:gd name="T23" fmla="*/ 456 w 456"/>
                <a:gd name="T24" fmla="*/ 458 h 4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6" h="458">
                  <a:moveTo>
                    <a:pt x="0" y="96"/>
                  </a:moveTo>
                  <a:cubicBezTo>
                    <a:pt x="92" y="61"/>
                    <a:pt x="106" y="12"/>
                    <a:pt x="206" y="0"/>
                  </a:cubicBezTo>
                  <a:cubicBezTo>
                    <a:pt x="300" y="4"/>
                    <a:pt x="366" y="48"/>
                    <a:pt x="456" y="102"/>
                  </a:cubicBezTo>
                  <a:cubicBezTo>
                    <a:pt x="375" y="245"/>
                    <a:pt x="356" y="350"/>
                    <a:pt x="304" y="404"/>
                  </a:cubicBezTo>
                  <a:cubicBezTo>
                    <a:pt x="252" y="458"/>
                    <a:pt x="268" y="444"/>
                    <a:pt x="238" y="444"/>
                  </a:cubicBezTo>
                  <a:cubicBezTo>
                    <a:pt x="208" y="443"/>
                    <a:pt x="163" y="455"/>
                    <a:pt x="123" y="400"/>
                  </a:cubicBezTo>
                  <a:cubicBezTo>
                    <a:pt x="83" y="342"/>
                    <a:pt x="26" y="156"/>
                    <a:pt x="0" y="96"/>
                  </a:cubicBezTo>
                  <a:close/>
                </a:path>
              </a:pathLst>
            </a:cu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1758" name="Text Box 11"/>
            <p:cNvSpPr txBox="1">
              <a:spLocks noChangeArrowheads="1"/>
            </p:cNvSpPr>
            <p:nvPr/>
          </p:nvSpPr>
          <p:spPr bwMode="auto">
            <a:xfrm>
              <a:off x="672" y="2204"/>
              <a:ext cx="210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sl-SI" altLang="en-AU" sz="1800"/>
                <a:t>Enojni prehod začasno podprto</a:t>
              </a:r>
              <a:endParaRPr lang="en-AU" altLang="en-AU" sz="2000"/>
            </a:p>
          </p:txBody>
        </p:sp>
      </p:grpSp>
      <p:grpSp>
        <p:nvGrpSpPr>
          <p:cNvPr id="31750" name="Group 12"/>
          <p:cNvGrpSpPr>
            <a:grpSpLocks/>
          </p:cNvGrpSpPr>
          <p:nvPr/>
        </p:nvGrpSpPr>
        <p:grpSpPr bwMode="auto">
          <a:xfrm>
            <a:off x="1219200" y="4630738"/>
            <a:ext cx="2819400" cy="762000"/>
            <a:chOff x="768" y="2917"/>
            <a:chExt cx="1776" cy="480"/>
          </a:xfrm>
        </p:grpSpPr>
        <p:sp>
          <p:nvSpPr>
            <p:cNvPr id="31755" name="Rectangle 13"/>
            <p:cNvSpPr>
              <a:spLocks noChangeArrowheads="1"/>
            </p:cNvSpPr>
            <p:nvPr/>
          </p:nvSpPr>
          <p:spPr bwMode="auto">
            <a:xfrm>
              <a:off x="768" y="2917"/>
              <a:ext cx="864" cy="4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1756" name="Rectangle 14"/>
            <p:cNvSpPr>
              <a:spLocks noChangeArrowheads="1"/>
            </p:cNvSpPr>
            <p:nvPr/>
          </p:nvSpPr>
          <p:spPr bwMode="auto">
            <a:xfrm>
              <a:off x="1680" y="2917"/>
              <a:ext cx="864" cy="4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188431" name="Freeform 15"/>
          <p:cNvSpPr>
            <a:spLocks/>
          </p:cNvSpPr>
          <p:nvPr/>
        </p:nvSpPr>
        <p:spPr bwMode="auto">
          <a:xfrm flipV="1">
            <a:off x="2298700" y="4970463"/>
            <a:ext cx="723900" cy="533400"/>
          </a:xfrm>
          <a:custGeom>
            <a:avLst/>
            <a:gdLst>
              <a:gd name="T0" fmla="*/ 0 w 456"/>
              <a:gd name="T1" fmla="*/ 111804 h 458"/>
              <a:gd name="T2" fmla="*/ 327025 w 456"/>
              <a:gd name="T3" fmla="*/ 0 h 458"/>
              <a:gd name="T4" fmla="*/ 723900 w 456"/>
              <a:gd name="T5" fmla="*/ 118792 h 458"/>
              <a:gd name="T6" fmla="*/ 482600 w 456"/>
              <a:gd name="T7" fmla="*/ 470510 h 458"/>
              <a:gd name="T8" fmla="*/ 377825 w 456"/>
              <a:gd name="T9" fmla="*/ 517095 h 458"/>
              <a:gd name="T10" fmla="*/ 195262 w 456"/>
              <a:gd name="T11" fmla="*/ 465852 h 458"/>
              <a:gd name="T12" fmla="*/ 0 w 456"/>
              <a:gd name="T13" fmla="*/ 111804 h 4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6"/>
              <a:gd name="T22" fmla="*/ 0 h 458"/>
              <a:gd name="T23" fmla="*/ 456 w 456"/>
              <a:gd name="T24" fmla="*/ 458 h 4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6" h="458">
                <a:moveTo>
                  <a:pt x="0" y="96"/>
                </a:moveTo>
                <a:cubicBezTo>
                  <a:pt x="92" y="61"/>
                  <a:pt x="106" y="12"/>
                  <a:pt x="206" y="0"/>
                </a:cubicBezTo>
                <a:cubicBezTo>
                  <a:pt x="300" y="4"/>
                  <a:pt x="366" y="48"/>
                  <a:pt x="456" y="102"/>
                </a:cubicBezTo>
                <a:cubicBezTo>
                  <a:pt x="375" y="245"/>
                  <a:pt x="356" y="350"/>
                  <a:pt x="304" y="404"/>
                </a:cubicBezTo>
                <a:cubicBezTo>
                  <a:pt x="252" y="458"/>
                  <a:pt x="268" y="444"/>
                  <a:pt x="238" y="444"/>
                </a:cubicBezTo>
                <a:cubicBezTo>
                  <a:pt x="208" y="443"/>
                  <a:pt x="163" y="455"/>
                  <a:pt x="123" y="400"/>
                </a:cubicBezTo>
                <a:cubicBezTo>
                  <a:pt x="83" y="342"/>
                  <a:pt x="26" y="156"/>
                  <a:pt x="0" y="96"/>
                </a:cubicBez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1752" name="Text Box 16"/>
          <p:cNvSpPr txBox="1">
            <a:spLocks noChangeArrowheads="1"/>
          </p:cNvSpPr>
          <p:nvPr/>
        </p:nvSpPr>
        <p:spPr bwMode="auto">
          <a:xfrm>
            <a:off x="1752600" y="5715000"/>
            <a:ext cx="1593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l-SI" altLang="en-AU" sz="1800"/>
              <a:t>Dvojni prehod</a:t>
            </a:r>
            <a:endParaRPr lang="en-AU" altLang="en-AU" sz="2000"/>
          </a:p>
        </p:txBody>
      </p:sp>
      <p:sp>
        <p:nvSpPr>
          <p:cNvPr id="188433" name="Freeform 17"/>
          <p:cNvSpPr>
            <a:spLocks/>
          </p:cNvSpPr>
          <p:nvPr/>
        </p:nvSpPr>
        <p:spPr bwMode="auto">
          <a:xfrm>
            <a:off x="2286000" y="4495800"/>
            <a:ext cx="723900" cy="609600"/>
          </a:xfrm>
          <a:custGeom>
            <a:avLst/>
            <a:gdLst>
              <a:gd name="T0" fmla="*/ 0 w 456"/>
              <a:gd name="T1" fmla="*/ 127776 h 458"/>
              <a:gd name="T2" fmla="*/ 327025 w 456"/>
              <a:gd name="T3" fmla="*/ 0 h 458"/>
              <a:gd name="T4" fmla="*/ 723900 w 456"/>
              <a:gd name="T5" fmla="*/ 135762 h 458"/>
              <a:gd name="T6" fmla="*/ 482600 w 456"/>
              <a:gd name="T7" fmla="*/ 537726 h 458"/>
              <a:gd name="T8" fmla="*/ 377825 w 456"/>
              <a:gd name="T9" fmla="*/ 590966 h 458"/>
              <a:gd name="T10" fmla="*/ 195262 w 456"/>
              <a:gd name="T11" fmla="*/ 532402 h 458"/>
              <a:gd name="T12" fmla="*/ 0 w 456"/>
              <a:gd name="T13" fmla="*/ 127776 h 4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6"/>
              <a:gd name="T22" fmla="*/ 0 h 458"/>
              <a:gd name="T23" fmla="*/ 456 w 456"/>
              <a:gd name="T24" fmla="*/ 458 h 4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6" h="458">
                <a:moveTo>
                  <a:pt x="0" y="96"/>
                </a:moveTo>
                <a:cubicBezTo>
                  <a:pt x="92" y="61"/>
                  <a:pt x="106" y="12"/>
                  <a:pt x="206" y="0"/>
                </a:cubicBezTo>
                <a:cubicBezTo>
                  <a:pt x="300" y="4"/>
                  <a:pt x="366" y="48"/>
                  <a:pt x="456" y="102"/>
                </a:cubicBezTo>
                <a:cubicBezTo>
                  <a:pt x="375" y="245"/>
                  <a:pt x="356" y="350"/>
                  <a:pt x="304" y="404"/>
                </a:cubicBezTo>
                <a:cubicBezTo>
                  <a:pt x="252" y="458"/>
                  <a:pt x="268" y="444"/>
                  <a:pt x="238" y="444"/>
                </a:cubicBezTo>
                <a:cubicBezTo>
                  <a:pt x="208" y="443"/>
                  <a:pt x="163" y="455"/>
                  <a:pt x="123" y="400"/>
                </a:cubicBezTo>
                <a:cubicBezTo>
                  <a:pt x="83" y="342"/>
                  <a:pt x="26" y="156"/>
                  <a:pt x="0" y="96"/>
                </a:cubicBez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88434" name="Freeform 18"/>
          <p:cNvSpPr>
            <a:spLocks/>
          </p:cNvSpPr>
          <p:nvPr/>
        </p:nvSpPr>
        <p:spPr bwMode="auto">
          <a:xfrm>
            <a:off x="2286000" y="4495800"/>
            <a:ext cx="723900" cy="609600"/>
          </a:xfrm>
          <a:custGeom>
            <a:avLst/>
            <a:gdLst>
              <a:gd name="T0" fmla="*/ 0 w 456"/>
              <a:gd name="T1" fmla="*/ 127776 h 458"/>
              <a:gd name="T2" fmla="*/ 327025 w 456"/>
              <a:gd name="T3" fmla="*/ 0 h 458"/>
              <a:gd name="T4" fmla="*/ 723900 w 456"/>
              <a:gd name="T5" fmla="*/ 135762 h 458"/>
              <a:gd name="T6" fmla="*/ 482600 w 456"/>
              <a:gd name="T7" fmla="*/ 537726 h 458"/>
              <a:gd name="T8" fmla="*/ 377825 w 456"/>
              <a:gd name="T9" fmla="*/ 590966 h 458"/>
              <a:gd name="T10" fmla="*/ 195262 w 456"/>
              <a:gd name="T11" fmla="*/ 532402 h 458"/>
              <a:gd name="T12" fmla="*/ 0 w 456"/>
              <a:gd name="T13" fmla="*/ 127776 h 4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6"/>
              <a:gd name="T22" fmla="*/ 0 h 458"/>
              <a:gd name="T23" fmla="*/ 456 w 456"/>
              <a:gd name="T24" fmla="*/ 458 h 45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6" h="458">
                <a:moveTo>
                  <a:pt x="0" y="96"/>
                </a:moveTo>
                <a:cubicBezTo>
                  <a:pt x="92" y="61"/>
                  <a:pt x="106" y="12"/>
                  <a:pt x="206" y="0"/>
                </a:cubicBezTo>
                <a:cubicBezTo>
                  <a:pt x="300" y="4"/>
                  <a:pt x="366" y="48"/>
                  <a:pt x="456" y="102"/>
                </a:cubicBezTo>
                <a:cubicBezTo>
                  <a:pt x="375" y="245"/>
                  <a:pt x="356" y="350"/>
                  <a:pt x="304" y="404"/>
                </a:cubicBezTo>
                <a:cubicBezTo>
                  <a:pt x="252" y="458"/>
                  <a:pt x="268" y="444"/>
                  <a:pt x="238" y="444"/>
                </a:cubicBezTo>
                <a:cubicBezTo>
                  <a:pt x="208" y="443"/>
                  <a:pt x="163" y="455"/>
                  <a:pt x="123" y="400"/>
                </a:cubicBezTo>
                <a:cubicBezTo>
                  <a:pt x="83" y="342"/>
                  <a:pt x="26" y="156"/>
                  <a:pt x="0" y="96"/>
                </a:cubicBez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1" grpId="0" animBg="1"/>
      <p:bldP spid="188433" grpId="0" animBg="1"/>
      <p:bldP spid="1884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B239740-9D4F-4885-A384-9F693DC699FD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717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smtClean="0"/>
              <a:t>Metode spajanja</a:t>
            </a:r>
            <a:endParaRPr lang="en-AU" altLang="en-US" smtClean="0"/>
          </a:p>
        </p:txBody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 smtClean="0"/>
              <a:t>Me</a:t>
            </a:r>
            <a:r>
              <a:rPr lang="sl-SI" altLang="en-US" smtClean="0"/>
              <a:t>hanične metode  (rastavljive zveze)</a:t>
            </a:r>
            <a:endParaRPr lang="en-AU" altLang="en-US" smtClean="0"/>
          </a:p>
          <a:p>
            <a:pPr lvl="1"/>
            <a:r>
              <a:rPr lang="sl-SI" altLang="en-US" smtClean="0"/>
              <a:t>Vijačenje</a:t>
            </a:r>
            <a:r>
              <a:rPr lang="en-AU" altLang="en-US" smtClean="0"/>
              <a:t>,</a:t>
            </a:r>
            <a:r>
              <a:rPr lang="sl-SI" altLang="en-US" smtClean="0"/>
              <a:t>kovičenje</a:t>
            </a:r>
            <a:r>
              <a:rPr lang="en-AU" altLang="en-US" smtClean="0"/>
              <a:t>,</a:t>
            </a:r>
            <a:r>
              <a:rPr lang="sl-SI" altLang="en-US" smtClean="0"/>
              <a:t>….</a:t>
            </a:r>
            <a:r>
              <a:rPr lang="en-AU" altLang="en-US" smtClean="0"/>
              <a:t> </a:t>
            </a:r>
          </a:p>
          <a:p>
            <a:r>
              <a:rPr lang="sl-SI" altLang="en-US" smtClean="0"/>
              <a:t>Lotanje in spajkanje  (nerastavljive zveze)</a:t>
            </a:r>
            <a:endParaRPr lang="en-AU" altLang="en-US" smtClean="0"/>
          </a:p>
          <a:p>
            <a:pPr lvl="1"/>
            <a:r>
              <a:rPr lang="sl-SI" altLang="en-US" smtClean="0"/>
              <a:t>Osnovni material se ne pretali</a:t>
            </a:r>
            <a:r>
              <a:rPr lang="en-AU" altLang="en-US" smtClean="0"/>
              <a:t> </a:t>
            </a:r>
          </a:p>
          <a:p>
            <a:pPr lvl="1"/>
            <a:r>
              <a:rPr lang="sl-SI" altLang="en-US" smtClean="0"/>
              <a:t>Nizke temperature</a:t>
            </a:r>
            <a:endParaRPr lang="en-AU" altLang="en-US" smtClean="0"/>
          </a:p>
          <a:p>
            <a:r>
              <a:rPr lang="sl-SI" altLang="en-US" smtClean="0"/>
              <a:t>Varjenje  (nerastavljive zveze)</a:t>
            </a:r>
          </a:p>
          <a:p>
            <a:endParaRPr lang="en-AU" alt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grada številke diapozitiva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627610B-B259-4983-B689-1CDF0A942A53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grpSp>
        <p:nvGrpSpPr>
          <p:cNvPr id="32771" name="Group 2"/>
          <p:cNvGrpSpPr>
            <a:grpSpLocks/>
          </p:cNvGrpSpPr>
          <p:nvPr/>
        </p:nvGrpSpPr>
        <p:grpSpPr bwMode="auto">
          <a:xfrm>
            <a:off x="4343400" y="3429000"/>
            <a:ext cx="4025900" cy="1371600"/>
            <a:chOff x="2736" y="2160"/>
            <a:chExt cx="2536" cy="864"/>
          </a:xfrm>
        </p:grpSpPr>
        <p:sp>
          <p:nvSpPr>
            <p:cNvPr id="32799" name="Freeform 3"/>
            <p:cNvSpPr>
              <a:spLocks/>
            </p:cNvSpPr>
            <p:nvPr/>
          </p:nvSpPr>
          <p:spPr bwMode="auto">
            <a:xfrm>
              <a:off x="2736" y="2160"/>
              <a:ext cx="1248" cy="864"/>
            </a:xfrm>
            <a:custGeom>
              <a:avLst/>
              <a:gdLst>
                <a:gd name="T0" fmla="*/ 240 w 1248"/>
                <a:gd name="T1" fmla="*/ 0 h 864"/>
                <a:gd name="T2" fmla="*/ 768 w 1248"/>
                <a:gd name="T3" fmla="*/ 0 h 864"/>
                <a:gd name="T4" fmla="*/ 1248 w 1248"/>
                <a:gd name="T5" fmla="*/ 624 h 864"/>
                <a:gd name="T6" fmla="*/ 1248 w 1248"/>
                <a:gd name="T7" fmla="*/ 864 h 864"/>
                <a:gd name="T8" fmla="*/ 240 w 1248"/>
                <a:gd name="T9" fmla="*/ 864 h 864"/>
                <a:gd name="T10" fmla="*/ 240 w 1248"/>
                <a:gd name="T11" fmla="*/ 384 h 864"/>
                <a:gd name="T12" fmla="*/ 432 w 1248"/>
                <a:gd name="T13" fmla="*/ 384 h 864"/>
                <a:gd name="T14" fmla="*/ 0 w 1248"/>
                <a:gd name="T15" fmla="*/ 288 h 864"/>
                <a:gd name="T16" fmla="*/ 240 w 1248"/>
                <a:gd name="T17" fmla="*/ 288 h 864"/>
                <a:gd name="T18" fmla="*/ 240 w 1248"/>
                <a:gd name="T19" fmla="*/ 0 h 8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48"/>
                <a:gd name="T31" fmla="*/ 0 h 864"/>
                <a:gd name="T32" fmla="*/ 1248 w 1248"/>
                <a:gd name="T33" fmla="*/ 864 h 8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48" h="864">
                  <a:moveTo>
                    <a:pt x="240" y="0"/>
                  </a:moveTo>
                  <a:lnTo>
                    <a:pt x="768" y="0"/>
                  </a:lnTo>
                  <a:lnTo>
                    <a:pt x="1248" y="624"/>
                  </a:lnTo>
                  <a:lnTo>
                    <a:pt x="1248" y="864"/>
                  </a:lnTo>
                  <a:lnTo>
                    <a:pt x="240" y="864"/>
                  </a:lnTo>
                  <a:lnTo>
                    <a:pt x="240" y="384"/>
                  </a:lnTo>
                  <a:lnTo>
                    <a:pt x="432" y="384"/>
                  </a:lnTo>
                  <a:lnTo>
                    <a:pt x="0" y="288"/>
                  </a:lnTo>
                  <a:lnTo>
                    <a:pt x="240" y="288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2800" name="Freeform 4"/>
            <p:cNvSpPr>
              <a:spLocks/>
            </p:cNvSpPr>
            <p:nvPr/>
          </p:nvSpPr>
          <p:spPr bwMode="auto">
            <a:xfrm>
              <a:off x="4032" y="2160"/>
              <a:ext cx="1240" cy="864"/>
            </a:xfrm>
            <a:custGeom>
              <a:avLst/>
              <a:gdLst>
                <a:gd name="T0" fmla="*/ 1008 w 1240"/>
                <a:gd name="T1" fmla="*/ 0 h 864"/>
                <a:gd name="T2" fmla="*/ 480 w 1240"/>
                <a:gd name="T3" fmla="*/ 0 h 864"/>
                <a:gd name="T4" fmla="*/ 0 w 1240"/>
                <a:gd name="T5" fmla="*/ 624 h 864"/>
                <a:gd name="T6" fmla="*/ 0 w 1240"/>
                <a:gd name="T7" fmla="*/ 864 h 864"/>
                <a:gd name="T8" fmla="*/ 1008 w 1240"/>
                <a:gd name="T9" fmla="*/ 864 h 864"/>
                <a:gd name="T10" fmla="*/ 1008 w 1240"/>
                <a:gd name="T11" fmla="*/ 536 h 864"/>
                <a:gd name="T12" fmla="*/ 1240 w 1240"/>
                <a:gd name="T13" fmla="*/ 492 h 864"/>
                <a:gd name="T14" fmla="*/ 784 w 1240"/>
                <a:gd name="T15" fmla="*/ 448 h 864"/>
                <a:gd name="T16" fmla="*/ 1008 w 1240"/>
                <a:gd name="T17" fmla="*/ 396 h 864"/>
                <a:gd name="T18" fmla="*/ 1008 w 1240"/>
                <a:gd name="T19" fmla="*/ 0 h 8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40"/>
                <a:gd name="T31" fmla="*/ 0 h 864"/>
                <a:gd name="T32" fmla="*/ 1240 w 1240"/>
                <a:gd name="T33" fmla="*/ 864 h 8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40" h="864">
                  <a:moveTo>
                    <a:pt x="1008" y="0"/>
                  </a:moveTo>
                  <a:lnTo>
                    <a:pt x="480" y="0"/>
                  </a:lnTo>
                  <a:lnTo>
                    <a:pt x="0" y="624"/>
                  </a:lnTo>
                  <a:lnTo>
                    <a:pt x="0" y="864"/>
                  </a:lnTo>
                  <a:lnTo>
                    <a:pt x="1008" y="864"/>
                  </a:lnTo>
                  <a:lnTo>
                    <a:pt x="1008" y="536"/>
                  </a:lnTo>
                  <a:lnTo>
                    <a:pt x="1240" y="492"/>
                  </a:lnTo>
                  <a:lnTo>
                    <a:pt x="784" y="448"/>
                  </a:lnTo>
                  <a:lnTo>
                    <a:pt x="1008" y="396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3277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AU" smtClean="0"/>
              <a:t>Varjenje debelih materialov</a:t>
            </a:r>
            <a:endParaRPr lang="en-AU" altLang="en-AU" smtClean="0"/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838200" y="2895600"/>
            <a:ext cx="3014663" cy="1938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l-SI" altLang="en-AU"/>
              <a:t>En ali več prehodov</a:t>
            </a:r>
            <a:endParaRPr lang="en-AU" altLang="en-AU"/>
          </a:p>
          <a:p>
            <a:r>
              <a:rPr lang="en-AU" altLang="en-AU"/>
              <a:t>V</a:t>
            </a:r>
            <a:r>
              <a:rPr lang="sl-SI" altLang="en-AU"/>
              <a:t> ali </a:t>
            </a:r>
            <a:r>
              <a:rPr lang="en-AU" altLang="en-AU"/>
              <a:t> U pre</a:t>
            </a:r>
            <a:r>
              <a:rPr lang="sl-SI" altLang="en-AU"/>
              <a:t>dpriprava</a:t>
            </a:r>
            <a:endParaRPr lang="en-AU" altLang="en-AU"/>
          </a:p>
          <a:p>
            <a:r>
              <a:rPr lang="sl-SI" altLang="en-AU"/>
              <a:t>Nizke moči toka</a:t>
            </a:r>
            <a:endParaRPr lang="en-AU" altLang="en-AU"/>
          </a:p>
          <a:p>
            <a:r>
              <a:rPr lang="sl-SI" altLang="en-AU"/>
              <a:t>Neomejena debelina</a:t>
            </a:r>
            <a:endParaRPr lang="en-AU" altLang="en-AU"/>
          </a:p>
          <a:p>
            <a:r>
              <a:rPr lang="sl-SI" altLang="en-AU"/>
              <a:t>Odličen zvarni spoj</a:t>
            </a:r>
            <a:endParaRPr lang="en-AU" altLang="en-AU"/>
          </a:p>
        </p:txBody>
      </p:sp>
      <p:sp>
        <p:nvSpPr>
          <p:cNvPr id="190471" name="Freeform 7"/>
          <p:cNvSpPr>
            <a:spLocks/>
          </p:cNvSpPr>
          <p:nvPr/>
        </p:nvSpPr>
        <p:spPr bwMode="auto">
          <a:xfrm>
            <a:off x="6019800" y="4191000"/>
            <a:ext cx="612775" cy="587375"/>
          </a:xfrm>
          <a:custGeom>
            <a:avLst/>
            <a:gdLst>
              <a:gd name="T0" fmla="*/ 320675 w 386"/>
              <a:gd name="T1" fmla="*/ 9525 h 370"/>
              <a:gd name="T2" fmla="*/ 606425 w 386"/>
              <a:gd name="T3" fmla="*/ 66675 h 370"/>
              <a:gd name="T4" fmla="*/ 581025 w 386"/>
              <a:gd name="T5" fmla="*/ 358775 h 370"/>
              <a:gd name="T6" fmla="*/ 460375 w 386"/>
              <a:gd name="T7" fmla="*/ 523875 h 370"/>
              <a:gd name="T8" fmla="*/ 327025 w 386"/>
              <a:gd name="T9" fmla="*/ 574675 h 370"/>
              <a:gd name="T10" fmla="*/ 130175 w 386"/>
              <a:gd name="T11" fmla="*/ 454025 h 370"/>
              <a:gd name="T12" fmla="*/ 28575 w 386"/>
              <a:gd name="T13" fmla="*/ 180975 h 370"/>
              <a:gd name="T14" fmla="*/ 28575 w 386"/>
              <a:gd name="T15" fmla="*/ 47625 h 370"/>
              <a:gd name="T16" fmla="*/ 320675 w 386"/>
              <a:gd name="T17" fmla="*/ 9525 h 3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6"/>
              <a:gd name="T28" fmla="*/ 0 h 370"/>
              <a:gd name="T29" fmla="*/ 386 w 386"/>
              <a:gd name="T30" fmla="*/ 370 h 3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6" h="370">
                <a:moveTo>
                  <a:pt x="202" y="6"/>
                </a:moveTo>
                <a:cubicBezTo>
                  <a:pt x="262" y="12"/>
                  <a:pt x="349" y="13"/>
                  <a:pt x="382" y="42"/>
                </a:cubicBezTo>
                <a:cubicBezTo>
                  <a:pt x="386" y="110"/>
                  <a:pt x="378" y="166"/>
                  <a:pt x="366" y="226"/>
                </a:cubicBezTo>
                <a:cubicBezTo>
                  <a:pt x="354" y="286"/>
                  <a:pt x="327" y="320"/>
                  <a:pt x="290" y="330"/>
                </a:cubicBezTo>
                <a:cubicBezTo>
                  <a:pt x="253" y="340"/>
                  <a:pt x="266" y="354"/>
                  <a:pt x="206" y="362"/>
                </a:cubicBezTo>
                <a:cubicBezTo>
                  <a:pt x="146" y="370"/>
                  <a:pt x="109" y="326"/>
                  <a:pt x="82" y="286"/>
                </a:cubicBezTo>
                <a:cubicBezTo>
                  <a:pt x="55" y="246"/>
                  <a:pt x="24" y="150"/>
                  <a:pt x="18" y="114"/>
                </a:cubicBezTo>
                <a:cubicBezTo>
                  <a:pt x="12" y="78"/>
                  <a:pt x="0" y="45"/>
                  <a:pt x="18" y="30"/>
                </a:cubicBezTo>
                <a:cubicBezTo>
                  <a:pt x="45" y="14"/>
                  <a:pt x="142" y="0"/>
                  <a:pt x="202" y="6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791200" y="3810000"/>
            <a:ext cx="1069975" cy="587375"/>
            <a:chOff x="3648" y="2400"/>
            <a:chExt cx="674" cy="370"/>
          </a:xfrm>
        </p:grpSpPr>
        <p:sp>
          <p:nvSpPr>
            <p:cNvPr id="32797" name="Freeform 9"/>
            <p:cNvSpPr>
              <a:spLocks/>
            </p:cNvSpPr>
            <p:nvPr/>
          </p:nvSpPr>
          <p:spPr bwMode="auto">
            <a:xfrm>
              <a:off x="3936" y="2400"/>
              <a:ext cx="386" cy="370"/>
            </a:xfrm>
            <a:custGeom>
              <a:avLst/>
              <a:gdLst>
                <a:gd name="T0" fmla="*/ 202 w 386"/>
                <a:gd name="T1" fmla="*/ 6 h 370"/>
                <a:gd name="T2" fmla="*/ 382 w 386"/>
                <a:gd name="T3" fmla="*/ 42 h 370"/>
                <a:gd name="T4" fmla="*/ 366 w 386"/>
                <a:gd name="T5" fmla="*/ 226 h 370"/>
                <a:gd name="T6" fmla="*/ 290 w 386"/>
                <a:gd name="T7" fmla="*/ 330 h 370"/>
                <a:gd name="T8" fmla="*/ 206 w 386"/>
                <a:gd name="T9" fmla="*/ 362 h 370"/>
                <a:gd name="T10" fmla="*/ 82 w 386"/>
                <a:gd name="T11" fmla="*/ 286 h 370"/>
                <a:gd name="T12" fmla="*/ 18 w 386"/>
                <a:gd name="T13" fmla="*/ 114 h 370"/>
                <a:gd name="T14" fmla="*/ 18 w 386"/>
                <a:gd name="T15" fmla="*/ 30 h 370"/>
                <a:gd name="T16" fmla="*/ 202 w 386"/>
                <a:gd name="T17" fmla="*/ 6 h 3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6"/>
                <a:gd name="T28" fmla="*/ 0 h 370"/>
                <a:gd name="T29" fmla="*/ 386 w 386"/>
                <a:gd name="T30" fmla="*/ 370 h 3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6" h="370">
                  <a:moveTo>
                    <a:pt x="202" y="6"/>
                  </a:moveTo>
                  <a:cubicBezTo>
                    <a:pt x="262" y="12"/>
                    <a:pt x="349" y="13"/>
                    <a:pt x="382" y="42"/>
                  </a:cubicBezTo>
                  <a:cubicBezTo>
                    <a:pt x="386" y="110"/>
                    <a:pt x="378" y="166"/>
                    <a:pt x="366" y="226"/>
                  </a:cubicBezTo>
                  <a:cubicBezTo>
                    <a:pt x="354" y="286"/>
                    <a:pt x="327" y="320"/>
                    <a:pt x="290" y="330"/>
                  </a:cubicBezTo>
                  <a:cubicBezTo>
                    <a:pt x="253" y="340"/>
                    <a:pt x="266" y="354"/>
                    <a:pt x="206" y="362"/>
                  </a:cubicBezTo>
                  <a:cubicBezTo>
                    <a:pt x="146" y="370"/>
                    <a:pt x="109" y="326"/>
                    <a:pt x="82" y="286"/>
                  </a:cubicBezTo>
                  <a:cubicBezTo>
                    <a:pt x="55" y="246"/>
                    <a:pt x="24" y="150"/>
                    <a:pt x="18" y="114"/>
                  </a:cubicBezTo>
                  <a:cubicBezTo>
                    <a:pt x="12" y="78"/>
                    <a:pt x="0" y="45"/>
                    <a:pt x="18" y="30"/>
                  </a:cubicBezTo>
                  <a:cubicBezTo>
                    <a:pt x="45" y="14"/>
                    <a:pt x="142" y="0"/>
                    <a:pt x="202" y="6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2798" name="Freeform 10"/>
            <p:cNvSpPr>
              <a:spLocks/>
            </p:cNvSpPr>
            <p:nvPr/>
          </p:nvSpPr>
          <p:spPr bwMode="auto">
            <a:xfrm>
              <a:off x="3648" y="2400"/>
              <a:ext cx="386" cy="370"/>
            </a:xfrm>
            <a:custGeom>
              <a:avLst/>
              <a:gdLst>
                <a:gd name="T0" fmla="*/ 202 w 386"/>
                <a:gd name="T1" fmla="*/ 6 h 370"/>
                <a:gd name="T2" fmla="*/ 382 w 386"/>
                <a:gd name="T3" fmla="*/ 42 h 370"/>
                <a:gd name="T4" fmla="*/ 366 w 386"/>
                <a:gd name="T5" fmla="*/ 226 h 370"/>
                <a:gd name="T6" fmla="*/ 290 w 386"/>
                <a:gd name="T7" fmla="*/ 330 h 370"/>
                <a:gd name="T8" fmla="*/ 206 w 386"/>
                <a:gd name="T9" fmla="*/ 362 h 370"/>
                <a:gd name="T10" fmla="*/ 82 w 386"/>
                <a:gd name="T11" fmla="*/ 286 h 370"/>
                <a:gd name="T12" fmla="*/ 18 w 386"/>
                <a:gd name="T13" fmla="*/ 114 h 370"/>
                <a:gd name="T14" fmla="*/ 18 w 386"/>
                <a:gd name="T15" fmla="*/ 30 h 370"/>
                <a:gd name="T16" fmla="*/ 202 w 386"/>
                <a:gd name="T17" fmla="*/ 6 h 3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6"/>
                <a:gd name="T28" fmla="*/ 0 h 370"/>
                <a:gd name="T29" fmla="*/ 386 w 386"/>
                <a:gd name="T30" fmla="*/ 370 h 3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6" h="370">
                  <a:moveTo>
                    <a:pt x="202" y="6"/>
                  </a:moveTo>
                  <a:cubicBezTo>
                    <a:pt x="262" y="12"/>
                    <a:pt x="349" y="13"/>
                    <a:pt x="382" y="42"/>
                  </a:cubicBezTo>
                  <a:cubicBezTo>
                    <a:pt x="386" y="110"/>
                    <a:pt x="378" y="166"/>
                    <a:pt x="366" y="226"/>
                  </a:cubicBezTo>
                  <a:cubicBezTo>
                    <a:pt x="354" y="286"/>
                    <a:pt x="327" y="320"/>
                    <a:pt x="290" y="330"/>
                  </a:cubicBezTo>
                  <a:cubicBezTo>
                    <a:pt x="253" y="340"/>
                    <a:pt x="266" y="354"/>
                    <a:pt x="206" y="362"/>
                  </a:cubicBezTo>
                  <a:cubicBezTo>
                    <a:pt x="146" y="370"/>
                    <a:pt x="109" y="326"/>
                    <a:pt x="82" y="286"/>
                  </a:cubicBezTo>
                  <a:cubicBezTo>
                    <a:pt x="55" y="246"/>
                    <a:pt x="24" y="150"/>
                    <a:pt x="18" y="114"/>
                  </a:cubicBezTo>
                  <a:cubicBezTo>
                    <a:pt x="12" y="78"/>
                    <a:pt x="0" y="45"/>
                    <a:pt x="18" y="30"/>
                  </a:cubicBezTo>
                  <a:cubicBezTo>
                    <a:pt x="45" y="14"/>
                    <a:pt x="142" y="0"/>
                    <a:pt x="202" y="6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562600" y="3429000"/>
            <a:ext cx="1450975" cy="663575"/>
            <a:chOff x="3504" y="2160"/>
            <a:chExt cx="914" cy="418"/>
          </a:xfrm>
        </p:grpSpPr>
        <p:sp>
          <p:nvSpPr>
            <p:cNvPr id="32794" name="Freeform 12"/>
            <p:cNvSpPr>
              <a:spLocks/>
            </p:cNvSpPr>
            <p:nvPr/>
          </p:nvSpPr>
          <p:spPr bwMode="auto">
            <a:xfrm>
              <a:off x="4032" y="2208"/>
              <a:ext cx="386" cy="370"/>
            </a:xfrm>
            <a:custGeom>
              <a:avLst/>
              <a:gdLst>
                <a:gd name="T0" fmla="*/ 202 w 386"/>
                <a:gd name="T1" fmla="*/ 6 h 370"/>
                <a:gd name="T2" fmla="*/ 382 w 386"/>
                <a:gd name="T3" fmla="*/ 42 h 370"/>
                <a:gd name="T4" fmla="*/ 366 w 386"/>
                <a:gd name="T5" fmla="*/ 226 h 370"/>
                <a:gd name="T6" fmla="*/ 290 w 386"/>
                <a:gd name="T7" fmla="*/ 330 h 370"/>
                <a:gd name="T8" fmla="*/ 206 w 386"/>
                <a:gd name="T9" fmla="*/ 362 h 370"/>
                <a:gd name="T10" fmla="*/ 82 w 386"/>
                <a:gd name="T11" fmla="*/ 286 h 370"/>
                <a:gd name="T12" fmla="*/ 18 w 386"/>
                <a:gd name="T13" fmla="*/ 114 h 370"/>
                <a:gd name="T14" fmla="*/ 18 w 386"/>
                <a:gd name="T15" fmla="*/ 30 h 370"/>
                <a:gd name="T16" fmla="*/ 202 w 386"/>
                <a:gd name="T17" fmla="*/ 6 h 3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6"/>
                <a:gd name="T28" fmla="*/ 0 h 370"/>
                <a:gd name="T29" fmla="*/ 386 w 386"/>
                <a:gd name="T30" fmla="*/ 370 h 3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6" h="370">
                  <a:moveTo>
                    <a:pt x="202" y="6"/>
                  </a:moveTo>
                  <a:cubicBezTo>
                    <a:pt x="262" y="12"/>
                    <a:pt x="349" y="13"/>
                    <a:pt x="382" y="42"/>
                  </a:cubicBezTo>
                  <a:cubicBezTo>
                    <a:pt x="386" y="110"/>
                    <a:pt x="378" y="166"/>
                    <a:pt x="366" y="226"/>
                  </a:cubicBezTo>
                  <a:cubicBezTo>
                    <a:pt x="354" y="286"/>
                    <a:pt x="327" y="320"/>
                    <a:pt x="290" y="330"/>
                  </a:cubicBezTo>
                  <a:cubicBezTo>
                    <a:pt x="253" y="340"/>
                    <a:pt x="266" y="354"/>
                    <a:pt x="206" y="362"/>
                  </a:cubicBezTo>
                  <a:cubicBezTo>
                    <a:pt x="146" y="370"/>
                    <a:pt x="109" y="326"/>
                    <a:pt x="82" y="286"/>
                  </a:cubicBezTo>
                  <a:cubicBezTo>
                    <a:pt x="55" y="246"/>
                    <a:pt x="24" y="150"/>
                    <a:pt x="18" y="114"/>
                  </a:cubicBezTo>
                  <a:cubicBezTo>
                    <a:pt x="12" y="78"/>
                    <a:pt x="0" y="45"/>
                    <a:pt x="18" y="30"/>
                  </a:cubicBezTo>
                  <a:cubicBezTo>
                    <a:pt x="45" y="14"/>
                    <a:pt x="142" y="0"/>
                    <a:pt x="202" y="6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2795" name="Freeform 13"/>
            <p:cNvSpPr>
              <a:spLocks/>
            </p:cNvSpPr>
            <p:nvPr/>
          </p:nvSpPr>
          <p:spPr bwMode="auto">
            <a:xfrm>
              <a:off x="3792" y="2160"/>
              <a:ext cx="386" cy="370"/>
            </a:xfrm>
            <a:custGeom>
              <a:avLst/>
              <a:gdLst>
                <a:gd name="T0" fmla="*/ 202 w 386"/>
                <a:gd name="T1" fmla="*/ 6 h 370"/>
                <a:gd name="T2" fmla="*/ 382 w 386"/>
                <a:gd name="T3" fmla="*/ 42 h 370"/>
                <a:gd name="T4" fmla="*/ 366 w 386"/>
                <a:gd name="T5" fmla="*/ 226 h 370"/>
                <a:gd name="T6" fmla="*/ 290 w 386"/>
                <a:gd name="T7" fmla="*/ 330 h 370"/>
                <a:gd name="T8" fmla="*/ 206 w 386"/>
                <a:gd name="T9" fmla="*/ 362 h 370"/>
                <a:gd name="T10" fmla="*/ 82 w 386"/>
                <a:gd name="T11" fmla="*/ 286 h 370"/>
                <a:gd name="T12" fmla="*/ 18 w 386"/>
                <a:gd name="T13" fmla="*/ 114 h 370"/>
                <a:gd name="T14" fmla="*/ 18 w 386"/>
                <a:gd name="T15" fmla="*/ 30 h 370"/>
                <a:gd name="T16" fmla="*/ 202 w 386"/>
                <a:gd name="T17" fmla="*/ 6 h 3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6"/>
                <a:gd name="T28" fmla="*/ 0 h 370"/>
                <a:gd name="T29" fmla="*/ 386 w 386"/>
                <a:gd name="T30" fmla="*/ 370 h 3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6" h="370">
                  <a:moveTo>
                    <a:pt x="202" y="6"/>
                  </a:moveTo>
                  <a:cubicBezTo>
                    <a:pt x="262" y="12"/>
                    <a:pt x="349" y="13"/>
                    <a:pt x="382" y="42"/>
                  </a:cubicBezTo>
                  <a:cubicBezTo>
                    <a:pt x="386" y="110"/>
                    <a:pt x="378" y="166"/>
                    <a:pt x="366" y="226"/>
                  </a:cubicBezTo>
                  <a:cubicBezTo>
                    <a:pt x="354" y="286"/>
                    <a:pt x="327" y="320"/>
                    <a:pt x="290" y="330"/>
                  </a:cubicBezTo>
                  <a:cubicBezTo>
                    <a:pt x="253" y="340"/>
                    <a:pt x="266" y="354"/>
                    <a:pt x="206" y="362"/>
                  </a:cubicBezTo>
                  <a:cubicBezTo>
                    <a:pt x="146" y="370"/>
                    <a:pt x="109" y="326"/>
                    <a:pt x="82" y="286"/>
                  </a:cubicBezTo>
                  <a:cubicBezTo>
                    <a:pt x="55" y="246"/>
                    <a:pt x="24" y="150"/>
                    <a:pt x="18" y="114"/>
                  </a:cubicBezTo>
                  <a:cubicBezTo>
                    <a:pt x="12" y="78"/>
                    <a:pt x="0" y="45"/>
                    <a:pt x="18" y="30"/>
                  </a:cubicBezTo>
                  <a:cubicBezTo>
                    <a:pt x="45" y="14"/>
                    <a:pt x="142" y="0"/>
                    <a:pt x="202" y="6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2796" name="Freeform 14"/>
            <p:cNvSpPr>
              <a:spLocks/>
            </p:cNvSpPr>
            <p:nvPr/>
          </p:nvSpPr>
          <p:spPr bwMode="auto">
            <a:xfrm>
              <a:off x="3504" y="2160"/>
              <a:ext cx="386" cy="370"/>
            </a:xfrm>
            <a:custGeom>
              <a:avLst/>
              <a:gdLst>
                <a:gd name="T0" fmla="*/ 202 w 386"/>
                <a:gd name="T1" fmla="*/ 6 h 370"/>
                <a:gd name="T2" fmla="*/ 382 w 386"/>
                <a:gd name="T3" fmla="*/ 42 h 370"/>
                <a:gd name="T4" fmla="*/ 366 w 386"/>
                <a:gd name="T5" fmla="*/ 226 h 370"/>
                <a:gd name="T6" fmla="*/ 290 w 386"/>
                <a:gd name="T7" fmla="*/ 330 h 370"/>
                <a:gd name="T8" fmla="*/ 206 w 386"/>
                <a:gd name="T9" fmla="*/ 362 h 370"/>
                <a:gd name="T10" fmla="*/ 82 w 386"/>
                <a:gd name="T11" fmla="*/ 286 h 370"/>
                <a:gd name="T12" fmla="*/ 18 w 386"/>
                <a:gd name="T13" fmla="*/ 114 h 370"/>
                <a:gd name="T14" fmla="*/ 18 w 386"/>
                <a:gd name="T15" fmla="*/ 30 h 370"/>
                <a:gd name="T16" fmla="*/ 202 w 386"/>
                <a:gd name="T17" fmla="*/ 6 h 3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6"/>
                <a:gd name="T28" fmla="*/ 0 h 370"/>
                <a:gd name="T29" fmla="*/ 386 w 386"/>
                <a:gd name="T30" fmla="*/ 370 h 3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6" h="370">
                  <a:moveTo>
                    <a:pt x="202" y="6"/>
                  </a:moveTo>
                  <a:cubicBezTo>
                    <a:pt x="262" y="12"/>
                    <a:pt x="349" y="13"/>
                    <a:pt x="382" y="42"/>
                  </a:cubicBezTo>
                  <a:cubicBezTo>
                    <a:pt x="386" y="110"/>
                    <a:pt x="378" y="166"/>
                    <a:pt x="366" y="226"/>
                  </a:cubicBezTo>
                  <a:cubicBezTo>
                    <a:pt x="354" y="286"/>
                    <a:pt x="327" y="320"/>
                    <a:pt x="290" y="330"/>
                  </a:cubicBezTo>
                  <a:cubicBezTo>
                    <a:pt x="253" y="340"/>
                    <a:pt x="266" y="354"/>
                    <a:pt x="206" y="362"/>
                  </a:cubicBezTo>
                  <a:cubicBezTo>
                    <a:pt x="146" y="370"/>
                    <a:pt x="109" y="326"/>
                    <a:pt x="82" y="286"/>
                  </a:cubicBezTo>
                  <a:cubicBezTo>
                    <a:pt x="55" y="246"/>
                    <a:pt x="24" y="150"/>
                    <a:pt x="18" y="114"/>
                  </a:cubicBezTo>
                  <a:cubicBezTo>
                    <a:pt x="12" y="78"/>
                    <a:pt x="0" y="45"/>
                    <a:pt x="18" y="30"/>
                  </a:cubicBezTo>
                  <a:cubicBezTo>
                    <a:pt x="45" y="14"/>
                    <a:pt x="142" y="0"/>
                    <a:pt x="202" y="6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410200" y="3276600"/>
            <a:ext cx="1827213" cy="533400"/>
            <a:chOff x="3426" y="2064"/>
            <a:chExt cx="1151" cy="336"/>
          </a:xfrm>
        </p:grpSpPr>
        <p:sp>
          <p:nvSpPr>
            <p:cNvPr id="32791" name="Freeform 16"/>
            <p:cNvSpPr>
              <a:spLocks/>
            </p:cNvSpPr>
            <p:nvPr/>
          </p:nvSpPr>
          <p:spPr bwMode="auto">
            <a:xfrm>
              <a:off x="3426" y="2112"/>
              <a:ext cx="510" cy="288"/>
            </a:xfrm>
            <a:custGeom>
              <a:avLst/>
              <a:gdLst>
                <a:gd name="T0" fmla="*/ 281 w 510"/>
                <a:gd name="T1" fmla="*/ 5 h 288"/>
                <a:gd name="T2" fmla="*/ 505 w 510"/>
                <a:gd name="T3" fmla="*/ 33 h 288"/>
                <a:gd name="T4" fmla="*/ 485 w 510"/>
                <a:gd name="T5" fmla="*/ 176 h 288"/>
                <a:gd name="T6" fmla="*/ 391 w 510"/>
                <a:gd name="T7" fmla="*/ 257 h 288"/>
                <a:gd name="T8" fmla="*/ 286 w 510"/>
                <a:gd name="T9" fmla="*/ 282 h 288"/>
                <a:gd name="T10" fmla="*/ 132 w 510"/>
                <a:gd name="T11" fmla="*/ 223 h 288"/>
                <a:gd name="T12" fmla="*/ 52 w 510"/>
                <a:gd name="T13" fmla="*/ 89 h 288"/>
                <a:gd name="T14" fmla="*/ 22 w 510"/>
                <a:gd name="T15" fmla="*/ 44 h 288"/>
                <a:gd name="T16" fmla="*/ 281 w 510"/>
                <a:gd name="T17" fmla="*/ 5 h 2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0"/>
                <a:gd name="T28" fmla="*/ 0 h 288"/>
                <a:gd name="T29" fmla="*/ 510 w 510"/>
                <a:gd name="T30" fmla="*/ 288 h 2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0" h="288">
                  <a:moveTo>
                    <a:pt x="281" y="5"/>
                  </a:moveTo>
                  <a:cubicBezTo>
                    <a:pt x="356" y="9"/>
                    <a:pt x="464" y="10"/>
                    <a:pt x="505" y="33"/>
                  </a:cubicBezTo>
                  <a:cubicBezTo>
                    <a:pt x="510" y="86"/>
                    <a:pt x="500" y="129"/>
                    <a:pt x="485" y="176"/>
                  </a:cubicBezTo>
                  <a:cubicBezTo>
                    <a:pt x="470" y="223"/>
                    <a:pt x="437" y="249"/>
                    <a:pt x="391" y="257"/>
                  </a:cubicBezTo>
                  <a:cubicBezTo>
                    <a:pt x="345" y="265"/>
                    <a:pt x="361" y="276"/>
                    <a:pt x="286" y="282"/>
                  </a:cubicBezTo>
                  <a:cubicBezTo>
                    <a:pt x="212" y="288"/>
                    <a:pt x="166" y="254"/>
                    <a:pt x="132" y="223"/>
                  </a:cubicBezTo>
                  <a:cubicBezTo>
                    <a:pt x="98" y="191"/>
                    <a:pt x="60" y="117"/>
                    <a:pt x="52" y="89"/>
                  </a:cubicBezTo>
                  <a:cubicBezTo>
                    <a:pt x="45" y="61"/>
                    <a:pt x="0" y="56"/>
                    <a:pt x="22" y="44"/>
                  </a:cubicBezTo>
                  <a:cubicBezTo>
                    <a:pt x="56" y="32"/>
                    <a:pt x="207" y="0"/>
                    <a:pt x="281" y="5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2792" name="Freeform 17"/>
            <p:cNvSpPr>
              <a:spLocks/>
            </p:cNvSpPr>
            <p:nvPr/>
          </p:nvSpPr>
          <p:spPr bwMode="auto">
            <a:xfrm>
              <a:off x="4080" y="2112"/>
              <a:ext cx="497" cy="288"/>
            </a:xfrm>
            <a:custGeom>
              <a:avLst/>
              <a:gdLst>
                <a:gd name="T0" fmla="*/ 251 w 497"/>
                <a:gd name="T1" fmla="*/ 5 h 288"/>
                <a:gd name="T2" fmla="*/ 492 w 497"/>
                <a:gd name="T3" fmla="*/ 40 h 288"/>
                <a:gd name="T4" fmla="*/ 455 w 497"/>
                <a:gd name="T5" fmla="*/ 176 h 288"/>
                <a:gd name="T6" fmla="*/ 361 w 497"/>
                <a:gd name="T7" fmla="*/ 257 h 288"/>
                <a:gd name="T8" fmla="*/ 256 w 497"/>
                <a:gd name="T9" fmla="*/ 282 h 288"/>
                <a:gd name="T10" fmla="*/ 102 w 497"/>
                <a:gd name="T11" fmla="*/ 223 h 288"/>
                <a:gd name="T12" fmla="*/ 22 w 497"/>
                <a:gd name="T13" fmla="*/ 89 h 288"/>
                <a:gd name="T14" fmla="*/ 22 w 497"/>
                <a:gd name="T15" fmla="*/ 23 h 288"/>
                <a:gd name="T16" fmla="*/ 251 w 497"/>
                <a:gd name="T17" fmla="*/ 5 h 2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7"/>
                <a:gd name="T28" fmla="*/ 0 h 288"/>
                <a:gd name="T29" fmla="*/ 497 w 497"/>
                <a:gd name="T30" fmla="*/ 288 h 2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7" h="288">
                  <a:moveTo>
                    <a:pt x="251" y="5"/>
                  </a:moveTo>
                  <a:cubicBezTo>
                    <a:pt x="326" y="9"/>
                    <a:pt x="451" y="17"/>
                    <a:pt x="492" y="40"/>
                  </a:cubicBezTo>
                  <a:cubicBezTo>
                    <a:pt x="497" y="93"/>
                    <a:pt x="470" y="129"/>
                    <a:pt x="455" y="176"/>
                  </a:cubicBezTo>
                  <a:cubicBezTo>
                    <a:pt x="440" y="223"/>
                    <a:pt x="407" y="249"/>
                    <a:pt x="361" y="257"/>
                  </a:cubicBezTo>
                  <a:cubicBezTo>
                    <a:pt x="315" y="265"/>
                    <a:pt x="331" y="276"/>
                    <a:pt x="256" y="282"/>
                  </a:cubicBezTo>
                  <a:cubicBezTo>
                    <a:pt x="182" y="288"/>
                    <a:pt x="136" y="254"/>
                    <a:pt x="102" y="223"/>
                  </a:cubicBezTo>
                  <a:cubicBezTo>
                    <a:pt x="68" y="191"/>
                    <a:pt x="30" y="117"/>
                    <a:pt x="22" y="89"/>
                  </a:cubicBezTo>
                  <a:cubicBezTo>
                    <a:pt x="15" y="61"/>
                    <a:pt x="0" y="35"/>
                    <a:pt x="22" y="23"/>
                  </a:cubicBezTo>
                  <a:cubicBezTo>
                    <a:pt x="56" y="11"/>
                    <a:pt x="177" y="0"/>
                    <a:pt x="251" y="5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2793" name="Freeform 18"/>
            <p:cNvSpPr>
              <a:spLocks/>
            </p:cNvSpPr>
            <p:nvPr/>
          </p:nvSpPr>
          <p:spPr bwMode="auto">
            <a:xfrm>
              <a:off x="3718" y="2064"/>
              <a:ext cx="535" cy="288"/>
            </a:xfrm>
            <a:custGeom>
              <a:avLst/>
              <a:gdLst>
                <a:gd name="T0" fmla="*/ 277 w 535"/>
                <a:gd name="T1" fmla="*/ 5 h 288"/>
                <a:gd name="T2" fmla="*/ 530 w 535"/>
                <a:gd name="T3" fmla="*/ 48 h 288"/>
                <a:gd name="T4" fmla="*/ 481 w 535"/>
                <a:gd name="T5" fmla="*/ 176 h 288"/>
                <a:gd name="T6" fmla="*/ 387 w 535"/>
                <a:gd name="T7" fmla="*/ 257 h 288"/>
                <a:gd name="T8" fmla="*/ 282 w 535"/>
                <a:gd name="T9" fmla="*/ 282 h 288"/>
                <a:gd name="T10" fmla="*/ 128 w 535"/>
                <a:gd name="T11" fmla="*/ 223 h 288"/>
                <a:gd name="T12" fmla="*/ 70 w 535"/>
                <a:gd name="T13" fmla="*/ 120 h 288"/>
                <a:gd name="T14" fmla="*/ 22 w 535"/>
                <a:gd name="T15" fmla="*/ 56 h 288"/>
                <a:gd name="T16" fmla="*/ 277 w 535"/>
                <a:gd name="T17" fmla="*/ 5 h 2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5"/>
                <a:gd name="T28" fmla="*/ 0 h 288"/>
                <a:gd name="T29" fmla="*/ 535 w 535"/>
                <a:gd name="T30" fmla="*/ 288 h 2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5" h="288">
                  <a:moveTo>
                    <a:pt x="277" y="5"/>
                  </a:moveTo>
                  <a:cubicBezTo>
                    <a:pt x="352" y="9"/>
                    <a:pt x="489" y="25"/>
                    <a:pt x="530" y="48"/>
                  </a:cubicBezTo>
                  <a:cubicBezTo>
                    <a:pt x="535" y="101"/>
                    <a:pt x="496" y="129"/>
                    <a:pt x="481" y="176"/>
                  </a:cubicBezTo>
                  <a:cubicBezTo>
                    <a:pt x="466" y="223"/>
                    <a:pt x="433" y="249"/>
                    <a:pt x="387" y="257"/>
                  </a:cubicBezTo>
                  <a:cubicBezTo>
                    <a:pt x="341" y="265"/>
                    <a:pt x="357" y="276"/>
                    <a:pt x="282" y="282"/>
                  </a:cubicBezTo>
                  <a:cubicBezTo>
                    <a:pt x="208" y="288"/>
                    <a:pt x="162" y="254"/>
                    <a:pt x="128" y="223"/>
                  </a:cubicBezTo>
                  <a:cubicBezTo>
                    <a:pt x="94" y="191"/>
                    <a:pt x="78" y="148"/>
                    <a:pt x="70" y="120"/>
                  </a:cubicBezTo>
                  <a:cubicBezTo>
                    <a:pt x="63" y="92"/>
                    <a:pt x="0" y="68"/>
                    <a:pt x="22" y="56"/>
                  </a:cubicBezTo>
                  <a:cubicBezTo>
                    <a:pt x="56" y="44"/>
                    <a:pt x="203" y="0"/>
                    <a:pt x="277" y="5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190483" name="Freeform 19"/>
          <p:cNvSpPr>
            <a:spLocks/>
          </p:cNvSpPr>
          <p:nvPr/>
        </p:nvSpPr>
        <p:spPr bwMode="auto">
          <a:xfrm>
            <a:off x="5943600" y="4419600"/>
            <a:ext cx="855663" cy="477838"/>
          </a:xfrm>
          <a:custGeom>
            <a:avLst/>
            <a:gdLst>
              <a:gd name="T0" fmla="*/ 460375 w 539"/>
              <a:gd name="T1" fmla="*/ 469900 h 301"/>
              <a:gd name="T2" fmla="*/ 847725 w 539"/>
              <a:gd name="T3" fmla="*/ 387350 h 301"/>
              <a:gd name="T4" fmla="*/ 757238 w 539"/>
              <a:gd name="T5" fmla="*/ 177800 h 301"/>
              <a:gd name="T6" fmla="*/ 608013 w 539"/>
              <a:gd name="T7" fmla="*/ 49213 h 301"/>
              <a:gd name="T8" fmla="*/ 441325 w 539"/>
              <a:gd name="T9" fmla="*/ 9525 h 301"/>
              <a:gd name="T10" fmla="*/ 196850 w 539"/>
              <a:gd name="T11" fmla="*/ 103188 h 301"/>
              <a:gd name="T12" fmla="*/ 69850 w 539"/>
              <a:gd name="T13" fmla="*/ 315913 h 301"/>
              <a:gd name="T14" fmla="*/ 34925 w 539"/>
              <a:gd name="T15" fmla="*/ 381000 h 301"/>
              <a:gd name="T16" fmla="*/ 460375 w 539"/>
              <a:gd name="T17" fmla="*/ 469900 h 3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9"/>
              <a:gd name="T28" fmla="*/ 0 h 301"/>
              <a:gd name="T29" fmla="*/ 539 w 539"/>
              <a:gd name="T30" fmla="*/ 301 h 3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9" h="301">
                <a:moveTo>
                  <a:pt x="290" y="296"/>
                </a:moveTo>
                <a:cubicBezTo>
                  <a:pt x="365" y="292"/>
                  <a:pt x="493" y="267"/>
                  <a:pt x="534" y="244"/>
                </a:cubicBezTo>
                <a:cubicBezTo>
                  <a:pt x="539" y="191"/>
                  <a:pt x="492" y="159"/>
                  <a:pt x="477" y="112"/>
                </a:cubicBezTo>
                <a:cubicBezTo>
                  <a:pt x="462" y="65"/>
                  <a:pt x="429" y="39"/>
                  <a:pt x="383" y="31"/>
                </a:cubicBezTo>
                <a:cubicBezTo>
                  <a:pt x="337" y="23"/>
                  <a:pt x="353" y="12"/>
                  <a:pt x="278" y="6"/>
                </a:cubicBezTo>
                <a:cubicBezTo>
                  <a:pt x="204" y="0"/>
                  <a:pt x="158" y="34"/>
                  <a:pt x="124" y="65"/>
                </a:cubicBezTo>
                <a:cubicBezTo>
                  <a:pt x="90" y="97"/>
                  <a:pt x="52" y="171"/>
                  <a:pt x="44" y="199"/>
                </a:cubicBezTo>
                <a:cubicBezTo>
                  <a:pt x="37" y="227"/>
                  <a:pt x="0" y="228"/>
                  <a:pt x="22" y="240"/>
                </a:cubicBezTo>
                <a:cubicBezTo>
                  <a:pt x="56" y="252"/>
                  <a:pt x="216" y="301"/>
                  <a:pt x="290" y="296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>
            <a:off x="6629400" y="52578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181600" y="2590800"/>
            <a:ext cx="2654300" cy="3033713"/>
            <a:chOff x="3264" y="1632"/>
            <a:chExt cx="1672" cy="1911"/>
          </a:xfrm>
        </p:grpSpPr>
        <p:sp>
          <p:nvSpPr>
            <p:cNvPr id="32781" name="Line 22"/>
            <p:cNvSpPr>
              <a:spLocks noChangeShapeType="1"/>
            </p:cNvSpPr>
            <p:nvPr/>
          </p:nvSpPr>
          <p:spPr bwMode="auto">
            <a:xfrm flipH="1" flipV="1">
              <a:off x="3264" y="1728"/>
              <a:ext cx="25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2782" name="Line 23"/>
            <p:cNvSpPr>
              <a:spLocks noChangeShapeType="1"/>
            </p:cNvSpPr>
            <p:nvPr/>
          </p:nvSpPr>
          <p:spPr bwMode="auto">
            <a:xfrm flipV="1">
              <a:off x="4512" y="1728"/>
              <a:ext cx="25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2783" name="Text Box 24"/>
            <p:cNvSpPr txBox="1">
              <a:spLocks noChangeArrowheads="1"/>
            </p:cNvSpPr>
            <p:nvPr/>
          </p:nvSpPr>
          <p:spPr bwMode="auto">
            <a:xfrm>
              <a:off x="3812" y="1632"/>
              <a:ext cx="324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sl-SI" altLang="en-AU" sz="1800"/>
                <a:t>kot</a:t>
              </a:r>
            </a:p>
            <a:p>
              <a:pPr algn="ctr"/>
              <a:r>
                <a:rPr lang="en-AU" altLang="en-AU" sz="1800"/>
                <a:t>60˚</a:t>
              </a:r>
            </a:p>
          </p:txBody>
        </p:sp>
        <p:sp>
          <p:nvSpPr>
            <p:cNvPr id="32784" name="Line 25"/>
            <p:cNvSpPr>
              <a:spLocks noChangeShapeType="1"/>
            </p:cNvSpPr>
            <p:nvPr/>
          </p:nvSpPr>
          <p:spPr bwMode="auto">
            <a:xfrm>
              <a:off x="3984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2785" name="Line 26"/>
            <p:cNvSpPr>
              <a:spLocks noChangeShapeType="1"/>
            </p:cNvSpPr>
            <p:nvPr/>
          </p:nvSpPr>
          <p:spPr bwMode="auto">
            <a:xfrm>
              <a:off x="4032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2786" name="Line 27"/>
            <p:cNvSpPr>
              <a:spLocks noChangeShapeType="1"/>
            </p:cNvSpPr>
            <p:nvPr/>
          </p:nvSpPr>
          <p:spPr bwMode="auto">
            <a:xfrm>
              <a:off x="3456" y="3312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2787" name="Line 28"/>
            <p:cNvSpPr>
              <a:spLocks noChangeShapeType="1"/>
            </p:cNvSpPr>
            <p:nvPr/>
          </p:nvSpPr>
          <p:spPr bwMode="auto">
            <a:xfrm flipH="1">
              <a:off x="4032" y="3312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2788" name="Text Box 29"/>
            <p:cNvSpPr txBox="1">
              <a:spLocks noChangeArrowheads="1"/>
            </p:cNvSpPr>
            <p:nvPr/>
          </p:nvSpPr>
          <p:spPr bwMode="auto">
            <a:xfrm>
              <a:off x="4068" y="3312"/>
              <a:ext cx="86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AU" altLang="en-AU" sz="1800"/>
                <a:t>1.5mm max</a:t>
              </a:r>
            </a:p>
          </p:txBody>
        </p:sp>
        <p:sp>
          <p:nvSpPr>
            <p:cNvPr id="32789" name="Line 30"/>
            <p:cNvSpPr>
              <a:spLocks noChangeShapeType="1"/>
            </p:cNvSpPr>
            <p:nvPr/>
          </p:nvSpPr>
          <p:spPr bwMode="auto">
            <a:xfrm>
              <a:off x="4128" y="2784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2790" name="Text Box 31"/>
            <p:cNvSpPr txBox="1">
              <a:spLocks noChangeArrowheads="1"/>
            </p:cNvSpPr>
            <p:nvPr/>
          </p:nvSpPr>
          <p:spPr bwMode="auto">
            <a:xfrm>
              <a:off x="4320" y="2784"/>
              <a:ext cx="43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AU" altLang="en-US" sz="1800"/>
                <a:t>6mm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1" grpId="0" animBg="1"/>
      <p:bldP spid="19048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6D15BA-2094-4511-9A67-80022603BAFF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AU" smtClean="0"/>
              <a:t>Uporaba EPP</a:t>
            </a:r>
            <a:endParaRPr lang="en-AU" altLang="en-AU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r>
              <a:rPr lang="sl-SI" altLang="en-AU" smtClean="0"/>
              <a:t>Varjenje v vodoravnem položaju</a:t>
            </a:r>
          </a:p>
          <a:p>
            <a:r>
              <a:rPr lang="sl-SI" altLang="en-AU" smtClean="0"/>
              <a:t>Varjenje debelejših materialov</a:t>
            </a:r>
          </a:p>
          <a:p>
            <a:r>
              <a:rPr lang="sl-SI" altLang="en-AU" smtClean="0"/>
              <a:t>Za večje dolžine</a:t>
            </a:r>
          </a:p>
          <a:p>
            <a:r>
              <a:rPr lang="sl-SI" altLang="en-AU" smtClean="0"/>
              <a:t>Za dosego odličnih mehanskih lastnosti zvarov</a:t>
            </a:r>
          </a:p>
          <a:p>
            <a:r>
              <a:rPr lang="sl-SI" altLang="en-AU" smtClean="0"/>
              <a:t>Za varjenje bakra</a:t>
            </a:r>
          </a:p>
          <a:p>
            <a:r>
              <a:rPr lang="sl-SI" altLang="en-AU" smtClean="0"/>
              <a:t>Za lepe zvare</a:t>
            </a:r>
          </a:p>
          <a:p>
            <a:r>
              <a:rPr lang="sl-SI" altLang="en-AU" smtClean="0"/>
              <a:t>Možna je avtomatizacija</a:t>
            </a:r>
            <a:endParaRPr lang="en-AU" altLang="en-AU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AE3D52-FD2E-4C06-971A-E488E27B1FFB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pPr algn="ctr"/>
            <a:r>
              <a:rPr lang="sl-SI" altLang="en-AU" smtClean="0"/>
              <a:t>VARJENJE V ZAŠČITNI ATMOSFERI</a:t>
            </a:r>
            <a:endParaRPr lang="en-AU" altLang="en-AU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altLang="en-AU" smtClean="0"/>
              <a:t>Gas metal  arc welding (</a:t>
            </a:r>
            <a:r>
              <a:rPr lang="sl-SI" altLang="en-AU" smtClean="0"/>
              <a:t>MAG;MIG</a:t>
            </a:r>
            <a:r>
              <a:rPr lang="en-AU" altLang="en-AU" smtClean="0"/>
              <a:t>)</a:t>
            </a:r>
          </a:p>
          <a:p>
            <a:r>
              <a:rPr lang="en-AU" altLang="en-AU" smtClean="0"/>
              <a:t>Gas tungsten arc welding (</a:t>
            </a:r>
            <a:r>
              <a:rPr lang="sl-SI" altLang="en-AU" smtClean="0"/>
              <a:t>TIG</a:t>
            </a:r>
            <a:r>
              <a:rPr lang="en-AU" altLang="en-AU" smtClean="0"/>
              <a:t>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grada številke diapozitiva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6C8120F-F56B-4836-A084-821D3027824F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AU" smtClean="0"/>
              <a:t>TIG Obločno varjenje</a:t>
            </a:r>
            <a:endParaRPr lang="en-AU" altLang="en-AU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981200"/>
            <a:ext cx="3429000" cy="4114800"/>
          </a:xfrm>
        </p:spPr>
        <p:txBody>
          <a:bodyPr/>
          <a:lstStyle/>
          <a:p>
            <a:r>
              <a:rPr lang="sl-SI" altLang="en-AU" sz="2000" smtClean="0"/>
              <a:t>Alternativni naziv</a:t>
            </a:r>
            <a:r>
              <a:rPr lang="en-AU" altLang="en-AU" sz="2000" smtClean="0"/>
              <a:t> - GTAW,TIG (Tungsten Inert Gas), Argonarc</a:t>
            </a:r>
          </a:p>
          <a:p>
            <a:r>
              <a:rPr lang="sl-SI" altLang="en-AU" sz="2000" smtClean="0"/>
              <a:t>Oblok gori med elektrodo iz volframa in varjencem v zaščitni atmosferi inertnega plina</a:t>
            </a:r>
            <a:endParaRPr lang="en-AU" altLang="en-AU" sz="2000" smtClean="0"/>
          </a:p>
          <a:p>
            <a:r>
              <a:rPr lang="sl-SI" altLang="en-AU" sz="2000" smtClean="0"/>
              <a:t>Varjenje poteka brez dodajnega materiala ali pa dodajamo material v obliki gole varilne žice</a:t>
            </a:r>
            <a:endParaRPr lang="en-AU" altLang="en-AU" sz="2000" smtClean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84350"/>
            <a:ext cx="4648200" cy="3287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ctr"/>
          <a:lstStyle/>
          <a:p>
            <a:r>
              <a:rPr lang="sl-SI" altLang="en-AU" smtClean="0"/>
              <a:t>TIG</a:t>
            </a:r>
            <a:r>
              <a:rPr lang="en-AU" altLang="en-AU" smtClean="0"/>
              <a:t> </a:t>
            </a:r>
            <a:r>
              <a:rPr lang="sl-SI" altLang="en-AU" smtClean="0"/>
              <a:t>postopek </a:t>
            </a:r>
            <a:r>
              <a:rPr lang="en-AU" altLang="en-AU" smtClean="0"/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88963" y="2525713"/>
            <a:ext cx="4891087" cy="2201862"/>
            <a:chOff x="371" y="1591"/>
            <a:chExt cx="3081" cy="1387"/>
          </a:xfrm>
        </p:grpSpPr>
        <p:sp>
          <p:nvSpPr>
            <p:cNvPr id="36902" name="Rectangle 4"/>
            <p:cNvSpPr>
              <a:spLocks noChangeArrowheads="1"/>
            </p:cNvSpPr>
            <p:nvPr/>
          </p:nvSpPr>
          <p:spPr bwMode="auto">
            <a:xfrm>
              <a:off x="371" y="2320"/>
              <a:ext cx="1120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2000"/>
                <a:t>Usmerjevalnik</a:t>
              </a:r>
            </a:p>
            <a:p>
              <a:r>
                <a:rPr lang="sl-SI" altLang="en-AU" sz="2000"/>
                <a:t> plina</a:t>
              </a:r>
              <a:endParaRPr lang="en-AU" altLang="en-AU" sz="2000"/>
            </a:p>
          </p:txBody>
        </p:sp>
        <p:sp>
          <p:nvSpPr>
            <p:cNvPr id="36903" name="Rectangle 5"/>
            <p:cNvSpPr>
              <a:spLocks noChangeArrowheads="1"/>
            </p:cNvSpPr>
            <p:nvPr/>
          </p:nvSpPr>
          <p:spPr bwMode="auto">
            <a:xfrm>
              <a:off x="371" y="1936"/>
              <a:ext cx="62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2000"/>
                <a:t>gorilnik</a:t>
              </a:r>
              <a:endParaRPr lang="en-AU" altLang="en-AU" sz="2000"/>
            </a:p>
          </p:txBody>
        </p:sp>
        <p:sp>
          <p:nvSpPr>
            <p:cNvPr id="36904" name="Line 6"/>
            <p:cNvSpPr>
              <a:spLocks noChangeShapeType="1"/>
            </p:cNvSpPr>
            <p:nvPr/>
          </p:nvSpPr>
          <p:spPr bwMode="auto">
            <a:xfrm>
              <a:off x="1008" y="2016"/>
              <a:ext cx="608" cy="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6905" name="Freeform 7"/>
            <p:cNvSpPr>
              <a:spLocks/>
            </p:cNvSpPr>
            <p:nvPr/>
          </p:nvSpPr>
          <p:spPr bwMode="auto">
            <a:xfrm>
              <a:off x="1515" y="1591"/>
              <a:ext cx="781" cy="1387"/>
            </a:xfrm>
            <a:custGeom>
              <a:avLst/>
              <a:gdLst>
                <a:gd name="T0" fmla="*/ 35 w 781"/>
                <a:gd name="T1" fmla="*/ 928 h 1387"/>
                <a:gd name="T2" fmla="*/ 0 w 781"/>
                <a:gd name="T3" fmla="*/ 1274 h 1387"/>
                <a:gd name="T4" fmla="*/ 526 w 781"/>
                <a:gd name="T5" fmla="*/ 1386 h 1387"/>
                <a:gd name="T6" fmla="*/ 636 w 781"/>
                <a:gd name="T7" fmla="*/ 1056 h 1387"/>
                <a:gd name="T8" fmla="*/ 649 w 781"/>
                <a:gd name="T9" fmla="*/ 1039 h 1387"/>
                <a:gd name="T10" fmla="*/ 644 w 781"/>
                <a:gd name="T11" fmla="*/ 1018 h 1387"/>
                <a:gd name="T12" fmla="*/ 780 w 781"/>
                <a:gd name="T13" fmla="*/ 380 h 1387"/>
                <a:gd name="T14" fmla="*/ 570 w 781"/>
                <a:gd name="T15" fmla="*/ 257 h 1387"/>
                <a:gd name="T16" fmla="*/ 618 w 781"/>
                <a:gd name="T17" fmla="*/ 32 h 1387"/>
                <a:gd name="T18" fmla="*/ 468 w 781"/>
                <a:gd name="T19" fmla="*/ 0 h 1387"/>
                <a:gd name="T20" fmla="*/ 420 w 781"/>
                <a:gd name="T21" fmla="*/ 225 h 1387"/>
                <a:gd name="T22" fmla="*/ 179 w 781"/>
                <a:gd name="T23" fmla="*/ 252 h 1387"/>
                <a:gd name="T24" fmla="*/ 35 w 781"/>
                <a:gd name="T25" fmla="*/ 928 h 1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1"/>
                <a:gd name="T40" fmla="*/ 0 h 1387"/>
                <a:gd name="T41" fmla="*/ 781 w 781"/>
                <a:gd name="T42" fmla="*/ 1387 h 1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1" h="1387">
                  <a:moveTo>
                    <a:pt x="35" y="928"/>
                  </a:moveTo>
                  <a:lnTo>
                    <a:pt x="0" y="1274"/>
                  </a:lnTo>
                  <a:lnTo>
                    <a:pt x="526" y="1386"/>
                  </a:lnTo>
                  <a:lnTo>
                    <a:pt x="636" y="1056"/>
                  </a:lnTo>
                  <a:lnTo>
                    <a:pt x="649" y="1039"/>
                  </a:lnTo>
                  <a:lnTo>
                    <a:pt x="644" y="1018"/>
                  </a:lnTo>
                  <a:lnTo>
                    <a:pt x="780" y="380"/>
                  </a:lnTo>
                  <a:lnTo>
                    <a:pt x="570" y="257"/>
                  </a:lnTo>
                  <a:lnTo>
                    <a:pt x="618" y="32"/>
                  </a:lnTo>
                  <a:lnTo>
                    <a:pt x="468" y="0"/>
                  </a:lnTo>
                  <a:lnTo>
                    <a:pt x="420" y="225"/>
                  </a:lnTo>
                  <a:lnTo>
                    <a:pt x="179" y="252"/>
                  </a:lnTo>
                  <a:lnTo>
                    <a:pt x="35" y="928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6906" name="Line 8"/>
            <p:cNvSpPr>
              <a:spLocks noChangeShapeType="1"/>
            </p:cNvSpPr>
            <p:nvPr/>
          </p:nvSpPr>
          <p:spPr bwMode="auto">
            <a:xfrm flipH="1" flipV="1">
              <a:off x="1550" y="2519"/>
              <a:ext cx="601" cy="1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6907" name="Line 9"/>
            <p:cNvSpPr>
              <a:spLocks noChangeShapeType="1"/>
            </p:cNvSpPr>
            <p:nvPr/>
          </p:nvSpPr>
          <p:spPr bwMode="auto">
            <a:xfrm>
              <a:off x="1550" y="2610"/>
              <a:ext cx="569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6908" name="Rectangle 10"/>
            <p:cNvSpPr>
              <a:spLocks noChangeArrowheads="1"/>
            </p:cNvSpPr>
            <p:nvPr/>
          </p:nvSpPr>
          <p:spPr bwMode="auto">
            <a:xfrm>
              <a:off x="2483" y="2368"/>
              <a:ext cx="969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2000"/>
                <a:t>Plinska leča</a:t>
              </a:r>
              <a:endParaRPr lang="en-AU" altLang="en-AU" sz="2000"/>
            </a:p>
            <a:p>
              <a:r>
                <a:rPr lang="en-AU" altLang="en-AU" sz="2000"/>
                <a:t>(op</a:t>
              </a:r>
              <a:r>
                <a:rPr lang="sl-SI" altLang="en-AU" sz="2000"/>
                <a:t>cija</a:t>
              </a:r>
              <a:r>
                <a:rPr lang="en-AU" altLang="en-AU" sz="2000"/>
                <a:t>)</a:t>
              </a:r>
            </a:p>
          </p:txBody>
        </p:sp>
        <p:sp>
          <p:nvSpPr>
            <p:cNvPr id="36909" name="Line 11"/>
            <p:cNvSpPr>
              <a:spLocks noChangeShapeType="1"/>
            </p:cNvSpPr>
            <p:nvPr/>
          </p:nvSpPr>
          <p:spPr bwMode="auto">
            <a:xfrm flipV="1">
              <a:off x="2072" y="2496"/>
              <a:ext cx="41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6910" name="Line 12"/>
            <p:cNvSpPr>
              <a:spLocks noChangeShapeType="1"/>
            </p:cNvSpPr>
            <p:nvPr/>
          </p:nvSpPr>
          <p:spPr bwMode="auto">
            <a:xfrm>
              <a:off x="1008" y="2600"/>
              <a:ext cx="512" cy="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200400" y="1981200"/>
            <a:ext cx="4754563" cy="2805113"/>
            <a:chOff x="2016" y="1248"/>
            <a:chExt cx="2995" cy="1767"/>
          </a:xfrm>
        </p:grpSpPr>
        <p:sp>
          <p:nvSpPr>
            <p:cNvPr id="36898" name="Freeform 14"/>
            <p:cNvSpPr>
              <a:spLocks/>
            </p:cNvSpPr>
            <p:nvPr/>
          </p:nvSpPr>
          <p:spPr bwMode="auto">
            <a:xfrm>
              <a:off x="2016" y="1248"/>
              <a:ext cx="2833" cy="577"/>
            </a:xfrm>
            <a:custGeom>
              <a:avLst/>
              <a:gdLst>
                <a:gd name="T0" fmla="*/ 0 w 2833"/>
                <a:gd name="T1" fmla="*/ 384 h 577"/>
                <a:gd name="T2" fmla="*/ 96 w 2833"/>
                <a:gd name="T3" fmla="*/ 0 h 577"/>
                <a:gd name="T4" fmla="*/ 2832 w 2833"/>
                <a:gd name="T5" fmla="*/ 0 h 577"/>
                <a:gd name="T6" fmla="*/ 2832 w 2833"/>
                <a:gd name="T7" fmla="*/ 576 h 5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3"/>
                <a:gd name="T13" fmla="*/ 0 h 577"/>
                <a:gd name="T14" fmla="*/ 2833 w 2833"/>
                <a:gd name="T15" fmla="*/ 577 h 5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3" h="577">
                  <a:moveTo>
                    <a:pt x="0" y="384"/>
                  </a:moveTo>
                  <a:lnTo>
                    <a:pt x="96" y="0"/>
                  </a:lnTo>
                  <a:lnTo>
                    <a:pt x="2832" y="0"/>
                  </a:lnTo>
                  <a:lnTo>
                    <a:pt x="2832" y="576"/>
                  </a:lnTo>
                </a:path>
              </a:pathLst>
            </a:custGeom>
            <a:noFill/>
            <a:ln w="5715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6899" name="Freeform 15"/>
            <p:cNvSpPr>
              <a:spLocks/>
            </p:cNvSpPr>
            <p:nvPr/>
          </p:nvSpPr>
          <p:spPr bwMode="auto">
            <a:xfrm>
              <a:off x="4710" y="1541"/>
              <a:ext cx="301" cy="1474"/>
            </a:xfrm>
            <a:custGeom>
              <a:avLst/>
              <a:gdLst>
                <a:gd name="T0" fmla="*/ 0 w 301"/>
                <a:gd name="T1" fmla="*/ 162 h 1474"/>
                <a:gd name="T2" fmla="*/ 0 w 301"/>
                <a:gd name="T3" fmla="*/ 141 h 1474"/>
                <a:gd name="T4" fmla="*/ 6 w 301"/>
                <a:gd name="T5" fmla="*/ 108 h 1474"/>
                <a:gd name="T6" fmla="*/ 18 w 301"/>
                <a:gd name="T7" fmla="*/ 78 h 1474"/>
                <a:gd name="T8" fmla="*/ 27 w 301"/>
                <a:gd name="T9" fmla="*/ 48 h 1474"/>
                <a:gd name="T10" fmla="*/ 54 w 301"/>
                <a:gd name="T11" fmla="*/ 24 h 1474"/>
                <a:gd name="T12" fmla="*/ 99 w 301"/>
                <a:gd name="T13" fmla="*/ 12 h 1474"/>
                <a:gd name="T14" fmla="*/ 126 w 301"/>
                <a:gd name="T15" fmla="*/ 3 h 1474"/>
                <a:gd name="T16" fmla="*/ 153 w 301"/>
                <a:gd name="T17" fmla="*/ 6 h 1474"/>
                <a:gd name="T18" fmla="*/ 183 w 301"/>
                <a:gd name="T19" fmla="*/ 0 h 1474"/>
                <a:gd name="T20" fmla="*/ 213 w 301"/>
                <a:gd name="T21" fmla="*/ 6 h 1474"/>
                <a:gd name="T22" fmla="*/ 237 w 301"/>
                <a:gd name="T23" fmla="*/ 12 h 1474"/>
                <a:gd name="T24" fmla="*/ 258 w 301"/>
                <a:gd name="T25" fmla="*/ 24 h 1474"/>
                <a:gd name="T26" fmla="*/ 285 w 301"/>
                <a:gd name="T27" fmla="*/ 48 h 1474"/>
                <a:gd name="T28" fmla="*/ 297 w 301"/>
                <a:gd name="T29" fmla="*/ 66 h 1474"/>
                <a:gd name="T30" fmla="*/ 300 w 301"/>
                <a:gd name="T31" fmla="*/ 93 h 1474"/>
                <a:gd name="T32" fmla="*/ 297 w 301"/>
                <a:gd name="T33" fmla="*/ 114 h 1474"/>
                <a:gd name="T34" fmla="*/ 300 w 301"/>
                <a:gd name="T35" fmla="*/ 141 h 1474"/>
                <a:gd name="T36" fmla="*/ 300 w 301"/>
                <a:gd name="T37" fmla="*/ 165 h 1474"/>
                <a:gd name="T38" fmla="*/ 300 w 301"/>
                <a:gd name="T39" fmla="*/ 1473 h 1474"/>
                <a:gd name="T40" fmla="*/ 0 w 301"/>
                <a:gd name="T41" fmla="*/ 1473 h 1474"/>
                <a:gd name="T42" fmla="*/ 0 w 301"/>
                <a:gd name="T43" fmla="*/ 162 h 14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1"/>
                <a:gd name="T67" fmla="*/ 0 h 1474"/>
                <a:gd name="T68" fmla="*/ 301 w 301"/>
                <a:gd name="T69" fmla="*/ 1474 h 14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1" h="1474">
                  <a:moveTo>
                    <a:pt x="0" y="162"/>
                  </a:moveTo>
                  <a:lnTo>
                    <a:pt x="0" y="141"/>
                  </a:lnTo>
                  <a:lnTo>
                    <a:pt x="6" y="108"/>
                  </a:lnTo>
                  <a:lnTo>
                    <a:pt x="18" y="78"/>
                  </a:lnTo>
                  <a:lnTo>
                    <a:pt x="27" y="48"/>
                  </a:lnTo>
                  <a:lnTo>
                    <a:pt x="54" y="24"/>
                  </a:lnTo>
                  <a:lnTo>
                    <a:pt x="99" y="12"/>
                  </a:lnTo>
                  <a:lnTo>
                    <a:pt x="126" y="3"/>
                  </a:lnTo>
                  <a:lnTo>
                    <a:pt x="153" y="6"/>
                  </a:lnTo>
                  <a:lnTo>
                    <a:pt x="183" y="0"/>
                  </a:lnTo>
                  <a:lnTo>
                    <a:pt x="213" y="6"/>
                  </a:lnTo>
                  <a:lnTo>
                    <a:pt x="237" y="12"/>
                  </a:lnTo>
                  <a:lnTo>
                    <a:pt x="258" y="24"/>
                  </a:lnTo>
                  <a:lnTo>
                    <a:pt x="285" y="48"/>
                  </a:lnTo>
                  <a:lnTo>
                    <a:pt x="297" y="66"/>
                  </a:lnTo>
                  <a:lnTo>
                    <a:pt x="300" y="93"/>
                  </a:lnTo>
                  <a:lnTo>
                    <a:pt x="297" y="114"/>
                  </a:lnTo>
                  <a:lnTo>
                    <a:pt x="300" y="141"/>
                  </a:lnTo>
                  <a:lnTo>
                    <a:pt x="300" y="165"/>
                  </a:lnTo>
                  <a:lnTo>
                    <a:pt x="300" y="1473"/>
                  </a:lnTo>
                  <a:lnTo>
                    <a:pt x="0" y="1473"/>
                  </a:lnTo>
                  <a:lnTo>
                    <a:pt x="0" y="162"/>
                  </a:lnTo>
                </a:path>
              </a:pathLst>
            </a:custGeom>
            <a:solidFill>
              <a:srgbClr val="0066CC"/>
            </a:solidFill>
            <a:ln w="19050" cap="rnd">
              <a:solidFill>
                <a:srgbClr val="0066CC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6900" name="Oval 16"/>
            <p:cNvSpPr>
              <a:spLocks noChangeArrowheads="1"/>
            </p:cNvSpPr>
            <p:nvPr/>
          </p:nvSpPr>
          <p:spPr bwMode="auto">
            <a:xfrm>
              <a:off x="4800" y="1392"/>
              <a:ext cx="140" cy="1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6901" name="Rectangle 17"/>
            <p:cNvSpPr>
              <a:spLocks noChangeArrowheads="1"/>
            </p:cNvSpPr>
            <p:nvPr/>
          </p:nvSpPr>
          <p:spPr bwMode="auto">
            <a:xfrm>
              <a:off x="4259" y="1264"/>
              <a:ext cx="558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AU" altLang="en-AU" sz="2000"/>
                <a:t>Inert</a:t>
              </a:r>
              <a:r>
                <a:rPr lang="sl-SI" altLang="en-AU" sz="2000"/>
                <a:t>ni</a:t>
              </a:r>
              <a:endParaRPr lang="en-AU" altLang="en-AU" sz="2000"/>
            </a:p>
            <a:p>
              <a:r>
                <a:rPr lang="sl-SI" altLang="en-AU" sz="2000"/>
                <a:t>plin</a:t>
              </a:r>
              <a:endParaRPr lang="en-AU" altLang="en-AU" sz="2000"/>
            </a:p>
          </p:txBody>
        </p:sp>
      </p:grpSp>
      <p:grpSp>
        <p:nvGrpSpPr>
          <p:cNvPr id="36869" name="Group 18"/>
          <p:cNvGrpSpPr>
            <a:grpSpLocks/>
          </p:cNvGrpSpPr>
          <p:nvPr/>
        </p:nvGrpSpPr>
        <p:grpSpPr bwMode="auto">
          <a:xfrm>
            <a:off x="457200" y="2209800"/>
            <a:ext cx="6773863" cy="3963988"/>
            <a:chOff x="288" y="1392"/>
            <a:chExt cx="4267" cy="2497"/>
          </a:xfrm>
        </p:grpSpPr>
        <p:sp>
          <p:nvSpPr>
            <p:cNvPr id="36892" name="Freeform 19"/>
            <p:cNvSpPr>
              <a:spLocks/>
            </p:cNvSpPr>
            <p:nvPr/>
          </p:nvSpPr>
          <p:spPr bwMode="auto">
            <a:xfrm>
              <a:off x="2112" y="1392"/>
              <a:ext cx="1969" cy="2449"/>
            </a:xfrm>
            <a:custGeom>
              <a:avLst/>
              <a:gdLst>
                <a:gd name="T0" fmla="*/ 0 w 1969"/>
                <a:gd name="T1" fmla="*/ 192 h 2449"/>
                <a:gd name="T2" fmla="*/ 48 w 1969"/>
                <a:gd name="T3" fmla="*/ 0 h 2449"/>
                <a:gd name="T4" fmla="*/ 1968 w 1969"/>
                <a:gd name="T5" fmla="*/ 0 h 2449"/>
                <a:gd name="T6" fmla="*/ 1968 w 1969"/>
                <a:gd name="T7" fmla="*/ 2448 h 2449"/>
                <a:gd name="T8" fmla="*/ 864 w 1969"/>
                <a:gd name="T9" fmla="*/ 2448 h 24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9"/>
                <a:gd name="T16" fmla="*/ 0 h 2449"/>
                <a:gd name="T17" fmla="*/ 1969 w 1969"/>
                <a:gd name="T18" fmla="*/ 2449 h 24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9" h="2449">
                  <a:moveTo>
                    <a:pt x="0" y="192"/>
                  </a:moveTo>
                  <a:lnTo>
                    <a:pt x="48" y="0"/>
                  </a:lnTo>
                  <a:lnTo>
                    <a:pt x="1968" y="0"/>
                  </a:lnTo>
                  <a:lnTo>
                    <a:pt x="1968" y="2448"/>
                  </a:lnTo>
                  <a:lnTo>
                    <a:pt x="864" y="2448"/>
                  </a:lnTo>
                </a:path>
              </a:pathLst>
            </a:custGeom>
            <a:noFill/>
            <a:ln w="571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6893" name="Rectangle 20"/>
            <p:cNvSpPr>
              <a:spLocks noChangeArrowheads="1"/>
            </p:cNvSpPr>
            <p:nvPr/>
          </p:nvSpPr>
          <p:spPr bwMode="auto">
            <a:xfrm>
              <a:off x="3656" y="1880"/>
              <a:ext cx="896" cy="89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6894" name="Rectangle 21"/>
            <p:cNvSpPr>
              <a:spLocks noChangeArrowheads="1"/>
            </p:cNvSpPr>
            <p:nvPr/>
          </p:nvSpPr>
          <p:spPr bwMode="auto">
            <a:xfrm>
              <a:off x="3827" y="1984"/>
              <a:ext cx="728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2000"/>
                <a:t>Izvor</a:t>
              </a:r>
            </a:p>
            <a:p>
              <a:r>
                <a:rPr lang="sl-SI" altLang="en-AU" sz="2000"/>
                <a:t> energije</a:t>
              </a:r>
              <a:endParaRPr lang="en-AU" altLang="en-AU" sz="2000"/>
            </a:p>
          </p:txBody>
        </p:sp>
        <p:sp>
          <p:nvSpPr>
            <p:cNvPr id="36895" name="Rectangle 22"/>
            <p:cNvSpPr>
              <a:spLocks noChangeArrowheads="1"/>
            </p:cNvSpPr>
            <p:nvPr/>
          </p:nvSpPr>
          <p:spPr bwMode="auto">
            <a:xfrm>
              <a:off x="3443" y="1408"/>
              <a:ext cx="80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2000"/>
                <a:t>Vodnik</a:t>
              </a:r>
              <a:r>
                <a:rPr lang="en-AU" altLang="en-AU" sz="2000"/>
                <a:t> (-)</a:t>
              </a:r>
            </a:p>
          </p:txBody>
        </p:sp>
        <p:sp>
          <p:nvSpPr>
            <p:cNvPr id="36896" name="Rectangle 23"/>
            <p:cNvSpPr>
              <a:spLocks noChangeArrowheads="1"/>
            </p:cNvSpPr>
            <p:nvPr/>
          </p:nvSpPr>
          <p:spPr bwMode="auto">
            <a:xfrm>
              <a:off x="3443" y="3376"/>
              <a:ext cx="847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AU" altLang="en-AU" sz="2000"/>
                <a:t> </a:t>
              </a:r>
            </a:p>
            <a:p>
              <a:r>
                <a:rPr lang="sl-SI" altLang="en-AU" sz="2000"/>
                <a:t>Vodnik</a:t>
              </a:r>
              <a:r>
                <a:rPr lang="en-AU" altLang="en-AU" sz="2000"/>
                <a:t> (+)</a:t>
              </a:r>
            </a:p>
          </p:txBody>
        </p:sp>
        <p:sp>
          <p:nvSpPr>
            <p:cNvPr id="36897" name="Freeform 24"/>
            <p:cNvSpPr>
              <a:spLocks/>
            </p:cNvSpPr>
            <p:nvPr/>
          </p:nvSpPr>
          <p:spPr bwMode="auto">
            <a:xfrm>
              <a:off x="288" y="3408"/>
              <a:ext cx="2929" cy="481"/>
            </a:xfrm>
            <a:custGeom>
              <a:avLst/>
              <a:gdLst>
                <a:gd name="T0" fmla="*/ 192 w 2929"/>
                <a:gd name="T1" fmla="*/ 0 h 481"/>
                <a:gd name="T2" fmla="*/ 192 w 2929"/>
                <a:gd name="T3" fmla="*/ 192 h 481"/>
                <a:gd name="T4" fmla="*/ 0 w 2929"/>
                <a:gd name="T5" fmla="*/ 192 h 481"/>
                <a:gd name="T6" fmla="*/ 336 w 2929"/>
                <a:gd name="T7" fmla="*/ 288 h 481"/>
                <a:gd name="T8" fmla="*/ 192 w 2929"/>
                <a:gd name="T9" fmla="*/ 288 h 481"/>
                <a:gd name="T10" fmla="*/ 192 w 2929"/>
                <a:gd name="T11" fmla="*/ 480 h 481"/>
                <a:gd name="T12" fmla="*/ 2736 w 2929"/>
                <a:gd name="T13" fmla="*/ 480 h 481"/>
                <a:gd name="T14" fmla="*/ 2736 w 2929"/>
                <a:gd name="T15" fmla="*/ 288 h 481"/>
                <a:gd name="T16" fmla="*/ 2928 w 2929"/>
                <a:gd name="T17" fmla="*/ 288 h 481"/>
                <a:gd name="T18" fmla="*/ 2544 w 2929"/>
                <a:gd name="T19" fmla="*/ 192 h 481"/>
                <a:gd name="T20" fmla="*/ 2736 w 2929"/>
                <a:gd name="T21" fmla="*/ 192 h 481"/>
                <a:gd name="T22" fmla="*/ 2736 w 2929"/>
                <a:gd name="T23" fmla="*/ 0 h 481"/>
                <a:gd name="T24" fmla="*/ 192 w 2929"/>
                <a:gd name="T25" fmla="*/ 0 h 4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29"/>
                <a:gd name="T40" fmla="*/ 0 h 481"/>
                <a:gd name="T41" fmla="*/ 2929 w 2929"/>
                <a:gd name="T42" fmla="*/ 481 h 4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29" h="481">
                  <a:moveTo>
                    <a:pt x="192" y="0"/>
                  </a:moveTo>
                  <a:lnTo>
                    <a:pt x="192" y="192"/>
                  </a:lnTo>
                  <a:lnTo>
                    <a:pt x="0" y="192"/>
                  </a:lnTo>
                  <a:lnTo>
                    <a:pt x="336" y="288"/>
                  </a:lnTo>
                  <a:lnTo>
                    <a:pt x="192" y="288"/>
                  </a:lnTo>
                  <a:lnTo>
                    <a:pt x="192" y="480"/>
                  </a:lnTo>
                  <a:lnTo>
                    <a:pt x="2736" y="480"/>
                  </a:lnTo>
                  <a:lnTo>
                    <a:pt x="2736" y="288"/>
                  </a:lnTo>
                  <a:lnTo>
                    <a:pt x="2928" y="288"/>
                  </a:lnTo>
                  <a:lnTo>
                    <a:pt x="2544" y="192"/>
                  </a:lnTo>
                  <a:lnTo>
                    <a:pt x="2736" y="192"/>
                  </a:lnTo>
                  <a:lnTo>
                    <a:pt x="2736" y="0"/>
                  </a:lnTo>
                  <a:lnTo>
                    <a:pt x="192" y="0"/>
                  </a:lnTo>
                </a:path>
              </a:pathLst>
            </a:custGeom>
            <a:solidFill>
              <a:schemeClr val="bg1"/>
            </a:solidFill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81000" y="4673600"/>
            <a:ext cx="1627188" cy="698500"/>
            <a:chOff x="240" y="2944"/>
            <a:chExt cx="1025" cy="440"/>
          </a:xfrm>
        </p:grpSpPr>
        <p:sp>
          <p:nvSpPr>
            <p:cNvPr id="36890" name="Line 26"/>
            <p:cNvSpPr>
              <a:spLocks noChangeShapeType="1"/>
            </p:cNvSpPr>
            <p:nvPr/>
          </p:nvSpPr>
          <p:spPr bwMode="auto">
            <a:xfrm flipH="1" flipV="1">
              <a:off x="240" y="3072"/>
              <a:ext cx="1008" cy="28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6891" name="Rectangle 27"/>
            <p:cNvSpPr>
              <a:spLocks noChangeArrowheads="1"/>
            </p:cNvSpPr>
            <p:nvPr/>
          </p:nvSpPr>
          <p:spPr bwMode="auto">
            <a:xfrm>
              <a:off x="563" y="2944"/>
              <a:ext cx="702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2000"/>
                <a:t>Dodajni </a:t>
              </a:r>
            </a:p>
            <a:p>
              <a:r>
                <a:rPr lang="sl-SI" altLang="en-AU" sz="2000"/>
                <a:t>material</a:t>
              </a:r>
              <a:endParaRPr lang="en-AU" altLang="en-AU" sz="2000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046163" y="4495800"/>
            <a:ext cx="3933825" cy="1552575"/>
            <a:chOff x="659" y="2832"/>
            <a:chExt cx="2478" cy="978"/>
          </a:xfrm>
        </p:grpSpPr>
        <p:sp>
          <p:nvSpPr>
            <p:cNvPr id="36879" name="Rectangle 29"/>
            <p:cNvSpPr>
              <a:spLocks noChangeArrowheads="1"/>
            </p:cNvSpPr>
            <p:nvPr/>
          </p:nvSpPr>
          <p:spPr bwMode="auto">
            <a:xfrm>
              <a:off x="2640" y="2832"/>
              <a:ext cx="49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2000"/>
                <a:t>oblok</a:t>
              </a:r>
              <a:endParaRPr lang="en-AU" altLang="en-AU" sz="2000"/>
            </a:p>
          </p:txBody>
        </p:sp>
        <p:sp>
          <p:nvSpPr>
            <p:cNvPr id="36880" name="Line 30"/>
            <p:cNvSpPr>
              <a:spLocks noChangeShapeType="1"/>
            </p:cNvSpPr>
            <p:nvPr/>
          </p:nvSpPr>
          <p:spPr bwMode="auto">
            <a:xfrm flipH="1">
              <a:off x="1272" y="2987"/>
              <a:ext cx="163" cy="292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6881" name="Line 31"/>
            <p:cNvSpPr>
              <a:spLocks noChangeShapeType="1"/>
            </p:cNvSpPr>
            <p:nvPr/>
          </p:nvSpPr>
          <p:spPr bwMode="auto">
            <a:xfrm>
              <a:off x="2024" y="3016"/>
              <a:ext cx="32" cy="224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6882" name="Freeform 32"/>
            <p:cNvSpPr>
              <a:spLocks/>
            </p:cNvSpPr>
            <p:nvPr/>
          </p:nvSpPr>
          <p:spPr bwMode="auto">
            <a:xfrm>
              <a:off x="1632" y="3312"/>
              <a:ext cx="1233" cy="193"/>
            </a:xfrm>
            <a:custGeom>
              <a:avLst/>
              <a:gdLst>
                <a:gd name="T0" fmla="*/ 240 w 1233"/>
                <a:gd name="T1" fmla="*/ 0 h 193"/>
                <a:gd name="T2" fmla="*/ 1152 w 1233"/>
                <a:gd name="T3" fmla="*/ 0 h 193"/>
                <a:gd name="T4" fmla="*/ 1184 w 1233"/>
                <a:gd name="T5" fmla="*/ 0 h 193"/>
                <a:gd name="T6" fmla="*/ 1200 w 1233"/>
                <a:gd name="T7" fmla="*/ 8 h 193"/>
                <a:gd name="T8" fmla="*/ 1216 w 1233"/>
                <a:gd name="T9" fmla="*/ 16 h 193"/>
                <a:gd name="T10" fmla="*/ 1224 w 1233"/>
                <a:gd name="T11" fmla="*/ 32 h 193"/>
                <a:gd name="T12" fmla="*/ 1224 w 1233"/>
                <a:gd name="T13" fmla="*/ 48 h 193"/>
                <a:gd name="T14" fmla="*/ 1232 w 1233"/>
                <a:gd name="T15" fmla="*/ 64 h 193"/>
                <a:gd name="T16" fmla="*/ 1232 w 1233"/>
                <a:gd name="T17" fmla="*/ 80 h 193"/>
                <a:gd name="T18" fmla="*/ 1232 w 1233"/>
                <a:gd name="T19" fmla="*/ 96 h 193"/>
                <a:gd name="T20" fmla="*/ 1224 w 1233"/>
                <a:gd name="T21" fmla="*/ 112 h 193"/>
                <a:gd name="T22" fmla="*/ 1216 w 1233"/>
                <a:gd name="T23" fmla="*/ 128 h 193"/>
                <a:gd name="T24" fmla="*/ 1200 w 1233"/>
                <a:gd name="T25" fmla="*/ 136 h 193"/>
                <a:gd name="T26" fmla="*/ 1200 w 1233"/>
                <a:gd name="T27" fmla="*/ 144 h 193"/>
                <a:gd name="T28" fmla="*/ 1152 w 1233"/>
                <a:gd name="T29" fmla="*/ 192 h 193"/>
                <a:gd name="T30" fmla="*/ 1104 w 1233"/>
                <a:gd name="T31" fmla="*/ 192 h 193"/>
                <a:gd name="T32" fmla="*/ 0 w 1233"/>
                <a:gd name="T33" fmla="*/ 192 h 193"/>
                <a:gd name="T34" fmla="*/ 96 w 1233"/>
                <a:gd name="T35" fmla="*/ 144 h 193"/>
                <a:gd name="T36" fmla="*/ 192 w 1233"/>
                <a:gd name="T37" fmla="*/ 96 h 193"/>
                <a:gd name="T38" fmla="*/ 240 w 1233"/>
                <a:gd name="T39" fmla="*/ 0 h 1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3"/>
                <a:gd name="T61" fmla="*/ 0 h 193"/>
                <a:gd name="T62" fmla="*/ 1233 w 1233"/>
                <a:gd name="T63" fmla="*/ 193 h 1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3" h="193">
                  <a:moveTo>
                    <a:pt x="240" y="0"/>
                  </a:moveTo>
                  <a:lnTo>
                    <a:pt x="1152" y="0"/>
                  </a:lnTo>
                  <a:lnTo>
                    <a:pt x="1184" y="0"/>
                  </a:lnTo>
                  <a:lnTo>
                    <a:pt x="1200" y="8"/>
                  </a:lnTo>
                  <a:lnTo>
                    <a:pt x="1216" y="16"/>
                  </a:lnTo>
                  <a:lnTo>
                    <a:pt x="1224" y="32"/>
                  </a:lnTo>
                  <a:lnTo>
                    <a:pt x="1224" y="48"/>
                  </a:lnTo>
                  <a:lnTo>
                    <a:pt x="1232" y="64"/>
                  </a:lnTo>
                  <a:lnTo>
                    <a:pt x="1232" y="80"/>
                  </a:lnTo>
                  <a:lnTo>
                    <a:pt x="1232" y="96"/>
                  </a:lnTo>
                  <a:lnTo>
                    <a:pt x="1224" y="112"/>
                  </a:lnTo>
                  <a:lnTo>
                    <a:pt x="1216" y="128"/>
                  </a:lnTo>
                  <a:lnTo>
                    <a:pt x="1200" y="136"/>
                  </a:lnTo>
                  <a:lnTo>
                    <a:pt x="1200" y="144"/>
                  </a:lnTo>
                  <a:lnTo>
                    <a:pt x="1152" y="192"/>
                  </a:lnTo>
                  <a:lnTo>
                    <a:pt x="1104" y="192"/>
                  </a:lnTo>
                  <a:lnTo>
                    <a:pt x="0" y="192"/>
                  </a:lnTo>
                  <a:lnTo>
                    <a:pt x="96" y="144"/>
                  </a:lnTo>
                  <a:lnTo>
                    <a:pt x="192" y="96"/>
                  </a:lnTo>
                  <a:lnTo>
                    <a:pt x="240" y="0"/>
                  </a:lnTo>
                </a:path>
              </a:pathLst>
            </a:custGeom>
            <a:solidFill>
              <a:schemeClr val="bg1"/>
            </a:solidFill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6883" name="Freeform 33"/>
            <p:cNvSpPr>
              <a:spLocks/>
            </p:cNvSpPr>
            <p:nvPr/>
          </p:nvSpPr>
          <p:spPr bwMode="auto">
            <a:xfrm>
              <a:off x="1200" y="3312"/>
              <a:ext cx="721" cy="193"/>
            </a:xfrm>
            <a:custGeom>
              <a:avLst/>
              <a:gdLst>
                <a:gd name="T0" fmla="*/ 672 w 721"/>
                <a:gd name="T1" fmla="*/ 0 h 193"/>
                <a:gd name="T2" fmla="*/ 624 w 721"/>
                <a:gd name="T3" fmla="*/ 48 h 193"/>
                <a:gd name="T4" fmla="*/ 624 w 721"/>
                <a:gd name="T5" fmla="*/ 48 h 193"/>
                <a:gd name="T6" fmla="*/ 624 w 721"/>
                <a:gd name="T7" fmla="*/ 48 h 193"/>
                <a:gd name="T8" fmla="*/ 576 w 721"/>
                <a:gd name="T9" fmla="*/ 48 h 193"/>
                <a:gd name="T10" fmla="*/ 528 w 721"/>
                <a:gd name="T11" fmla="*/ 48 h 193"/>
                <a:gd name="T12" fmla="*/ 480 w 721"/>
                <a:gd name="T13" fmla="*/ 48 h 193"/>
                <a:gd name="T14" fmla="*/ 416 w 721"/>
                <a:gd name="T15" fmla="*/ 48 h 193"/>
                <a:gd name="T16" fmla="*/ 384 w 721"/>
                <a:gd name="T17" fmla="*/ 48 h 193"/>
                <a:gd name="T18" fmla="*/ 352 w 721"/>
                <a:gd name="T19" fmla="*/ 64 h 193"/>
                <a:gd name="T20" fmla="*/ 320 w 721"/>
                <a:gd name="T21" fmla="*/ 64 h 193"/>
                <a:gd name="T22" fmla="*/ 272 w 721"/>
                <a:gd name="T23" fmla="*/ 80 h 193"/>
                <a:gd name="T24" fmla="*/ 192 w 721"/>
                <a:gd name="T25" fmla="*/ 96 h 193"/>
                <a:gd name="T26" fmla="*/ 160 w 721"/>
                <a:gd name="T27" fmla="*/ 96 h 193"/>
                <a:gd name="T28" fmla="*/ 128 w 721"/>
                <a:gd name="T29" fmla="*/ 96 h 193"/>
                <a:gd name="T30" fmla="*/ 0 w 721"/>
                <a:gd name="T31" fmla="*/ 96 h 193"/>
                <a:gd name="T32" fmla="*/ 128 w 721"/>
                <a:gd name="T33" fmla="*/ 144 h 193"/>
                <a:gd name="T34" fmla="*/ 224 w 721"/>
                <a:gd name="T35" fmla="*/ 176 h 193"/>
                <a:gd name="T36" fmla="*/ 256 w 721"/>
                <a:gd name="T37" fmla="*/ 192 h 193"/>
                <a:gd name="T38" fmla="*/ 288 w 721"/>
                <a:gd name="T39" fmla="*/ 192 h 193"/>
                <a:gd name="T40" fmla="*/ 320 w 721"/>
                <a:gd name="T41" fmla="*/ 192 h 193"/>
                <a:gd name="T42" fmla="*/ 352 w 721"/>
                <a:gd name="T43" fmla="*/ 192 h 193"/>
                <a:gd name="T44" fmla="*/ 384 w 721"/>
                <a:gd name="T45" fmla="*/ 192 h 193"/>
                <a:gd name="T46" fmla="*/ 432 w 721"/>
                <a:gd name="T47" fmla="*/ 192 h 193"/>
                <a:gd name="T48" fmla="*/ 480 w 721"/>
                <a:gd name="T49" fmla="*/ 192 h 193"/>
                <a:gd name="T50" fmla="*/ 528 w 721"/>
                <a:gd name="T51" fmla="*/ 192 h 193"/>
                <a:gd name="T52" fmla="*/ 560 w 721"/>
                <a:gd name="T53" fmla="*/ 192 h 193"/>
                <a:gd name="T54" fmla="*/ 576 w 721"/>
                <a:gd name="T55" fmla="*/ 160 h 193"/>
                <a:gd name="T56" fmla="*/ 608 w 721"/>
                <a:gd name="T57" fmla="*/ 144 h 193"/>
                <a:gd name="T58" fmla="*/ 640 w 721"/>
                <a:gd name="T59" fmla="*/ 128 h 193"/>
                <a:gd name="T60" fmla="*/ 656 w 721"/>
                <a:gd name="T61" fmla="*/ 96 h 193"/>
                <a:gd name="T62" fmla="*/ 688 w 721"/>
                <a:gd name="T63" fmla="*/ 80 h 193"/>
                <a:gd name="T64" fmla="*/ 704 w 721"/>
                <a:gd name="T65" fmla="*/ 48 h 193"/>
                <a:gd name="T66" fmla="*/ 720 w 721"/>
                <a:gd name="T67" fmla="*/ 0 h 193"/>
                <a:gd name="T68" fmla="*/ 720 w 721"/>
                <a:gd name="T69" fmla="*/ 0 h 193"/>
                <a:gd name="T70" fmla="*/ 672 w 721"/>
                <a:gd name="T71" fmla="*/ 0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1"/>
                <a:gd name="T109" fmla="*/ 0 h 193"/>
                <a:gd name="T110" fmla="*/ 721 w 721"/>
                <a:gd name="T111" fmla="*/ 193 h 1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1" h="193">
                  <a:moveTo>
                    <a:pt x="672" y="0"/>
                  </a:moveTo>
                  <a:lnTo>
                    <a:pt x="624" y="48"/>
                  </a:lnTo>
                  <a:lnTo>
                    <a:pt x="576" y="48"/>
                  </a:lnTo>
                  <a:lnTo>
                    <a:pt x="528" y="48"/>
                  </a:lnTo>
                  <a:lnTo>
                    <a:pt x="480" y="48"/>
                  </a:lnTo>
                  <a:lnTo>
                    <a:pt x="416" y="48"/>
                  </a:lnTo>
                  <a:lnTo>
                    <a:pt x="384" y="48"/>
                  </a:lnTo>
                  <a:lnTo>
                    <a:pt x="352" y="64"/>
                  </a:lnTo>
                  <a:lnTo>
                    <a:pt x="320" y="64"/>
                  </a:lnTo>
                  <a:lnTo>
                    <a:pt x="272" y="80"/>
                  </a:lnTo>
                  <a:lnTo>
                    <a:pt x="192" y="96"/>
                  </a:lnTo>
                  <a:lnTo>
                    <a:pt x="160" y="96"/>
                  </a:lnTo>
                  <a:lnTo>
                    <a:pt x="128" y="96"/>
                  </a:lnTo>
                  <a:lnTo>
                    <a:pt x="0" y="96"/>
                  </a:lnTo>
                  <a:lnTo>
                    <a:pt x="128" y="144"/>
                  </a:lnTo>
                  <a:lnTo>
                    <a:pt x="224" y="176"/>
                  </a:lnTo>
                  <a:lnTo>
                    <a:pt x="256" y="192"/>
                  </a:lnTo>
                  <a:lnTo>
                    <a:pt x="288" y="192"/>
                  </a:lnTo>
                  <a:lnTo>
                    <a:pt x="320" y="192"/>
                  </a:lnTo>
                  <a:lnTo>
                    <a:pt x="352" y="192"/>
                  </a:lnTo>
                  <a:lnTo>
                    <a:pt x="384" y="192"/>
                  </a:lnTo>
                  <a:lnTo>
                    <a:pt x="432" y="192"/>
                  </a:lnTo>
                  <a:lnTo>
                    <a:pt x="480" y="192"/>
                  </a:lnTo>
                  <a:lnTo>
                    <a:pt x="528" y="192"/>
                  </a:lnTo>
                  <a:lnTo>
                    <a:pt x="560" y="192"/>
                  </a:lnTo>
                  <a:lnTo>
                    <a:pt x="576" y="160"/>
                  </a:lnTo>
                  <a:lnTo>
                    <a:pt x="608" y="144"/>
                  </a:lnTo>
                  <a:lnTo>
                    <a:pt x="640" y="128"/>
                  </a:lnTo>
                  <a:lnTo>
                    <a:pt x="656" y="96"/>
                  </a:lnTo>
                  <a:lnTo>
                    <a:pt x="688" y="80"/>
                  </a:lnTo>
                  <a:lnTo>
                    <a:pt x="704" y="48"/>
                  </a:lnTo>
                  <a:lnTo>
                    <a:pt x="720" y="0"/>
                  </a:lnTo>
                  <a:lnTo>
                    <a:pt x="672" y="0"/>
                  </a:lnTo>
                </a:path>
              </a:pathLst>
            </a:custGeom>
            <a:solidFill>
              <a:schemeClr val="bg1"/>
            </a:solidFill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6884" name="Line 34"/>
            <p:cNvSpPr>
              <a:spLocks noChangeShapeType="1"/>
            </p:cNvSpPr>
            <p:nvPr/>
          </p:nvSpPr>
          <p:spPr bwMode="auto">
            <a:xfrm flipH="1">
              <a:off x="1864" y="2960"/>
              <a:ext cx="76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6885" name="Freeform 35"/>
            <p:cNvSpPr>
              <a:spLocks/>
            </p:cNvSpPr>
            <p:nvPr/>
          </p:nvSpPr>
          <p:spPr bwMode="auto">
            <a:xfrm>
              <a:off x="1440" y="3104"/>
              <a:ext cx="145" cy="193"/>
            </a:xfrm>
            <a:custGeom>
              <a:avLst/>
              <a:gdLst>
                <a:gd name="T0" fmla="*/ 144 w 145"/>
                <a:gd name="T1" fmla="*/ 0 h 193"/>
                <a:gd name="T2" fmla="*/ 96 w 145"/>
                <a:gd name="T3" fmla="*/ 96 h 193"/>
                <a:gd name="T4" fmla="*/ 0 w 145"/>
                <a:gd name="T5" fmla="*/ 192 h 193"/>
                <a:gd name="T6" fmla="*/ 0 w 145"/>
                <a:gd name="T7" fmla="*/ 192 h 1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"/>
                <a:gd name="T13" fmla="*/ 0 h 193"/>
                <a:gd name="T14" fmla="*/ 145 w 145"/>
                <a:gd name="T15" fmla="*/ 193 h 1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5" h="193">
                  <a:moveTo>
                    <a:pt x="144" y="0"/>
                  </a:moveTo>
                  <a:lnTo>
                    <a:pt x="96" y="96"/>
                  </a:lnTo>
                  <a:lnTo>
                    <a:pt x="0" y="192"/>
                  </a:lnTo>
                </a:path>
              </a:pathLst>
            </a:custGeom>
            <a:noFill/>
            <a:ln w="1905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6886" name="Freeform 36"/>
            <p:cNvSpPr>
              <a:spLocks/>
            </p:cNvSpPr>
            <p:nvPr/>
          </p:nvSpPr>
          <p:spPr bwMode="auto">
            <a:xfrm>
              <a:off x="1774" y="3152"/>
              <a:ext cx="59" cy="129"/>
            </a:xfrm>
            <a:custGeom>
              <a:avLst/>
              <a:gdLst>
                <a:gd name="T0" fmla="*/ 2 w 59"/>
                <a:gd name="T1" fmla="*/ 0 h 129"/>
                <a:gd name="T2" fmla="*/ 0 w 59"/>
                <a:gd name="T3" fmla="*/ 6 h 129"/>
                <a:gd name="T4" fmla="*/ 2 w 59"/>
                <a:gd name="T5" fmla="*/ 10 h 129"/>
                <a:gd name="T6" fmla="*/ 2 w 59"/>
                <a:gd name="T7" fmla="*/ 14 h 129"/>
                <a:gd name="T8" fmla="*/ 6 w 59"/>
                <a:gd name="T9" fmla="*/ 20 h 129"/>
                <a:gd name="T10" fmla="*/ 6 w 59"/>
                <a:gd name="T11" fmla="*/ 28 h 129"/>
                <a:gd name="T12" fmla="*/ 8 w 59"/>
                <a:gd name="T13" fmla="*/ 34 h 129"/>
                <a:gd name="T14" fmla="*/ 10 w 59"/>
                <a:gd name="T15" fmla="*/ 38 h 129"/>
                <a:gd name="T16" fmla="*/ 10 w 59"/>
                <a:gd name="T17" fmla="*/ 42 h 129"/>
                <a:gd name="T18" fmla="*/ 10 w 59"/>
                <a:gd name="T19" fmla="*/ 48 h 129"/>
                <a:gd name="T20" fmla="*/ 10 w 59"/>
                <a:gd name="T21" fmla="*/ 52 h 129"/>
                <a:gd name="T22" fmla="*/ 10 w 59"/>
                <a:gd name="T23" fmla="*/ 58 h 129"/>
                <a:gd name="T24" fmla="*/ 12 w 59"/>
                <a:gd name="T25" fmla="*/ 62 h 129"/>
                <a:gd name="T26" fmla="*/ 14 w 59"/>
                <a:gd name="T27" fmla="*/ 66 h 129"/>
                <a:gd name="T28" fmla="*/ 14 w 59"/>
                <a:gd name="T29" fmla="*/ 70 h 129"/>
                <a:gd name="T30" fmla="*/ 14 w 59"/>
                <a:gd name="T31" fmla="*/ 74 h 129"/>
                <a:gd name="T32" fmla="*/ 16 w 59"/>
                <a:gd name="T33" fmla="*/ 78 h 129"/>
                <a:gd name="T34" fmla="*/ 18 w 59"/>
                <a:gd name="T35" fmla="*/ 82 h 129"/>
                <a:gd name="T36" fmla="*/ 22 w 59"/>
                <a:gd name="T37" fmla="*/ 86 h 129"/>
                <a:gd name="T38" fmla="*/ 24 w 59"/>
                <a:gd name="T39" fmla="*/ 90 h 129"/>
                <a:gd name="T40" fmla="*/ 24 w 59"/>
                <a:gd name="T41" fmla="*/ 94 h 129"/>
                <a:gd name="T42" fmla="*/ 28 w 59"/>
                <a:gd name="T43" fmla="*/ 98 h 129"/>
                <a:gd name="T44" fmla="*/ 30 w 59"/>
                <a:gd name="T45" fmla="*/ 102 h 129"/>
                <a:gd name="T46" fmla="*/ 34 w 59"/>
                <a:gd name="T47" fmla="*/ 106 h 129"/>
                <a:gd name="T48" fmla="*/ 42 w 59"/>
                <a:gd name="T49" fmla="*/ 112 h 129"/>
                <a:gd name="T50" fmla="*/ 46 w 59"/>
                <a:gd name="T51" fmla="*/ 116 h 129"/>
                <a:gd name="T52" fmla="*/ 50 w 59"/>
                <a:gd name="T53" fmla="*/ 118 h 129"/>
                <a:gd name="T54" fmla="*/ 56 w 59"/>
                <a:gd name="T55" fmla="*/ 124 h 129"/>
                <a:gd name="T56" fmla="*/ 58 w 59"/>
                <a:gd name="T57" fmla="*/ 128 h 1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129"/>
                <a:gd name="T89" fmla="*/ 59 w 59"/>
                <a:gd name="T90" fmla="*/ 129 h 1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129">
                  <a:moveTo>
                    <a:pt x="2" y="0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6" y="20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10" y="48"/>
                  </a:lnTo>
                  <a:lnTo>
                    <a:pt x="10" y="52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4" y="70"/>
                  </a:lnTo>
                  <a:lnTo>
                    <a:pt x="14" y="74"/>
                  </a:lnTo>
                  <a:lnTo>
                    <a:pt x="16" y="78"/>
                  </a:lnTo>
                  <a:lnTo>
                    <a:pt x="18" y="82"/>
                  </a:lnTo>
                  <a:lnTo>
                    <a:pt x="22" y="86"/>
                  </a:lnTo>
                  <a:lnTo>
                    <a:pt x="24" y="90"/>
                  </a:lnTo>
                  <a:lnTo>
                    <a:pt x="24" y="94"/>
                  </a:lnTo>
                  <a:lnTo>
                    <a:pt x="28" y="98"/>
                  </a:lnTo>
                  <a:lnTo>
                    <a:pt x="30" y="102"/>
                  </a:lnTo>
                  <a:lnTo>
                    <a:pt x="34" y="106"/>
                  </a:lnTo>
                  <a:lnTo>
                    <a:pt x="42" y="112"/>
                  </a:lnTo>
                  <a:lnTo>
                    <a:pt x="46" y="116"/>
                  </a:lnTo>
                  <a:lnTo>
                    <a:pt x="50" y="118"/>
                  </a:lnTo>
                  <a:lnTo>
                    <a:pt x="56" y="124"/>
                  </a:lnTo>
                  <a:lnTo>
                    <a:pt x="58" y="128"/>
                  </a:lnTo>
                </a:path>
              </a:pathLst>
            </a:custGeom>
            <a:noFill/>
            <a:ln w="1905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6887" name="Rectangle 37"/>
            <p:cNvSpPr>
              <a:spLocks noChangeArrowheads="1"/>
            </p:cNvSpPr>
            <p:nvPr/>
          </p:nvSpPr>
          <p:spPr bwMode="auto">
            <a:xfrm>
              <a:off x="1955" y="3308"/>
              <a:ext cx="31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1600"/>
                <a:t>Var</a:t>
              </a:r>
              <a:endParaRPr lang="en-AU" altLang="en-AU" sz="1600"/>
            </a:p>
          </p:txBody>
        </p:sp>
        <p:sp>
          <p:nvSpPr>
            <p:cNvPr id="36888" name="Rectangle 38"/>
            <p:cNvSpPr>
              <a:spLocks noChangeArrowheads="1"/>
            </p:cNvSpPr>
            <p:nvPr/>
          </p:nvSpPr>
          <p:spPr bwMode="auto">
            <a:xfrm>
              <a:off x="659" y="3600"/>
              <a:ext cx="461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1600"/>
                <a:t>Talina</a:t>
              </a:r>
              <a:endParaRPr lang="en-AU" altLang="en-AU" sz="1600"/>
            </a:p>
          </p:txBody>
        </p:sp>
        <p:sp>
          <p:nvSpPr>
            <p:cNvPr id="36889" name="Line 39"/>
            <p:cNvSpPr>
              <a:spLocks noChangeShapeType="1"/>
            </p:cNvSpPr>
            <p:nvPr/>
          </p:nvSpPr>
          <p:spPr bwMode="auto">
            <a:xfrm flipH="1">
              <a:off x="1296" y="3512"/>
              <a:ext cx="288" cy="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2743200" y="2514600"/>
            <a:ext cx="2687638" cy="2457450"/>
            <a:chOff x="1728" y="1584"/>
            <a:chExt cx="1693" cy="1548"/>
          </a:xfrm>
        </p:grpSpPr>
        <p:sp>
          <p:nvSpPr>
            <p:cNvPr id="36873" name="Freeform 41"/>
            <p:cNvSpPr>
              <a:spLocks/>
            </p:cNvSpPr>
            <p:nvPr/>
          </p:nvSpPr>
          <p:spPr bwMode="auto">
            <a:xfrm>
              <a:off x="1728" y="1605"/>
              <a:ext cx="381" cy="1527"/>
            </a:xfrm>
            <a:custGeom>
              <a:avLst/>
              <a:gdLst>
                <a:gd name="T0" fmla="*/ 305 w 381"/>
                <a:gd name="T1" fmla="*/ 0 h 1527"/>
                <a:gd name="T2" fmla="*/ 0 w 381"/>
                <a:gd name="T3" fmla="*/ 1428 h 1527"/>
                <a:gd name="T4" fmla="*/ 11 w 381"/>
                <a:gd name="T5" fmla="*/ 1526 h 1527"/>
                <a:gd name="T6" fmla="*/ 11 w 381"/>
                <a:gd name="T7" fmla="*/ 1526 h 1527"/>
                <a:gd name="T8" fmla="*/ 75 w 381"/>
                <a:gd name="T9" fmla="*/ 1444 h 1527"/>
                <a:gd name="T10" fmla="*/ 380 w 381"/>
                <a:gd name="T11" fmla="*/ 16 h 1527"/>
                <a:gd name="T12" fmla="*/ 305 w 381"/>
                <a:gd name="T13" fmla="*/ 0 h 15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1"/>
                <a:gd name="T22" fmla="*/ 0 h 1527"/>
                <a:gd name="T23" fmla="*/ 381 w 381"/>
                <a:gd name="T24" fmla="*/ 1527 h 15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1" h="1527">
                  <a:moveTo>
                    <a:pt x="305" y="0"/>
                  </a:moveTo>
                  <a:lnTo>
                    <a:pt x="0" y="1428"/>
                  </a:lnTo>
                  <a:lnTo>
                    <a:pt x="11" y="1526"/>
                  </a:lnTo>
                  <a:lnTo>
                    <a:pt x="75" y="1444"/>
                  </a:lnTo>
                  <a:lnTo>
                    <a:pt x="380" y="16"/>
                  </a:lnTo>
                  <a:lnTo>
                    <a:pt x="305" y="0"/>
                  </a:lnTo>
                </a:path>
              </a:pathLst>
            </a:custGeom>
            <a:solidFill>
              <a:schemeClr val="tx1"/>
            </a:solidFill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6874" name="Rectangle 42"/>
            <p:cNvSpPr>
              <a:spLocks noChangeArrowheads="1"/>
            </p:cNvSpPr>
            <p:nvPr/>
          </p:nvSpPr>
          <p:spPr bwMode="auto">
            <a:xfrm rot="720000">
              <a:off x="1829" y="2102"/>
              <a:ext cx="138" cy="637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6875" name="Rectangle 43"/>
            <p:cNvSpPr>
              <a:spLocks noChangeArrowheads="1"/>
            </p:cNvSpPr>
            <p:nvPr/>
          </p:nvSpPr>
          <p:spPr bwMode="auto">
            <a:xfrm>
              <a:off x="2511" y="2024"/>
              <a:ext cx="69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2000"/>
                <a:t>Hlajenje</a:t>
              </a:r>
              <a:endParaRPr lang="en-AU" altLang="en-AU" sz="2000"/>
            </a:p>
          </p:txBody>
        </p:sp>
        <p:sp>
          <p:nvSpPr>
            <p:cNvPr id="36876" name="Rectangle 44"/>
            <p:cNvSpPr>
              <a:spLocks noChangeArrowheads="1"/>
            </p:cNvSpPr>
            <p:nvPr/>
          </p:nvSpPr>
          <p:spPr bwMode="auto">
            <a:xfrm>
              <a:off x="2498" y="1584"/>
              <a:ext cx="923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2000"/>
                <a:t>Volframova</a:t>
              </a:r>
            </a:p>
            <a:p>
              <a:r>
                <a:rPr lang="en-AU" altLang="en-AU" sz="2000"/>
                <a:t>ele</a:t>
              </a:r>
              <a:r>
                <a:rPr lang="sl-SI" altLang="en-AU" sz="2000"/>
                <a:t>k</a:t>
              </a:r>
              <a:r>
                <a:rPr lang="en-AU" altLang="en-AU" sz="2000"/>
                <a:t>trod</a:t>
              </a:r>
              <a:r>
                <a:rPr lang="sl-SI" altLang="en-AU" sz="2000"/>
                <a:t>a</a:t>
              </a:r>
              <a:endParaRPr lang="en-AU" altLang="en-AU" sz="2000"/>
            </a:p>
          </p:txBody>
        </p:sp>
        <p:sp>
          <p:nvSpPr>
            <p:cNvPr id="36877" name="Line 45"/>
            <p:cNvSpPr>
              <a:spLocks noChangeShapeType="1"/>
            </p:cNvSpPr>
            <p:nvPr/>
          </p:nvSpPr>
          <p:spPr bwMode="auto">
            <a:xfrm flipH="1">
              <a:off x="2112" y="1680"/>
              <a:ext cx="447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6878" name="Line 46"/>
            <p:cNvSpPr>
              <a:spLocks noChangeShapeType="1"/>
            </p:cNvSpPr>
            <p:nvPr/>
          </p:nvSpPr>
          <p:spPr bwMode="auto">
            <a:xfrm>
              <a:off x="2031" y="2144"/>
              <a:ext cx="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8BA511-6315-4AD6-97A7-F102BE302C95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AU" sz="4000" smtClean="0"/>
              <a:t>Prednosti procesa TIG</a:t>
            </a:r>
            <a:endParaRPr lang="en-AU" altLang="en-AU" sz="4000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en-AU" smtClean="0"/>
              <a:t>Velika koncentracija energije obloka</a:t>
            </a:r>
          </a:p>
          <a:p>
            <a:r>
              <a:rPr lang="sl-SI" altLang="en-AU" smtClean="0"/>
              <a:t>Primerna hitrost varjenja</a:t>
            </a:r>
          </a:p>
          <a:p>
            <a:r>
              <a:rPr lang="sl-SI" altLang="en-AU" smtClean="0"/>
              <a:t>Majhna deformacija osnovnega materiala</a:t>
            </a:r>
          </a:p>
          <a:p>
            <a:r>
              <a:rPr lang="sl-SI" altLang="en-AU" smtClean="0"/>
              <a:t>Uspešno varjenje tankih pločevin</a:t>
            </a:r>
          </a:p>
          <a:p>
            <a:r>
              <a:rPr lang="sl-SI" altLang="en-AU" smtClean="0"/>
              <a:t>Kontrolirano vodenje obloka</a:t>
            </a:r>
          </a:p>
          <a:p>
            <a:r>
              <a:rPr lang="sl-SI" altLang="en-AU" smtClean="0"/>
              <a:t>Nobenih škodljivih ostankov na varjencu</a:t>
            </a:r>
          </a:p>
          <a:p>
            <a:r>
              <a:rPr lang="sl-SI" altLang="en-AU" smtClean="0"/>
              <a:t>Lep videz zvara</a:t>
            </a:r>
          </a:p>
          <a:p>
            <a:r>
              <a:rPr lang="sl-SI" altLang="en-AU" smtClean="0"/>
              <a:t>Med varjenjem ni brizganja</a:t>
            </a:r>
          </a:p>
          <a:p>
            <a:pPr>
              <a:buFont typeface="Wingdings" pitchFamily="2" charset="2"/>
              <a:buNone/>
            </a:pPr>
            <a:endParaRPr lang="en-AU" altLang="en-AU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4F8A49-C64F-469B-8B88-36567372E0C5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3891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AU" sz="4000" smtClean="0"/>
              <a:t>Slabosti procesa TIG</a:t>
            </a:r>
            <a:endParaRPr lang="en-AU" altLang="en-AU" sz="4000" smtClean="0"/>
          </a:p>
        </p:txBody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en-AU" smtClean="0"/>
              <a:t>Varilne naprave so dražje</a:t>
            </a:r>
          </a:p>
          <a:p>
            <a:r>
              <a:rPr lang="sl-SI" altLang="en-AU" smtClean="0"/>
              <a:t>Težji transport naprav</a:t>
            </a:r>
          </a:p>
          <a:p>
            <a:r>
              <a:rPr lang="sl-SI" altLang="en-AU" smtClean="0"/>
              <a:t>Pri varjenju kaljivih jekel je nevarnost razpok večja, ker zvar ni zaščiten z žlindro</a:t>
            </a:r>
          </a:p>
          <a:p>
            <a:r>
              <a:rPr lang="sl-SI" altLang="en-AU" smtClean="0"/>
              <a:t>Postopek ni primeren za delo na prostem, ker veter lahko odnaša zaščitni plin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ctr"/>
          <a:lstStyle/>
          <a:p>
            <a:r>
              <a:rPr lang="sl-SI" altLang="en-AU" smtClean="0"/>
              <a:t>Oprema za TIG varjenje</a:t>
            </a:r>
            <a:endParaRPr lang="en-AU" altLang="en-A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752600"/>
            <a:ext cx="4038600" cy="4038600"/>
          </a:xfrm>
          <a:noFill/>
        </p:spPr>
        <p:txBody>
          <a:bodyPr lIns="90487" tIns="44450" rIns="90487" bIns="44450"/>
          <a:lstStyle/>
          <a:p>
            <a:r>
              <a:rPr lang="sl-SI" altLang="en-AU" sz="2400" smtClean="0"/>
              <a:t>Izvor varilnega toka</a:t>
            </a:r>
          </a:p>
          <a:p>
            <a:r>
              <a:rPr lang="sl-SI" altLang="en-AU" sz="2400" smtClean="0"/>
              <a:t>Hladilni sistem</a:t>
            </a:r>
          </a:p>
          <a:p>
            <a:r>
              <a:rPr lang="sl-SI" altLang="en-AU" sz="2400" smtClean="0"/>
              <a:t>Jeklenka z zaščitnim plinom</a:t>
            </a:r>
          </a:p>
          <a:p>
            <a:r>
              <a:rPr lang="sl-SI" altLang="en-AU" sz="2400" smtClean="0"/>
              <a:t>Gorilnik z različnimi vodi</a:t>
            </a:r>
          </a:p>
          <a:p>
            <a:r>
              <a:rPr lang="sl-SI" altLang="en-AU" sz="2400" smtClean="0"/>
              <a:t>Visokofrekvenčni vžig in regulacijski sistem</a:t>
            </a:r>
          </a:p>
          <a:p>
            <a:r>
              <a:rPr lang="sl-SI" altLang="en-AU" sz="2400" smtClean="0"/>
              <a:t>Elektroda v držalu vpeta v kontaktno pušo</a:t>
            </a:r>
            <a:endParaRPr lang="en-AU" altLang="en-AU" sz="2400" smtClean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3505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/>
          </a:p>
        </p:txBody>
      </p:sp>
      <p:sp>
        <p:nvSpPr>
          <p:cNvPr id="39941" name="Rectangle 9"/>
          <p:cNvSpPr>
            <a:spLocks noChangeArrowheads="1"/>
          </p:cNvSpPr>
          <p:nvPr/>
        </p:nvSpPr>
        <p:spPr bwMode="auto">
          <a:xfrm>
            <a:off x="2895600" y="1611313"/>
            <a:ext cx="428625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39942" name="Rectangle 10"/>
          <p:cNvSpPr>
            <a:spLocks noChangeArrowheads="1"/>
          </p:cNvSpPr>
          <p:nvPr/>
        </p:nvSpPr>
        <p:spPr bwMode="auto">
          <a:xfrm>
            <a:off x="2967038" y="1611313"/>
            <a:ext cx="4143375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39943" name="Rectangle 14"/>
          <p:cNvSpPr>
            <a:spLocks noChangeArrowheads="1"/>
          </p:cNvSpPr>
          <p:nvPr/>
        </p:nvSpPr>
        <p:spPr bwMode="auto">
          <a:xfrm>
            <a:off x="3714750" y="202882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sl-SI"/>
          </a:p>
        </p:txBody>
      </p:sp>
      <p:pic>
        <p:nvPicPr>
          <p:cNvPr id="39944" name="Picture 13" descr="http://www.varstroj.si/dokumenti/23/1/2005/005-Vartig_DC_560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990600" y="1676400"/>
            <a:ext cx="29384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672CD0C-DB24-4509-A872-73FC049EF298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 lIns="90487" tIns="44450" rIns="90487" bIns="44450" anchor="ctr"/>
          <a:lstStyle/>
          <a:p>
            <a:r>
              <a:rPr lang="sl-SI" altLang="en-AU" smtClean="0"/>
              <a:t>Zaščitni plini</a:t>
            </a:r>
            <a:endParaRPr lang="en-AU" altLang="en-AU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876800"/>
          </a:xfrm>
          <a:noFill/>
        </p:spPr>
        <p:txBody>
          <a:bodyPr lIns="90487" tIns="44450" rIns="90487" bIns="44450"/>
          <a:lstStyle/>
          <a:p>
            <a:pPr>
              <a:lnSpc>
                <a:spcPct val="90000"/>
              </a:lnSpc>
            </a:pPr>
            <a:r>
              <a:rPr lang="sl-SI" altLang="en-AU" sz="2400" smtClean="0"/>
              <a:t>Argon</a:t>
            </a:r>
            <a:endParaRPr lang="en-AU" altLang="en-AU" sz="2400" smtClean="0"/>
          </a:p>
          <a:p>
            <a:pPr lvl="1">
              <a:lnSpc>
                <a:spcPct val="90000"/>
              </a:lnSpc>
            </a:pPr>
            <a:r>
              <a:rPr lang="sl-SI" altLang="en-AU" sz="2000" smtClean="0"/>
              <a:t>Poceni-pridobivanje iz zraka</a:t>
            </a:r>
          </a:p>
          <a:p>
            <a:pPr lvl="1">
              <a:lnSpc>
                <a:spcPct val="90000"/>
              </a:lnSpc>
            </a:pPr>
            <a:r>
              <a:rPr lang="sl-SI" altLang="en-AU" sz="2000" smtClean="0"/>
              <a:t>Težji od zraka-dobro pokrivanje zvara</a:t>
            </a:r>
          </a:p>
          <a:p>
            <a:pPr lvl="1">
              <a:lnSpc>
                <a:spcPct val="90000"/>
              </a:lnSpc>
            </a:pPr>
            <a:r>
              <a:rPr lang="sl-SI" altLang="en-AU" sz="2000" smtClean="0"/>
              <a:t>Zagotovi čisti zvar pri varjenju Al in Mg zlitin</a:t>
            </a:r>
          </a:p>
          <a:p>
            <a:pPr>
              <a:lnSpc>
                <a:spcPct val="90000"/>
              </a:lnSpc>
            </a:pPr>
            <a:r>
              <a:rPr lang="sl-SI" altLang="en-AU" sz="2400" smtClean="0"/>
              <a:t>Helij</a:t>
            </a:r>
            <a:endParaRPr lang="en-AU" altLang="en-AU" sz="2400" smtClean="0"/>
          </a:p>
          <a:p>
            <a:pPr lvl="1">
              <a:lnSpc>
                <a:spcPct val="90000"/>
              </a:lnSpc>
            </a:pPr>
            <a:r>
              <a:rPr lang="sl-SI" altLang="en-AU" sz="2000" smtClean="0"/>
              <a:t>Delo z višjimi tokovi</a:t>
            </a:r>
          </a:p>
          <a:p>
            <a:pPr lvl="1">
              <a:lnSpc>
                <a:spcPct val="90000"/>
              </a:lnSpc>
            </a:pPr>
            <a:r>
              <a:rPr lang="sl-SI" altLang="en-AU" sz="2000" smtClean="0"/>
              <a:t>Višja temperatura obloka</a:t>
            </a:r>
          </a:p>
          <a:p>
            <a:pPr lvl="1">
              <a:lnSpc>
                <a:spcPct val="90000"/>
              </a:lnSpc>
            </a:pPr>
            <a:r>
              <a:rPr lang="sl-SI" altLang="en-AU" sz="2000" smtClean="0"/>
              <a:t>Globja penetracija</a:t>
            </a:r>
          </a:p>
          <a:p>
            <a:pPr lvl="1">
              <a:lnSpc>
                <a:spcPct val="90000"/>
              </a:lnSpc>
            </a:pPr>
            <a:r>
              <a:rPr lang="sl-SI" altLang="en-AU" sz="2000" smtClean="0"/>
              <a:t>Hitrejše varjenje</a:t>
            </a:r>
          </a:p>
          <a:p>
            <a:pPr>
              <a:lnSpc>
                <a:spcPct val="90000"/>
              </a:lnSpc>
            </a:pPr>
            <a:r>
              <a:rPr lang="sl-SI" altLang="en-AU" sz="2400" smtClean="0"/>
              <a:t>Carbon Dioxid</a:t>
            </a:r>
            <a:endParaRPr lang="en-AU" altLang="en-AU" sz="2400" smtClean="0"/>
          </a:p>
          <a:p>
            <a:pPr lvl="1">
              <a:lnSpc>
                <a:spcPct val="90000"/>
              </a:lnSpc>
            </a:pPr>
            <a:r>
              <a:rPr lang="sl-SI" altLang="en-AU" sz="2000" smtClean="0"/>
              <a:t>Visok hladilni učinek</a:t>
            </a:r>
          </a:p>
          <a:p>
            <a:pPr lvl="1">
              <a:lnSpc>
                <a:spcPct val="90000"/>
              </a:lnSpc>
            </a:pPr>
            <a:r>
              <a:rPr lang="sl-SI" altLang="en-AU" sz="2000" smtClean="0"/>
              <a:t>Poceni</a:t>
            </a:r>
          </a:p>
          <a:p>
            <a:pPr lvl="1">
              <a:lnSpc>
                <a:spcPct val="90000"/>
              </a:lnSpc>
            </a:pPr>
            <a:r>
              <a:rPr lang="sl-SI" altLang="en-AU" sz="2000" smtClean="0"/>
              <a:t>Močno brizga</a:t>
            </a:r>
            <a:endParaRPr lang="en-AU" altLang="en-AU" sz="2000" smtClean="0"/>
          </a:p>
          <a:p>
            <a:pPr lvl="1">
              <a:lnSpc>
                <a:spcPct val="90000"/>
              </a:lnSpc>
            </a:pPr>
            <a:r>
              <a:rPr lang="sl-SI" altLang="en-AU" sz="2000" smtClean="0"/>
              <a:t>Nima  podobnih inertnih karakteristik kot Argon in Helij</a:t>
            </a:r>
            <a:endParaRPr lang="en-AU" altLang="en-AU" sz="2000" smtClean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grada številke diapozitiva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8C20E08-BF6A-4CF7-ACD6-A9CEFD79E8F2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AU" smtClean="0"/>
              <a:t>A</a:t>
            </a:r>
            <a:r>
              <a:rPr lang="sl-SI" altLang="en-AU" smtClean="0"/>
              <a:t>v</a:t>
            </a:r>
            <a:r>
              <a:rPr lang="en-AU" altLang="en-AU" smtClean="0"/>
              <a:t>tomat</a:t>
            </a:r>
            <a:r>
              <a:rPr lang="sl-SI" altLang="en-AU" smtClean="0"/>
              <a:t>sko varjenje cevi  po TIG postopku</a:t>
            </a:r>
            <a:endParaRPr lang="en-AU" altLang="en-AU" smtClean="0"/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09800"/>
            <a:ext cx="5486400" cy="3449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175188E-7381-4029-9C4C-EE9E9FD881D1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AU" smtClean="0"/>
              <a:t>Pojem varjenja</a:t>
            </a:r>
            <a:endParaRPr lang="en-AU" altLang="en-AU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en-AU" smtClean="0"/>
              <a:t>Varjenje je spajanje dveh ali več  enakih ali različnih materialov materialov s pomočjo taljenja ali pritiska, s dodajnim ali brez dodajnega materiala.Na ta način se pridobi homogen zvarni spoj (zvarni spoj brez napak z ustreznimi mehanskimi in ostalimi lastnostmi.</a:t>
            </a:r>
          </a:p>
          <a:p>
            <a:r>
              <a:rPr lang="sl-SI" altLang="en-AU" smtClean="0"/>
              <a:t>Zveza je nerastavljiva</a:t>
            </a:r>
            <a:endParaRPr lang="en-AU" altLang="en-AU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E0097BA-CA95-4CCF-BCA6-A18F1169BEE1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lIns="90487" tIns="44450" rIns="90487" bIns="44450" anchor="ctr"/>
          <a:lstStyle/>
          <a:p>
            <a:pPr algn="ctr"/>
            <a:r>
              <a:rPr lang="sl-SI" altLang="en-AU" smtClean="0"/>
              <a:t>VARJENJE V ZAŠČITNI ATMOSFERI MIG IN MAG </a:t>
            </a:r>
            <a:endParaRPr lang="en-AU" altLang="en-AU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90487" tIns="44450" rIns="90487" bIns="44450"/>
          <a:lstStyle/>
          <a:p>
            <a:pPr marL="342900" indent="-342900"/>
            <a:r>
              <a:rPr lang="en-AU" altLang="en-AU" smtClean="0"/>
              <a:t>Gas metal arc welding </a:t>
            </a:r>
          </a:p>
          <a:p>
            <a:pPr marL="342900" indent="-342900"/>
            <a:r>
              <a:rPr lang="en-AU" altLang="en-AU" smtClean="0"/>
              <a:t>(MIG, MAG, CO</a:t>
            </a:r>
            <a:r>
              <a:rPr lang="en-AU" altLang="en-AU" baseline="-25000" smtClean="0"/>
              <a:t>2</a:t>
            </a:r>
            <a:r>
              <a:rPr lang="en-AU" altLang="en-AU" smtClean="0"/>
              <a:t> welding)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grada številke diapozitiva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13EE1A6-1A52-43D6-8EAD-D9B96700361C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ctr"/>
          <a:lstStyle/>
          <a:p>
            <a:r>
              <a:rPr lang="sl-SI" altLang="en-AU" smtClean="0"/>
              <a:t>MIG, MAG postopek</a:t>
            </a:r>
            <a:endParaRPr lang="en-AU" altLang="en-AU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981200"/>
            <a:ext cx="5867400" cy="3276600"/>
          </a:xfrm>
          <a:noFill/>
        </p:spPr>
        <p:txBody>
          <a:bodyPr lIns="90487" tIns="44450" rIns="90487" bIns="44450"/>
          <a:lstStyle/>
          <a:p>
            <a:r>
              <a:rPr lang="sl-SI" altLang="en-AU" sz="2000" smtClean="0"/>
              <a:t>Pri MAG varjenju se električni oblok</a:t>
            </a:r>
          </a:p>
          <a:p>
            <a:pPr>
              <a:buFont typeface="Wingdings" pitchFamily="2" charset="2"/>
              <a:buNone/>
            </a:pPr>
            <a:r>
              <a:rPr lang="sl-SI" altLang="en-AU" sz="2000" smtClean="0"/>
              <a:t>    vzpostavi s kratkim stikom- kresanjem</a:t>
            </a:r>
          </a:p>
          <a:p>
            <a:pPr>
              <a:buFont typeface="Wingdings" pitchFamily="2" charset="2"/>
              <a:buNone/>
            </a:pPr>
            <a:r>
              <a:rPr lang="sl-SI" altLang="en-AU" sz="2000" smtClean="0"/>
              <a:t>    med varilno žico in varjencem v atmosferi </a:t>
            </a:r>
          </a:p>
          <a:p>
            <a:pPr>
              <a:buFont typeface="Wingdings" pitchFamily="2" charset="2"/>
              <a:buNone/>
            </a:pPr>
            <a:r>
              <a:rPr lang="sl-SI" altLang="en-AU" sz="2000" smtClean="0"/>
              <a:t>    zaščitnega plina.Po vzpostavitvi obloka sledi </a:t>
            </a:r>
          </a:p>
          <a:p>
            <a:pPr>
              <a:buFont typeface="Wingdings" pitchFamily="2" charset="2"/>
              <a:buNone/>
            </a:pPr>
            <a:r>
              <a:rPr lang="sl-SI" altLang="en-AU" sz="2000" smtClean="0"/>
              <a:t>    dodajanje žice za varjenje v električni oblok,ter taljenje žice in formiranje zvara</a:t>
            </a:r>
            <a:r>
              <a:rPr lang="sl-SI" altLang="en-AU" sz="2400" smtClean="0"/>
              <a:t>.</a:t>
            </a:r>
            <a:endParaRPr lang="en-AU" altLang="en-AU" sz="2400" smtClean="0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2628900" cy="403860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grada številke diapozitiva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2C890B-1D59-471B-8A0B-234E77125AFE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92200" y="2667000"/>
            <a:ext cx="6996113" cy="3189288"/>
            <a:chOff x="688" y="1680"/>
            <a:chExt cx="4407" cy="2009"/>
          </a:xfrm>
        </p:grpSpPr>
        <p:sp>
          <p:nvSpPr>
            <p:cNvPr id="45087" name="Freeform 3"/>
            <p:cNvSpPr>
              <a:spLocks/>
            </p:cNvSpPr>
            <p:nvPr/>
          </p:nvSpPr>
          <p:spPr bwMode="auto">
            <a:xfrm>
              <a:off x="2304" y="1680"/>
              <a:ext cx="2468" cy="1741"/>
            </a:xfrm>
            <a:custGeom>
              <a:avLst/>
              <a:gdLst>
                <a:gd name="T0" fmla="*/ 0 w 2468"/>
                <a:gd name="T1" fmla="*/ 748 h 1741"/>
                <a:gd name="T2" fmla="*/ 135 w 2468"/>
                <a:gd name="T3" fmla="*/ 0 h 1741"/>
                <a:gd name="T4" fmla="*/ 2468 w 2468"/>
                <a:gd name="T5" fmla="*/ 7 h 1741"/>
                <a:gd name="T6" fmla="*/ 2467 w 2468"/>
                <a:gd name="T7" fmla="*/ 1693 h 1741"/>
                <a:gd name="T8" fmla="*/ 1195 w 2468"/>
                <a:gd name="T9" fmla="*/ 1693 h 1741"/>
                <a:gd name="T10" fmla="*/ 1195 w 2468"/>
                <a:gd name="T11" fmla="*/ 1741 h 1741"/>
                <a:gd name="T12" fmla="*/ 1203 w 2468"/>
                <a:gd name="T13" fmla="*/ 1693 h 17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68"/>
                <a:gd name="T22" fmla="*/ 0 h 1741"/>
                <a:gd name="T23" fmla="*/ 2468 w 2468"/>
                <a:gd name="T24" fmla="*/ 1741 h 17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68" h="1741">
                  <a:moveTo>
                    <a:pt x="0" y="748"/>
                  </a:moveTo>
                  <a:lnTo>
                    <a:pt x="135" y="0"/>
                  </a:lnTo>
                  <a:lnTo>
                    <a:pt x="2468" y="7"/>
                  </a:lnTo>
                  <a:lnTo>
                    <a:pt x="2467" y="1693"/>
                  </a:lnTo>
                  <a:lnTo>
                    <a:pt x="1195" y="1693"/>
                  </a:lnTo>
                  <a:lnTo>
                    <a:pt x="1195" y="1741"/>
                  </a:lnTo>
                  <a:lnTo>
                    <a:pt x="1203" y="1693"/>
                  </a:lnTo>
                </a:path>
              </a:pathLst>
            </a:custGeom>
            <a:noFill/>
            <a:ln w="50800" cap="rnd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grpSp>
          <p:nvGrpSpPr>
            <p:cNvPr id="45088" name="Group 4"/>
            <p:cNvGrpSpPr>
              <a:grpSpLocks/>
            </p:cNvGrpSpPr>
            <p:nvPr/>
          </p:nvGrpSpPr>
          <p:grpSpPr bwMode="auto">
            <a:xfrm>
              <a:off x="688" y="3232"/>
              <a:ext cx="2953" cy="457"/>
              <a:chOff x="688" y="3232"/>
              <a:chExt cx="2953" cy="457"/>
            </a:xfrm>
          </p:grpSpPr>
          <p:sp>
            <p:nvSpPr>
              <p:cNvPr id="45095" name="Freeform 5"/>
              <p:cNvSpPr>
                <a:spLocks/>
              </p:cNvSpPr>
              <p:nvPr/>
            </p:nvSpPr>
            <p:spPr bwMode="auto">
              <a:xfrm>
                <a:off x="688" y="3232"/>
                <a:ext cx="2953" cy="457"/>
              </a:xfrm>
              <a:custGeom>
                <a:avLst/>
                <a:gdLst>
                  <a:gd name="T0" fmla="*/ 88 w 2953"/>
                  <a:gd name="T1" fmla="*/ 0 h 457"/>
                  <a:gd name="T2" fmla="*/ 88 w 2953"/>
                  <a:gd name="T3" fmla="*/ 176 h 457"/>
                  <a:gd name="T4" fmla="*/ 0 w 2953"/>
                  <a:gd name="T5" fmla="*/ 176 h 457"/>
                  <a:gd name="T6" fmla="*/ 176 w 2953"/>
                  <a:gd name="T7" fmla="*/ 232 h 457"/>
                  <a:gd name="T8" fmla="*/ 88 w 2953"/>
                  <a:gd name="T9" fmla="*/ 232 h 457"/>
                  <a:gd name="T10" fmla="*/ 88 w 2953"/>
                  <a:gd name="T11" fmla="*/ 456 h 457"/>
                  <a:gd name="T12" fmla="*/ 2840 w 2953"/>
                  <a:gd name="T13" fmla="*/ 456 h 457"/>
                  <a:gd name="T14" fmla="*/ 2840 w 2953"/>
                  <a:gd name="T15" fmla="*/ 288 h 457"/>
                  <a:gd name="T16" fmla="*/ 2952 w 2953"/>
                  <a:gd name="T17" fmla="*/ 288 h 457"/>
                  <a:gd name="T18" fmla="*/ 2728 w 2953"/>
                  <a:gd name="T19" fmla="*/ 232 h 457"/>
                  <a:gd name="T20" fmla="*/ 2840 w 2953"/>
                  <a:gd name="T21" fmla="*/ 232 h 4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53"/>
                  <a:gd name="T34" fmla="*/ 0 h 457"/>
                  <a:gd name="T35" fmla="*/ 2953 w 2953"/>
                  <a:gd name="T36" fmla="*/ 457 h 4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53" h="457">
                    <a:moveTo>
                      <a:pt x="88" y="0"/>
                    </a:moveTo>
                    <a:lnTo>
                      <a:pt x="88" y="176"/>
                    </a:lnTo>
                    <a:lnTo>
                      <a:pt x="0" y="176"/>
                    </a:lnTo>
                    <a:lnTo>
                      <a:pt x="176" y="232"/>
                    </a:lnTo>
                    <a:lnTo>
                      <a:pt x="88" y="232"/>
                    </a:lnTo>
                    <a:lnTo>
                      <a:pt x="88" y="456"/>
                    </a:lnTo>
                    <a:lnTo>
                      <a:pt x="2840" y="456"/>
                    </a:lnTo>
                    <a:lnTo>
                      <a:pt x="2840" y="288"/>
                    </a:lnTo>
                    <a:lnTo>
                      <a:pt x="2952" y="288"/>
                    </a:lnTo>
                    <a:lnTo>
                      <a:pt x="2728" y="232"/>
                    </a:lnTo>
                    <a:lnTo>
                      <a:pt x="2840" y="232"/>
                    </a:lnTo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5096" name="Freeform 6"/>
              <p:cNvSpPr>
                <a:spLocks/>
              </p:cNvSpPr>
              <p:nvPr/>
            </p:nvSpPr>
            <p:spPr bwMode="auto">
              <a:xfrm>
                <a:off x="776" y="3232"/>
                <a:ext cx="2753" cy="233"/>
              </a:xfrm>
              <a:custGeom>
                <a:avLst/>
                <a:gdLst>
                  <a:gd name="T0" fmla="*/ 2752 w 2753"/>
                  <a:gd name="T1" fmla="*/ 232 h 233"/>
                  <a:gd name="T2" fmla="*/ 2752 w 2753"/>
                  <a:gd name="T3" fmla="*/ 0 h 233"/>
                  <a:gd name="T4" fmla="*/ 0 w 2753"/>
                  <a:gd name="T5" fmla="*/ 0 h 233"/>
                  <a:gd name="T6" fmla="*/ 0 60000 65536"/>
                  <a:gd name="T7" fmla="*/ 0 60000 65536"/>
                  <a:gd name="T8" fmla="*/ 0 60000 65536"/>
                  <a:gd name="T9" fmla="*/ 0 w 2753"/>
                  <a:gd name="T10" fmla="*/ 0 h 233"/>
                  <a:gd name="T11" fmla="*/ 2753 w 2753"/>
                  <a:gd name="T12" fmla="*/ 233 h 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53" h="233">
                    <a:moveTo>
                      <a:pt x="2752" y="232"/>
                    </a:moveTo>
                    <a:lnTo>
                      <a:pt x="275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45089" name="Rectangle 7"/>
            <p:cNvSpPr>
              <a:spLocks noChangeArrowheads="1"/>
            </p:cNvSpPr>
            <p:nvPr/>
          </p:nvSpPr>
          <p:spPr bwMode="auto">
            <a:xfrm>
              <a:off x="1104" y="3495"/>
              <a:ext cx="952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1400"/>
                <a:t>Osnovni material</a:t>
              </a:r>
              <a:endParaRPr lang="en-AU" altLang="en-AU" sz="1400"/>
            </a:p>
          </p:txBody>
        </p:sp>
        <p:sp>
          <p:nvSpPr>
            <p:cNvPr id="45090" name="Rectangle 8"/>
            <p:cNvSpPr>
              <a:spLocks noChangeArrowheads="1"/>
            </p:cNvSpPr>
            <p:nvPr/>
          </p:nvSpPr>
          <p:spPr bwMode="auto">
            <a:xfrm>
              <a:off x="4488" y="2016"/>
              <a:ext cx="560" cy="7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091" name="Rectangle 9"/>
            <p:cNvSpPr>
              <a:spLocks noChangeArrowheads="1"/>
            </p:cNvSpPr>
            <p:nvPr/>
          </p:nvSpPr>
          <p:spPr bwMode="auto">
            <a:xfrm>
              <a:off x="3735" y="3448"/>
              <a:ext cx="98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1600"/>
                <a:t>Povratni vodnik</a:t>
              </a:r>
              <a:endParaRPr lang="en-AU" altLang="en-AU" sz="1600"/>
            </a:p>
          </p:txBody>
        </p:sp>
        <p:sp>
          <p:nvSpPr>
            <p:cNvPr id="45092" name="Rectangle 10"/>
            <p:cNvSpPr>
              <a:spLocks noChangeArrowheads="1"/>
            </p:cNvSpPr>
            <p:nvPr/>
          </p:nvSpPr>
          <p:spPr bwMode="auto">
            <a:xfrm>
              <a:off x="4567" y="1700"/>
              <a:ext cx="20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AU" altLang="en-AU" sz="2000" b="1"/>
                <a:t>+</a:t>
              </a:r>
            </a:p>
          </p:txBody>
        </p:sp>
        <p:sp>
          <p:nvSpPr>
            <p:cNvPr id="45093" name="Rectangle 11"/>
            <p:cNvSpPr>
              <a:spLocks noChangeArrowheads="1"/>
            </p:cNvSpPr>
            <p:nvPr/>
          </p:nvSpPr>
          <p:spPr bwMode="auto">
            <a:xfrm>
              <a:off x="4567" y="2716"/>
              <a:ext cx="20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AU" altLang="en-AU" sz="2000" b="1"/>
                <a:t>_</a:t>
              </a:r>
            </a:p>
          </p:txBody>
        </p:sp>
        <p:sp>
          <p:nvSpPr>
            <p:cNvPr id="45094" name="Rectangle 12"/>
            <p:cNvSpPr>
              <a:spLocks noChangeArrowheads="1"/>
            </p:cNvSpPr>
            <p:nvPr/>
          </p:nvSpPr>
          <p:spPr bwMode="auto">
            <a:xfrm>
              <a:off x="4527" y="2072"/>
              <a:ext cx="568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1600"/>
                <a:t>Izvor</a:t>
              </a:r>
            </a:p>
            <a:p>
              <a:r>
                <a:rPr lang="sl-SI" altLang="en-AU" sz="1600"/>
                <a:t>energije</a:t>
              </a:r>
              <a:endParaRPr lang="en-AU" altLang="en-AU" sz="1600"/>
            </a:p>
          </p:txBody>
        </p:sp>
      </p:grpSp>
      <p:sp>
        <p:nvSpPr>
          <p:cNvPr id="45060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 anchor="ctr"/>
          <a:lstStyle/>
          <a:p>
            <a:r>
              <a:rPr lang="sl-SI" altLang="en-AU" smtClean="0"/>
              <a:t>MIG, MAG postopek</a:t>
            </a:r>
            <a:endParaRPr lang="en-AU" altLang="en-AU" smtClean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362200" y="2438400"/>
            <a:ext cx="6046788" cy="1881188"/>
            <a:chOff x="1488" y="1536"/>
            <a:chExt cx="3809" cy="1185"/>
          </a:xfrm>
        </p:grpSpPr>
        <p:sp>
          <p:nvSpPr>
            <p:cNvPr id="45083" name="Freeform 15"/>
            <p:cNvSpPr>
              <a:spLocks/>
            </p:cNvSpPr>
            <p:nvPr/>
          </p:nvSpPr>
          <p:spPr bwMode="auto">
            <a:xfrm>
              <a:off x="2208" y="1536"/>
              <a:ext cx="2977" cy="785"/>
            </a:xfrm>
            <a:custGeom>
              <a:avLst/>
              <a:gdLst>
                <a:gd name="T0" fmla="*/ 0 w 2977"/>
                <a:gd name="T1" fmla="*/ 784 h 785"/>
                <a:gd name="T2" fmla="*/ 136 w 2977"/>
                <a:gd name="T3" fmla="*/ 0 h 785"/>
                <a:gd name="T4" fmla="*/ 2976 w 2977"/>
                <a:gd name="T5" fmla="*/ 0 h 785"/>
                <a:gd name="T6" fmla="*/ 2976 w 2977"/>
                <a:gd name="T7" fmla="*/ 136 h 7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77"/>
                <a:gd name="T13" fmla="*/ 0 h 785"/>
                <a:gd name="T14" fmla="*/ 2977 w 2977"/>
                <a:gd name="T15" fmla="*/ 785 h 7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77" h="785">
                  <a:moveTo>
                    <a:pt x="0" y="784"/>
                  </a:moveTo>
                  <a:lnTo>
                    <a:pt x="136" y="0"/>
                  </a:lnTo>
                  <a:lnTo>
                    <a:pt x="2976" y="0"/>
                  </a:lnTo>
                  <a:lnTo>
                    <a:pt x="2976" y="136"/>
                  </a:lnTo>
                </a:path>
              </a:pathLst>
            </a:custGeom>
            <a:noFill/>
            <a:ln w="50800" cap="rnd">
              <a:solidFill>
                <a:srgbClr val="0066CC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5084" name="Freeform 16"/>
            <p:cNvSpPr>
              <a:spLocks/>
            </p:cNvSpPr>
            <p:nvPr/>
          </p:nvSpPr>
          <p:spPr bwMode="auto">
            <a:xfrm>
              <a:off x="5096" y="1738"/>
              <a:ext cx="201" cy="983"/>
            </a:xfrm>
            <a:custGeom>
              <a:avLst/>
              <a:gdLst>
                <a:gd name="T0" fmla="*/ 0 w 201"/>
                <a:gd name="T1" fmla="*/ 108 h 983"/>
                <a:gd name="T2" fmla="*/ 0 w 201"/>
                <a:gd name="T3" fmla="*/ 94 h 983"/>
                <a:gd name="T4" fmla="*/ 4 w 201"/>
                <a:gd name="T5" fmla="*/ 72 h 983"/>
                <a:gd name="T6" fmla="*/ 12 w 201"/>
                <a:gd name="T7" fmla="*/ 52 h 983"/>
                <a:gd name="T8" fmla="*/ 18 w 201"/>
                <a:gd name="T9" fmla="*/ 32 h 983"/>
                <a:gd name="T10" fmla="*/ 36 w 201"/>
                <a:gd name="T11" fmla="*/ 16 h 983"/>
                <a:gd name="T12" fmla="*/ 66 w 201"/>
                <a:gd name="T13" fmla="*/ 8 h 983"/>
                <a:gd name="T14" fmla="*/ 84 w 201"/>
                <a:gd name="T15" fmla="*/ 2 h 983"/>
                <a:gd name="T16" fmla="*/ 102 w 201"/>
                <a:gd name="T17" fmla="*/ 4 h 983"/>
                <a:gd name="T18" fmla="*/ 122 w 201"/>
                <a:gd name="T19" fmla="*/ 0 h 983"/>
                <a:gd name="T20" fmla="*/ 142 w 201"/>
                <a:gd name="T21" fmla="*/ 4 h 983"/>
                <a:gd name="T22" fmla="*/ 158 w 201"/>
                <a:gd name="T23" fmla="*/ 8 h 983"/>
                <a:gd name="T24" fmla="*/ 172 w 201"/>
                <a:gd name="T25" fmla="*/ 16 h 983"/>
                <a:gd name="T26" fmla="*/ 190 w 201"/>
                <a:gd name="T27" fmla="*/ 32 h 983"/>
                <a:gd name="T28" fmla="*/ 198 w 201"/>
                <a:gd name="T29" fmla="*/ 44 h 983"/>
                <a:gd name="T30" fmla="*/ 200 w 201"/>
                <a:gd name="T31" fmla="*/ 62 h 983"/>
                <a:gd name="T32" fmla="*/ 198 w 201"/>
                <a:gd name="T33" fmla="*/ 76 h 983"/>
                <a:gd name="T34" fmla="*/ 200 w 201"/>
                <a:gd name="T35" fmla="*/ 94 h 983"/>
                <a:gd name="T36" fmla="*/ 200 w 201"/>
                <a:gd name="T37" fmla="*/ 110 h 983"/>
                <a:gd name="T38" fmla="*/ 200 w 201"/>
                <a:gd name="T39" fmla="*/ 982 h 983"/>
                <a:gd name="T40" fmla="*/ 0 w 201"/>
                <a:gd name="T41" fmla="*/ 982 h 983"/>
                <a:gd name="T42" fmla="*/ 0 w 201"/>
                <a:gd name="T43" fmla="*/ 108 h 9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1"/>
                <a:gd name="T67" fmla="*/ 0 h 983"/>
                <a:gd name="T68" fmla="*/ 201 w 201"/>
                <a:gd name="T69" fmla="*/ 983 h 98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1" h="983">
                  <a:moveTo>
                    <a:pt x="0" y="108"/>
                  </a:moveTo>
                  <a:lnTo>
                    <a:pt x="0" y="94"/>
                  </a:lnTo>
                  <a:lnTo>
                    <a:pt x="4" y="72"/>
                  </a:lnTo>
                  <a:lnTo>
                    <a:pt x="12" y="52"/>
                  </a:lnTo>
                  <a:lnTo>
                    <a:pt x="18" y="32"/>
                  </a:lnTo>
                  <a:lnTo>
                    <a:pt x="36" y="16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2" y="4"/>
                  </a:lnTo>
                  <a:lnTo>
                    <a:pt x="122" y="0"/>
                  </a:lnTo>
                  <a:lnTo>
                    <a:pt x="142" y="4"/>
                  </a:lnTo>
                  <a:lnTo>
                    <a:pt x="158" y="8"/>
                  </a:lnTo>
                  <a:lnTo>
                    <a:pt x="172" y="16"/>
                  </a:lnTo>
                  <a:lnTo>
                    <a:pt x="190" y="32"/>
                  </a:lnTo>
                  <a:lnTo>
                    <a:pt x="198" y="44"/>
                  </a:lnTo>
                  <a:lnTo>
                    <a:pt x="200" y="62"/>
                  </a:lnTo>
                  <a:lnTo>
                    <a:pt x="198" y="76"/>
                  </a:lnTo>
                  <a:lnTo>
                    <a:pt x="200" y="94"/>
                  </a:lnTo>
                  <a:lnTo>
                    <a:pt x="200" y="110"/>
                  </a:lnTo>
                  <a:lnTo>
                    <a:pt x="200" y="982"/>
                  </a:lnTo>
                  <a:lnTo>
                    <a:pt x="0" y="982"/>
                  </a:lnTo>
                  <a:lnTo>
                    <a:pt x="0" y="108"/>
                  </a:lnTo>
                </a:path>
              </a:pathLst>
            </a:custGeom>
            <a:solidFill>
              <a:srgbClr val="0066CC"/>
            </a:solidFill>
            <a:ln w="25400" cap="rnd">
              <a:solidFill>
                <a:srgbClr val="0066CC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5085" name="Oval 17"/>
            <p:cNvSpPr>
              <a:spLocks noChangeArrowheads="1"/>
            </p:cNvSpPr>
            <p:nvPr/>
          </p:nvSpPr>
          <p:spPr bwMode="auto">
            <a:xfrm>
              <a:off x="5156" y="1640"/>
              <a:ext cx="88" cy="8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086" name="Rectangle 18"/>
            <p:cNvSpPr>
              <a:spLocks noChangeArrowheads="1"/>
            </p:cNvSpPr>
            <p:nvPr/>
          </p:nvSpPr>
          <p:spPr bwMode="auto">
            <a:xfrm>
              <a:off x="1488" y="1536"/>
              <a:ext cx="70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2000"/>
                <a:t>Gorilnik </a:t>
              </a:r>
              <a:endParaRPr lang="en-AU" altLang="en-AU" sz="2000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295400" y="4516438"/>
            <a:ext cx="3576638" cy="1195387"/>
            <a:chOff x="816" y="2845"/>
            <a:chExt cx="2253" cy="753"/>
          </a:xfrm>
        </p:grpSpPr>
        <p:sp>
          <p:nvSpPr>
            <p:cNvPr id="45074" name="Freeform 20"/>
            <p:cNvSpPr>
              <a:spLocks/>
            </p:cNvSpPr>
            <p:nvPr/>
          </p:nvSpPr>
          <p:spPr bwMode="auto">
            <a:xfrm>
              <a:off x="1768" y="3161"/>
              <a:ext cx="769" cy="225"/>
            </a:xfrm>
            <a:custGeom>
              <a:avLst/>
              <a:gdLst>
                <a:gd name="T0" fmla="*/ 0 w 769"/>
                <a:gd name="T1" fmla="*/ 0 h 225"/>
                <a:gd name="T2" fmla="*/ 72 w 769"/>
                <a:gd name="T3" fmla="*/ 0 h 225"/>
                <a:gd name="T4" fmla="*/ 184 w 769"/>
                <a:gd name="T5" fmla="*/ 8 h 225"/>
                <a:gd name="T6" fmla="*/ 440 w 769"/>
                <a:gd name="T7" fmla="*/ 32 h 225"/>
                <a:gd name="T8" fmla="*/ 560 w 769"/>
                <a:gd name="T9" fmla="*/ 40 h 225"/>
                <a:gd name="T10" fmla="*/ 664 w 769"/>
                <a:gd name="T11" fmla="*/ 56 h 225"/>
                <a:gd name="T12" fmla="*/ 736 w 769"/>
                <a:gd name="T13" fmla="*/ 64 h 225"/>
                <a:gd name="T14" fmla="*/ 760 w 769"/>
                <a:gd name="T15" fmla="*/ 72 h 225"/>
                <a:gd name="T16" fmla="*/ 768 w 769"/>
                <a:gd name="T17" fmla="*/ 80 h 225"/>
                <a:gd name="T18" fmla="*/ 720 w 769"/>
                <a:gd name="T19" fmla="*/ 144 h 225"/>
                <a:gd name="T20" fmla="*/ 592 w 769"/>
                <a:gd name="T21" fmla="*/ 192 h 225"/>
                <a:gd name="T22" fmla="*/ 448 w 769"/>
                <a:gd name="T23" fmla="*/ 216 h 225"/>
                <a:gd name="T24" fmla="*/ 344 w 769"/>
                <a:gd name="T25" fmla="*/ 224 h 225"/>
                <a:gd name="T26" fmla="*/ 224 w 769"/>
                <a:gd name="T27" fmla="*/ 176 h 225"/>
                <a:gd name="T28" fmla="*/ 112 w 769"/>
                <a:gd name="T29" fmla="*/ 104 h 225"/>
                <a:gd name="T30" fmla="*/ 32 w 769"/>
                <a:gd name="T31" fmla="*/ 24 h 225"/>
                <a:gd name="T32" fmla="*/ 8 w 769"/>
                <a:gd name="T33" fmla="*/ 0 h 225"/>
                <a:gd name="T34" fmla="*/ 0 w 769"/>
                <a:gd name="T35" fmla="*/ 0 h 2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9"/>
                <a:gd name="T55" fmla="*/ 0 h 225"/>
                <a:gd name="T56" fmla="*/ 769 w 769"/>
                <a:gd name="T57" fmla="*/ 225 h 2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9" h="225">
                  <a:moveTo>
                    <a:pt x="0" y="0"/>
                  </a:moveTo>
                  <a:lnTo>
                    <a:pt x="72" y="0"/>
                  </a:lnTo>
                  <a:lnTo>
                    <a:pt x="184" y="8"/>
                  </a:lnTo>
                  <a:lnTo>
                    <a:pt x="440" y="32"/>
                  </a:lnTo>
                  <a:lnTo>
                    <a:pt x="560" y="40"/>
                  </a:lnTo>
                  <a:lnTo>
                    <a:pt x="664" y="56"/>
                  </a:lnTo>
                  <a:lnTo>
                    <a:pt x="736" y="64"/>
                  </a:lnTo>
                  <a:lnTo>
                    <a:pt x="760" y="72"/>
                  </a:lnTo>
                  <a:lnTo>
                    <a:pt x="768" y="80"/>
                  </a:lnTo>
                  <a:lnTo>
                    <a:pt x="720" y="144"/>
                  </a:lnTo>
                  <a:lnTo>
                    <a:pt x="592" y="192"/>
                  </a:lnTo>
                  <a:lnTo>
                    <a:pt x="448" y="216"/>
                  </a:lnTo>
                  <a:lnTo>
                    <a:pt x="344" y="224"/>
                  </a:lnTo>
                  <a:lnTo>
                    <a:pt x="224" y="176"/>
                  </a:lnTo>
                  <a:lnTo>
                    <a:pt x="112" y="104"/>
                  </a:lnTo>
                  <a:lnTo>
                    <a:pt x="32" y="24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grpSp>
          <p:nvGrpSpPr>
            <p:cNvPr id="45075" name="Group 21"/>
            <p:cNvGrpSpPr>
              <a:grpSpLocks/>
            </p:cNvGrpSpPr>
            <p:nvPr/>
          </p:nvGrpSpPr>
          <p:grpSpPr bwMode="auto">
            <a:xfrm>
              <a:off x="816" y="3153"/>
              <a:ext cx="1329" cy="233"/>
              <a:chOff x="816" y="3144"/>
              <a:chExt cx="1329" cy="233"/>
            </a:xfrm>
          </p:grpSpPr>
          <p:sp>
            <p:nvSpPr>
              <p:cNvPr id="45081" name="Freeform 22"/>
              <p:cNvSpPr>
                <a:spLocks/>
              </p:cNvSpPr>
              <p:nvPr/>
            </p:nvSpPr>
            <p:spPr bwMode="auto">
              <a:xfrm>
                <a:off x="896" y="3144"/>
                <a:ext cx="1249" cy="233"/>
              </a:xfrm>
              <a:custGeom>
                <a:avLst/>
                <a:gdLst>
                  <a:gd name="T0" fmla="*/ 0 w 1249"/>
                  <a:gd name="T1" fmla="*/ 0 h 233"/>
                  <a:gd name="T2" fmla="*/ 0 w 1249"/>
                  <a:gd name="T3" fmla="*/ 0 h 233"/>
                  <a:gd name="T4" fmla="*/ 16 w 1249"/>
                  <a:gd name="T5" fmla="*/ 0 h 233"/>
                  <a:gd name="T6" fmla="*/ 64 w 1249"/>
                  <a:gd name="T7" fmla="*/ 0 h 233"/>
                  <a:gd name="T8" fmla="*/ 96 w 1249"/>
                  <a:gd name="T9" fmla="*/ 0 h 233"/>
                  <a:gd name="T10" fmla="*/ 176 w 1249"/>
                  <a:gd name="T11" fmla="*/ 0 h 233"/>
                  <a:gd name="T12" fmla="*/ 224 w 1249"/>
                  <a:gd name="T13" fmla="*/ 0 h 233"/>
                  <a:gd name="T14" fmla="*/ 320 w 1249"/>
                  <a:gd name="T15" fmla="*/ 0 h 233"/>
                  <a:gd name="T16" fmla="*/ 376 w 1249"/>
                  <a:gd name="T17" fmla="*/ 0 h 233"/>
                  <a:gd name="T18" fmla="*/ 480 w 1249"/>
                  <a:gd name="T19" fmla="*/ 0 h 233"/>
                  <a:gd name="T20" fmla="*/ 536 w 1249"/>
                  <a:gd name="T21" fmla="*/ 0 h 233"/>
                  <a:gd name="T22" fmla="*/ 640 w 1249"/>
                  <a:gd name="T23" fmla="*/ 0 h 233"/>
                  <a:gd name="T24" fmla="*/ 688 w 1249"/>
                  <a:gd name="T25" fmla="*/ 0 h 233"/>
                  <a:gd name="T26" fmla="*/ 768 w 1249"/>
                  <a:gd name="T27" fmla="*/ 0 h 233"/>
                  <a:gd name="T28" fmla="*/ 808 w 1249"/>
                  <a:gd name="T29" fmla="*/ 0 h 233"/>
                  <a:gd name="T30" fmla="*/ 856 w 1249"/>
                  <a:gd name="T31" fmla="*/ 0 h 233"/>
                  <a:gd name="T32" fmla="*/ 872 w 1249"/>
                  <a:gd name="T33" fmla="*/ 0 h 233"/>
                  <a:gd name="T34" fmla="*/ 896 w 1249"/>
                  <a:gd name="T35" fmla="*/ 0 h 233"/>
                  <a:gd name="T36" fmla="*/ 920 w 1249"/>
                  <a:gd name="T37" fmla="*/ 8 h 233"/>
                  <a:gd name="T38" fmla="*/ 952 w 1249"/>
                  <a:gd name="T39" fmla="*/ 16 h 233"/>
                  <a:gd name="T40" fmla="*/ 960 w 1249"/>
                  <a:gd name="T41" fmla="*/ 24 h 233"/>
                  <a:gd name="T42" fmla="*/ 992 w 1249"/>
                  <a:gd name="T43" fmla="*/ 40 h 233"/>
                  <a:gd name="T44" fmla="*/ 1008 w 1249"/>
                  <a:gd name="T45" fmla="*/ 56 h 233"/>
                  <a:gd name="T46" fmla="*/ 1032 w 1249"/>
                  <a:gd name="T47" fmla="*/ 80 h 233"/>
                  <a:gd name="T48" fmla="*/ 1040 w 1249"/>
                  <a:gd name="T49" fmla="*/ 96 h 233"/>
                  <a:gd name="T50" fmla="*/ 1064 w 1249"/>
                  <a:gd name="T51" fmla="*/ 128 h 233"/>
                  <a:gd name="T52" fmla="*/ 1080 w 1249"/>
                  <a:gd name="T53" fmla="*/ 144 h 233"/>
                  <a:gd name="T54" fmla="*/ 1104 w 1249"/>
                  <a:gd name="T55" fmla="*/ 176 h 233"/>
                  <a:gd name="T56" fmla="*/ 1120 w 1249"/>
                  <a:gd name="T57" fmla="*/ 184 h 233"/>
                  <a:gd name="T58" fmla="*/ 1152 w 1249"/>
                  <a:gd name="T59" fmla="*/ 200 h 233"/>
                  <a:gd name="T60" fmla="*/ 1168 w 1249"/>
                  <a:gd name="T61" fmla="*/ 216 h 233"/>
                  <a:gd name="T62" fmla="*/ 1208 w 1249"/>
                  <a:gd name="T63" fmla="*/ 232 h 233"/>
                  <a:gd name="T64" fmla="*/ 1224 w 1249"/>
                  <a:gd name="T65" fmla="*/ 232 h 233"/>
                  <a:gd name="T66" fmla="*/ 1248 w 1249"/>
                  <a:gd name="T67" fmla="*/ 232 h 233"/>
                  <a:gd name="T68" fmla="*/ 1232 w 1249"/>
                  <a:gd name="T69" fmla="*/ 232 h 233"/>
                  <a:gd name="T70" fmla="*/ 1160 w 1249"/>
                  <a:gd name="T71" fmla="*/ 232 h 233"/>
                  <a:gd name="T72" fmla="*/ 1112 w 1249"/>
                  <a:gd name="T73" fmla="*/ 232 h 233"/>
                  <a:gd name="T74" fmla="*/ 992 w 1249"/>
                  <a:gd name="T75" fmla="*/ 232 h 233"/>
                  <a:gd name="T76" fmla="*/ 928 w 1249"/>
                  <a:gd name="T77" fmla="*/ 232 h 233"/>
                  <a:gd name="T78" fmla="*/ 776 w 1249"/>
                  <a:gd name="T79" fmla="*/ 232 h 233"/>
                  <a:gd name="T80" fmla="*/ 696 w 1249"/>
                  <a:gd name="T81" fmla="*/ 232 h 233"/>
                  <a:gd name="T82" fmla="*/ 536 w 1249"/>
                  <a:gd name="T83" fmla="*/ 232 h 23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49"/>
                  <a:gd name="T127" fmla="*/ 0 h 233"/>
                  <a:gd name="T128" fmla="*/ 1249 w 1249"/>
                  <a:gd name="T129" fmla="*/ 233 h 23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49" h="233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0"/>
                    </a:lnTo>
                    <a:lnTo>
                      <a:pt x="96" y="0"/>
                    </a:lnTo>
                    <a:lnTo>
                      <a:pt x="176" y="0"/>
                    </a:lnTo>
                    <a:lnTo>
                      <a:pt x="224" y="0"/>
                    </a:lnTo>
                    <a:lnTo>
                      <a:pt x="320" y="0"/>
                    </a:lnTo>
                    <a:lnTo>
                      <a:pt x="376" y="0"/>
                    </a:lnTo>
                    <a:lnTo>
                      <a:pt x="480" y="0"/>
                    </a:lnTo>
                    <a:lnTo>
                      <a:pt x="536" y="0"/>
                    </a:lnTo>
                    <a:lnTo>
                      <a:pt x="640" y="0"/>
                    </a:lnTo>
                    <a:lnTo>
                      <a:pt x="688" y="0"/>
                    </a:lnTo>
                    <a:lnTo>
                      <a:pt x="768" y="0"/>
                    </a:lnTo>
                    <a:lnTo>
                      <a:pt x="808" y="0"/>
                    </a:lnTo>
                    <a:lnTo>
                      <a:pt x="856" y="0"/>
                    </a:lnTo>
                    <a:lnTo>
                      <a:pt x="872" y="0"/>
                    </a:lnTo>
                    <a:lnTo>
                      <a:pt x="896" y="0"/>
                    </a:lnTo>
                    <a:lnTo>
                      <a:pt x="920" y="8"/>
                    </a:lnTo>
                    <a:lnTo>
                      <a:pt x="952" y="16"/>
                    </a:lnTo>
                    <a:lnTo>
                      <a:pt x="960" y="24"/>
                    </a:lnTo>
                    <a:lnTo>
                      <a:pt x="992" y="40"/>
                    </a:lnTo>
                    <a:lnTo>
                      <a:pt x="1008" y="56"/>
                    </a:lnTo>
                    <a:lnTo>
                      <a:pt x="1032" y="80"/>
                    </a:lnTo>
                    <a:lnTo>
                      <a:pt x="1040" y="96"/>
                    </a:lnTo>
                    <a:lnTo>
                      <a:pt x="1064" y="128"/>
                    </a:lnTo>
                    <a:lnTo>
                      <a:pt x="1080" y="144"/>
                    </a:lnTo>
                    <a:lnTo>
                      <a:pt x="1104" y="176"/>
                    </a:lnTo>
                    <a:lnTo>
                      <a:pt x="1120" y="184"/>
                    </a:lnTo>
                    <a:lnTo>
                      <a:pt x="1152" y="200"/>
                    </a:lnTo>
                    <a:lnTo>
                      <a:pt x="1168" y="216"/>
                    </a:lnTo>
                    <a:lnTo>
                      <a:pt x="1208" y="232"/>
                    </a:lnTo>
                    <a:lnTo>
                      <a:pt x="1224" y="232"/>
                    </a:lnTo>
                    <a:lnTo>
                      <a:pt x="1248" y="232"/>
                    </a:lnTo>
                    <a:lnTo>
                      <a:pt x="1232" y="232"/>
                    </a:lnTo>
                    <a:lnTo>
                      <a:pt x="1160" y="232"/>
                    </a:lnTo>
                    <a:lnTo>
                      <a:pt x="1112" y="232"/>
                    </a:lnTo>
                    <a:lnTo>
                      <a:pt x="992" y="232"/>
                    </a:lnTo>
                    <a:lnTo>
                      <a:pt x="928" y="232"/>
                    </a:lnTo>
                    <a:lnTo>
                      <a:pt x="776" y="232"/>
                    </a:lnTo>
                    <a:lnTo>
                      <a:pt x="696" y="232"/>
                    </a:lnTo>
                    <a:lnTo>
                      <a:pt x="536" y="232"/>
                    </a:lnTo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5082" name="Freeform 23"/>
              <p:cNvSpPr>
                <a:spLocks/>
              </p:cNvSpPr>
              <p:nvPr/>
            </p:nvSpPr>
            <p:spPr bwMode="auto">
              <a:xfrm>
                <a:off x="816" y="3144"/>
                <a:ext cx="617" cy="233"/>
              </a:xfrm>
              <a:custGeom>
                <a:avLst/>
                <a:gdLst>
                  <a:gd name="T0" fmla="*/ 616 w 617"/>
                  <a:gd name="T1" fmla="*/ 232 h 233"/>
                  <a:gd name="T2" fmla="*/ 536 w 617"/>
                  <a:gd name="T3" fmla="*/ 232 h 233"/>
                  <a:gd name="T4" fmla="*/ 384 w 617"/>
                  <a:gd name="T5" fmla="*/ 232 h 233"/>
                  <a:gd name="T6" fmla="*/ 312 w 617"/>
                  <a:gd name="T7" fmla="*/ 232 h 233"/>
                  <a:gd name="T8" fmla="*/ 184 w 617"/>
                  <a:gd name="T9" fmla="*/ 232 h 233"/>
                  <a:gd name="T10" fmla="*/ 136 w 617"/>
                  <a:gd name="T11" fmla="*/ 232 h 233"/>
                  <a:gd name="T12" fmla="*/ 72 w 617"/>
                  <a:gd name="T13" fmla="*/ 232 h 233"/>
                  <a:gd name="T14" fmla="*/ 48 w 617"/>
                  <a:gd name="T15" fmla="*/ 232 h 233"/>
                  <a:gd name="T16" fmla="*/ 40 w 617"/>
                  <a:gd name="T17" fmla="*/ 224 h 233"/>
                  <a:gd name="T18" fmla="*/ 32 w 617"/>
                  <a:gd name="T19" fmla="*/ 224 h 233"/>
                  <a:gd name="T20" fmla="*/ 24 w 617"/>
                  <a:gd name="T21" fmla="*/ 208 h 233"/>
                  <a:gd name="T22" fmla="*/ 16 w 617"/>
                  <a:gd name="T23" fmla="*/ 200 h 233"/>
                  <a:gd name="T24" fmla="*/ 8 w 617"/>
                  <a:gd name="T25" fmla="*/ 184 h 233"/>
                  <a:gd name="T26" fmla="*/ 8 w 617"/>
                  <a:gd name="T27" fmla="*/ 176 h 233"/>
                  <a:gd name="T28" fmla="*/ 0 w 617"/>
                  <a:gd name="T29" fmla="*/ 152 h 233"/>
                  <a:gd name="T30" fmla="*/ 0 w 617"/>
                  <a:gd name="T31" fmla="*/ 136 h 233"/>
                  <a:gd name="T32" fmla="*/ 0 w 617"/>
                  <a:gd name="T33" fmla="*/ 112 h 233"/>
                  <a:gd name="T34" fmla="*/ 0 w 617"/>
                  <a:gd name="T35" fmla="*/ 104 h 233"/>
                  <a:gd name="T36" fmla="*/ 8 w 617"/>
                  <a:gd name="T37" fmla="*/ 80 h 233"/>
                  <a:gd name="T38" fmla="*/ 8 w 617"/>
                  <a:gd name="T39" fmla="*/ 64 h 233"/>
                  <a:gd name="T40" fmla="*/ 24 w 617"/>
                  <a:gd name="T41" fmla="*/ 48 h 233"/>
                  <a:gd name="T42" fmla="*/ 32 w 617"/>
                  <a:gd name="T43" fmla="*/ 40 h 233"/>
                  <a:gd name="T44" fmla="*/ 56 w 617"/>
                  <a:gd name="T45" fmla="*/ 16 h 233"/>
                  <a:gd name="T46" fmla="*/ 64 w 617"/>
                  <a:gd name="T47" fmla="*/ 8 h 233"/>
                  <a:gd name="T48" fmla="*/ 80 w 617"/>
                  <a:gd name="T49" fmla="*/ 0 h 2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7"/>
                  <a:gd name="T76" fmla="*/ 0 h 233"/>
                  <a:gd name="T77" fmla="*/ 617 w 617"/>
                  <a:gd name="T78" fmla="*/ 233 h 2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7" h="233">
                    <a:moveTo>
                      <a:pt x="616" y="232"/>
                    </a:moveTo>
                    <a:lnTo>
                      <a:pt x="536" y="232"/>
                    </a:lnTo>
                    <a:lnTo>
                      <a:pt x="384" y="232"/>
                    </a:lnTo>
                    <a:lnTo>
                      <a:pt x="312" y="232"/>
                    </a:lnTo>
                    <a:lnTo>
                      <a:pt x="184" y="232"/>
                    </a:lnTo>
                    <a:lnTo>
                      <a:pt x="136" y="232"/>
                    </a:lnTo>
                    <a:lnTo>
                      <a:pt x="72" y="232"/>
                    </a:lnTo>
                    <a:lnTo>
                      <a:pt x="48" y="232"/>
                    </a:lnTo>
                    <a:lnTo>
                      <a:pt x="40" y="224"/>
                    </a:lnTo>
                    <a:lnTo>
                      <a:pt x="32" y="224"/>
                    </a:lnTo>
                    <a:lnTo>
                      <a:pt x="24" y="208"/>
                    </a:lnTo>
                    <a:lnTo>
                      <a:pt x="16" y="200"/>
                    </a:lnTo>
                    <a:lnTo>
                      <a:pt x="8" y="184"/>
                    </a:lnTo>
                    <a:lnTo>
                      <a:pt x="8" y="176"/>
                    </a:lnTo>
                    <a:lnTo>
                      <a:pt x="0" y="152"/>
                    </a:lnTo>
                    <a:lnTo>
                      <a:pt x="0" y="136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8" y="80"/>
                    </a:lnTo>
                    <a:lnTo>
                      <a:pt x="8" y="64"/>
                    </a:lnTo>
                    <a:lnTo>
                      <a:pt x="24" y="48"/>
                    </a:lnTo>
                    <a:lnTo>
                      <a:pt x="32" y="40"/>
                    </a:lnTo>
                    <a:lnTo>
                      <a:pt x="56" y="16"/>
                    </a:lnTo>
                    <a:lnTo>
                      <a:pt x="64" y="8"/>
                    </a:lnTo>
                    <a:lnTo>
                      <a:pt x="80" y="0"/>
                    </a:lnTo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45076" name="Rectangle 24"/>
            <p:cNvSpPr>
              <a:spLocks noChangeArrowheads="1"/>
            </p:cNvSpPr>
            <p:nvPr/>
          </p:nvSpPr>
          <p:spPr bwMode="auto">
            <a:xfrm>
              <a:off x="911" y="3168"/>
              <a:ext cx="269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1400"/>
                <a:t>var</a:t>
              </a:r>
              <a:endParaRPr lang="en-AU" altLang="en-AU" sz="1400"/>
            </a:p>
          </p:txBody>
        </p:sp>
        <p:sp>
          <p:nvSpPr>
            <p:cNvPr id="45077" name="Rectangle 25"/>
            <p:cNvSpPr>
              <a:spLocks noChangeArrowheads="1"/>
            </p:cNvSpPr>
            <p:nvPr/>
          </p:nvSpPr>
          <p:spPr bwMode="auto">
            <a:xfrm>
              <a:off x="2688" y="3408"/>
              <a:ext cx="381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1400"/>
                <a:t>talina</a:t>
              </a:r>
              <a:endParaRPr lang="en-AU" altLang="en-AU" sz="1400"/>
            </a:p>
          </p:txBody>
        </p:sp>
        <p:sp>
          <p:nvSpPr>
            <p:cNvPr id="45078" name="Line 26"/>
            <p:cNvSpPr>
              <a:spLocks noChangeShapeType="1"/>
            </p:cNvSpPr>
            <p:nvPr/>
          </p:nvSpPr>
          <p:spPr bwMode="auto">
            <a:xfrm>
              <a:off x="2416" y="3353"/>
              <a:ext cx="272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079" name="Arc 27"/>
            <p:cNvSpPr>
              <a:spLocks/>
            </p:cNvSpPr>
            <p:nvPr/>
          </p:nvSpPr>
          <p:spPr bwMode="auto">
            <a:xfrm>
              <a:off x="2272" y="2910"/>
              <a:ext cx="132" cy="411"/>
            </a:xfrm>
            <a:custGeom>
              <a:avLst/>
              <a:gdLst>
                <a:gd name="T0" fmla="*/ 1 w 20947"/>
                <a:gd name="T1" fmla="*/ 0 h 17080"/>
                <a:gd name="T2" fmla="*/ 1 w 20947"/>
                <a:gd name="T3" fmla="*/ 7 h 17080"/>
                <a:gd name="T4" fmla="*/ 0 w 20947"/>
                <a:gd name="T5" fmla="*/ 10 h 17080"/>
                <a:gd name="T6" fmla="*/ 0 60000 65536"/>
                <a:gd name="T7" fmla="*/ 0 60000 65536"/>
                <a:gd name="T8" fmla="*/ 0 60000 65536"/>
                <a:gd name="T9" fmla="*/ 0 w 20947"/>
                <a:gd name="T10" fmla="*/ 0 h 17080"/>
                <a:gd name="T11" fmla="*/ 20947 w 20947"/>
                <a:gd name="T12" fmla="*/ 17080 h 170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47" h="17080" fill="none" extrusionOk="0">
                  <a:moveTo>
                    <a:pt x="13221" y="-1"/>
                  </a:moveTo>
                  <a:cubicBezTo>
                    <a:pt x="17046" y="2960"/>
                    <a:pt x="19767" y="7119"/>
                    <a:pt x="20947" y="11810"/>
                  </a:cubicBezTo>
                </a:path>
                <a:path w="20947" h="17080" stroke="0" extrusionOk="0">
                  <a:moveTo>
                    <a:pt x="13221" y="-1"/>
                  </a:moveTo>
                  <a:cubicBezTo>
                    <a:pt x="17046" y="2960"/>
                    <a:pt x="19767" y="7119"/>
                    <a:pt x="20947" y="11810"/>
                  </a:cubicBezTo>
                  <a:lnTo>
                    <a:pt x="0" y="17080"/>
                  </a:lnTo>
                  <a:close/>
                </a:path>
              </a:pathLst>
            </a:custGeom>
            <a:noFill/>
            <a:ln w="25400" cap="rnd">
              <a:solidFill>
                <a:srgbClr val="00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080" name="Arc 28"/>
            <p:cNvSpPr>
              <a:spLocks/>
            </p:cNvSpPr>
            <p:nvPr/>
          </p:nvSpPr>
          <p:spPr bwMode="auto">
            <a:xfrm>
              <a:off x="1987" y="2845"/>
              <a:ext cx="318" cy="332"/>
            </a:xfrm>
            <a:custGeom>
              <a:avLst/>
              <a:gdLst>
                <a:gd name="T0" fmla="*/ 0 w 21481"/>
                <a:gd name="T1" fmla="*/ 6 h 16024"/>
                <a:gd name="T2" fmla="*/ 2 w 21481"/>
                <a:gd name="T3" fmla="*/ 0 h 16024"/>
                <a:gd name="T4" fmla="*/ 5 w 21481"/>
                <a:gd name="T5" fmla="*/ 7 h 16024"/>
                <a:gd name="T6" fmla="*/ 0 60000 65536"/>
                <a:gd name="T7" fmla="*/ 0 60000 65536"/>
                <a:gd name="T8" fmla="*/ 0 60000 65536"/>
                <a:gd name="T9" fmla="*/ 0 w 21481"/>
                <a:gd name="T10" fmla="*/ 0 h 16024"/>
                <a:gd name="T11" fmla="*/ 21481 w 21481"/>
                <a:gd name="T12" fmla="*/ 16024 h 160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81" h="16024" fill="none" extrusionOk="0">
                  <a:moveTo>
                    <a:pt x="-1" y="13763"/>
                  </a:moveTo>
                  <a:cubicBezTo>
                    <a:pt x="556" y="8470"/>
                    <a:pt x="3048" y="3569"/>
                    <a:pt x="6996" y="-1"/>
                  </a:cubicBezTo>
                </a:path>
                <a:path w="21481" h="16024" stroke="0" extrusionOk="0">
                  <a:moveTo>
                    <a:pt x="-1" y="13763"/>
                  </a:moveTo>
                  <a:cubicBezTo>
                    <a:pt x="556" y="8470"/>
                    <a:pt x="3048" y="3569"/>
                    <a:pt x="6996" y="-1"/>
                  </a:cubicBezTo>
                  <a:lnTo>
                    <a:pt x="21481" y="16024"/>
                  </a:lnTo>
                  <a:close/>
                </a:path>
              </a:pathLst>
            </a:custGeom>
            <a:noFill/>
            <a:ln w="25400" cap="rnd">
              <a:solidFill>
                <a:srgbClr val="00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3344863" y="1892300"/>
            <a:ext cx="3538537" cy="2870200"/>
            <a:chOff x="2107" y="1192"/>
            <a:chExt cx="2229" cy="1808"/>
          </a:xfrm>
        </p:grpSpPr>
        <p:sp>
          <p:nvSpPr>
            <p:cNvPr id="45065" name="Rectangle 30"/>
            <p:cNvSpPr>
              <a:spLocks noChangeArrowheads="1"/>
            </p:cNvSpPr>
            <p:nvPr/>
          </p:nvSpPr>
          <p:spPr bwMode="auto">
            <a:xfrm>
              <a:off x="2592" y="1776"/>
              <a:ext cx="603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2000"/>
                <a:t>Pomik </a:t>
              </a:r>
            </a:p>
            <a:p>
              <a:r>
                <a:rPr lang="sl-SI" altLang="en-AU" sz="2000"/>
                <a:t>žice</a:t>
              </a:r>
              <a:endParaRPr lang="en-AU" altLang="en-AU" sz="2000"/>
            </a:p>
          </p:txBody>
        </p:sp>
        <p:sp>
          <p:nvSpPr>
            <p:cNvPr id="45066" name="Freeform 31"/>
            <p:cNvSpPr>
              <a:spLocks/>
            </p:cNvSpPr>
            <p:nvPr/>
          </p:nvSpPr>
          <p:spPr bwMode="auto">
            <a:xfrm>
              <a:off x="2273" y="1584"/>
              <a:ext cx="1135" cy="854"/>
            </a:xfrm>
            <a:custGeom>
              <a:avLst/>
              <a:gdLst>
                <a:gd name="T0" fmla="*/ 0 w 1135"/>
                <a:gd name="T1" fmla="*/ 854 h 854"/>
                <a:gd name="T2" fmla="*/ 151 w 1135"/>
                <a:gd name="T3" fmla="*/ 0 h 854"/>
                <a:gd name="T4" fmla="*/ 1039 w 1135"/>
                <a:gd name="T5" fmla="*/ 0 h 854"/>
                <a:gd name="T6" fmla="*/ 1063 w 1135"/>
                <a:gd name="T7" fmla="*/ 0 h 854"/>
                <a:gd name="T8" fmla="*/ 1135 w 1135"/>
                <a:gd name="T9" fmla="*/ 0 h 8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5"/>
                <a:gd name="T16" fmla="*/ 0 h 854"/>
                <a:gd name="T17" fmla="*/ 1135 w 1135"/>
                <a:gd name="T18" fmla="*/ 854 h 8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5" h="854">
                  <a:moveTo>
                    <a:pt x="0" y="854"/>
                  </a:moveTo>
                  <a:lnTo>
                    <a:pt x="151" y="0"/>
                  </a:lnTo>
                  <a:lnTo>
                    <a:pt x="1039" y="0"/>
                  </a:lnTo>
                  <a:lnTo>
                    <a:pt x="1063" y="0"/>
                  </a:lnTo>
                  <a:lnTo>
                    <a:pt x="1135" y="0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grpSp>
          <p:nvGrpSpPr>
            <p:cNvPr id="45067" name="Group 32"/>
            <p:cNvGrpSpPr>
              <a:grpSpLocks/>
            </p:cNvGrpSpPr>
            <p:nvPr/>
          </p:nvGrpSpPr>
          <p:grpSpPr bwMode="auto">
            <a:xfrm>
              <a:off x="2107" y="2317"/>
              <a:ext cx="319" cy="683"/>
              <a:chOff x="2107" y="2317"/>
              <a:chExt cx="319" cy="683"/>
            </a:xfrm>
          </p:grpSpPr>
          <p:sp>
            <p:nvSpPr>
              <p:cNvPr id="45072" name="Rectangle 33"/>
              <p:cNvSpPr>
                <a:spLocks noChangeArrowheads="1"/>
              </p:cNvSpPr>
              <p:nvPr/>
            </p:nvSpPr>
            <p:spPr bwMode="auto">
              <a:xfrm rot="480000">
                <a:off x="2211" y="2806"/>
                <a:ext cx="6" cy="194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45073" name="Freeform 34"/>
              <p:cNvSpPr>
                <a:spLocks/>
              </p:cNvSpPr>
              <p:nvPr/>
            </p:nvSpPr>
            <p:spPr bwMode="auto">
              <a:xfrm>
                <a:off x="2107" y="2317"/>
                <a:ext cx="319" cy="607"/>
              </a:xfrm>
              <a:custGeom>
                <a:avLst/>
                <a:gdLst>
                  <a:gd name="T0" fmla="*/ 15 w 319"/>
                  <a:gd name="T1" fmla="*/ 580 h 607"/>
                  <a:gd name="T2" fmla="*/ 0 w 319"/>
                  <a:gd name="T3" fmla="*/ 381 h 607"/>
                  <a:gd name="T4" fmla="*/ 53 w 319"/>
                  <a:gd name="T5" fmla="*/ 0 h 607"/>
                  <a:gd name="T6" fmla="*/ 318 w 319"/>
                  <a:gd name="T7" fmla="*/ 38 h 607"/>
                  <a:gd name="T8" fmla="*/ 265 w 319"/>
                  <a:gd name="T9" fmla="*/ 419 h 607"/>
                  <a:gd name="T10" fmla="*/ 199 w 319"/>
                  <a:gd name="T11" fmla="*/ 606 h 607"/>
                  <a:gd name="T12" fmla="*/ 15 w 319"/>
                  <a:gd name="T13" fmla="*/ 580 h 6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9"/>
                  <a:gd name="T22" fmla="*/ 0 h 607"/>
                  <a:gd name="T23" fmla="*/ 319 w 319"/>
                  <a:gd name="T24" fmla="*/ 607 h 6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9" h="607">
                    <a:moveTo>
                      <a:pt x="15" y="580"/>
                    </a:moveTo>
                    <a:lnTo>
                      <a:pt x="0" y="381"/>
                    </a:lnTo>
                    <a:lnTo>
                      <a:pt x="53" y="0"/>
                    </a:lnTo>
                    <a:lnTo>
                      <a:pt x="318" y="38"/>
                    </a:lnTo>
                    <a:lnTo>
                      <a:pt x="265" y="419"/>
                    </a:lnTo>
                    <a:lnTo>
                      <a:pt x="199" y="606"/>
                    </a:lnTo>
                    <a:lnTo>
                      <a:pt x="15" y="580"/>
                    </a:lnTo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45068" name="Rectangle 35"/>
            <p:cNvSpPr>
              <a:spLocks noChangeArrowheads="1"/>
            </p:cNvSpPr>
            <p:nvPr/>
          </p:nvSpPr>
          <p:spPr bwMode="auto">
            <a:xfrm>
              <a:off x="3248" y="1416"/>
              <a:ext cx="792" cy="3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069" name="Oval 36"/>
            <p:cNvSpPr>
              <a:spLocks noChangeArrowheads="1"/>
            </p:cNvSpPr>
            <p:nvPr/>
          </p:nvSpPr>
          <p:spPr bwMode="auto">
            <a:xfrm>
              <a:off x="3880" y="1192"/>
              <a:ext cx="456" cy="456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070" name="Rectangle 37"/>
            <p:cNvSpPr>
              <a:spLocks noChangeArrowheads="1"/>
            </p:cNvSpPr>
            <p:nvPr/>
          </p:nvSpPr>
          <p:spPr bwMode="auto">
            <a:xfrm>
              <a:off x="3247" y="1504"/>
              <a:ext cx="93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sl-SI" altLang="en-AU" sz="1600"/>
                <a:t>Podajalec žice</a:t>
              </a:r>
              <a:endParaRPr lang="en-AU" altLang="en-AU" sz="1600"/>
            </a:p>
          </p:txBody>
        </p:sp>
        <p:sp>
          <p:nvSpPr>
            <p:cNvPr id="45071" name="Line 38"/>
            <p:cNvSpPr>
              <a:spLocks noChangeShapeType="1"/>
            </p:cNvSpPr>
            <p:nvPr/>
          </p:nvSpPr>
          <p:spPr bwMode="auto">
            <a:xfrm flipH="1" flipV="1">
              <a:off x="2352" y="1872"/>
              <a:ext cx="24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45064" name="Text Box 41"/>
          <p:cNvSpPr txBox="1">
            <a:spLocks noChangeArrowheads="1"/>
          </p:cNvSpPr>
          <p:nvPr/>
        </p:nvSpPr>
        <p:spPr bwMode="auto">
          <a:xfrm>
            <a:off x="7391400" y="1905000"/>
            <a:ext cx="106680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/>
              <a:t>Začitni plin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grada številke diapozitiva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7E18F4F-4056-4881-ABB4-D94FD4264FD5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en-AU" smtClean="0"/>
              <a:t>Oprema za MIG in MAG varjenje</a:t>
            </a:r>
            <a:endParaRPr lang="en-AU" altLang="en-AU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981200"/>
            <a:ext cx="4876800" cy="4114800"/>
          </a:xfrm>
        </p:spPr>
        <p:txBody>
          <a:bodyPr/>
          <a:lstStyle/>
          <a:p>
            <a:r>
              <a:rPr lang="sl-SI" altLang="en-AU" sz="2400" smtClean="0"/>
              <a:t>Izvor energije</a:t>
            </a:r>
            <a:endParaRPr lang="en-AU" altLang="en-AU" sz="2400" smtClean="0"/>
          </a:p>
          <a:p>
            <a:r>
              <a:rPr lang="sl-SI" altLang="en-AU" sz="2400" smtClean="0"/>
              <a:t>Transportna naprava</a:t>
            </a:r>
            <a:endParaRPr lang="en-AU" altLang="en-AU" sz="2400" smtClean="0"/>
          </a:p>
          <a:p>
            <a:pPr lvl="1"/>
            <a:r>
              <a:rPr lang="sl-SI" altLang="en-AU" sz="2000" smtClean="0"/>
              <a:t>Lahko je integrirana ali samostojna</a:t>
            </a:r>
            <a:endParaRPr lang="en-AU" altLang="en-AU" sz="2000" smtClean="0"/>
          </a:p>
          <a:p>
            <a:r>
              <a:rPr lang="sl-SI" altLang="en-AU" sz="2400" smtClean="0"/>
              <a:t>gorilnik</a:t>
            </a:r>
            <a:r>
              <a:rPr lang="en-AU" altLang="en-AU" sz="2400" smtClean="0"/>
              <a:t> </a:t>
            </a:r>
          </a:p>
          <a:p>
            <a:pPr lvl="1"/>
            <a:r>
              <a:rPr lang="sl-SI" altLang="en-AU" sz="2000" smtClean="0"/>
              <a:t>ročni</a:t>
            </a:r>
            <a:r>
              <a:rPr lang="en-AU" altLang="en-AU" sz="2000" smtClean="0"/>
              <a:t>(</a:t>
            </a:r>
            <a:r>
              <a:rPr lang="sl-SI" altLang="en-AU" sz="2000" smtClean="0"/>
              <a:t>polavtomarski</a:t>
            </a:r>
            <a:r>
              <a:rPr lang="en-AU" altLang="en-AU" sz="2000" smtClean="0"/>
              <a:t>) </a:t>
            </a:r>
          </a:p>
          <a:p>
            <a:pPr lvl="1"/>
            <a:r>
              <a:rPr lang="sl-SI" altLang="en-AU" sz="2000" smtClean="0"/>
              <a:t>Dobavljivi so avtomatski</a:t>
            </a:r>
            <a:endParaRPr lang="en-AU" altLang="en-AU" sz="2000" smtClean="0"/>
          </a:p>
          <a:p>
            <a:pPr lvl="1"/>
            <a:r>
              <a:rPr lang="sl-SI" altLang="en-AU" sz="2000" smtClean="0"/>
              <a:t>Možnost robotizacije</a:t>
            </a:r>
          </a:p>
          <a:p>
            <a:pPr lvl="1">
              <a:buFont typeface="Monotype Sorts" charset="2"/>
              <a:buNone/>
            </a:pPr>
            <a:endParaRPr lang="en-AU" altLang="en-AU" sz="2000" smtClean="0"/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3790950" y="183832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sl-SI"/>
          </a:p>
        </p:txBody>
      </p:sp>
      <p:pic>
        <p:nvPicPr>
          <p:cNvPr id="46086" name="Picture 6" descr="http://www.varstroj.si/dokumenti/23/1/2005/012-Varmig_Deljeni_575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33400" y="1524000"/>
            <a:ext cx="2590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085B670-18B9-42BB-9CC3-AD307692B9D8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AU" sz="4000" smtClean="0"/>
              <a:t>Prednosti procesa MIG in MAG</a:t>
            </a:r>
            <a:endParaRPr lang="en-AU" altLang="en-AU" sz="4000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848600" cy="4267200"/>
          </a:xfrm>
        </p:spPr>
        <p:txBody>
          <a:bodyPr/>
          <a:lstStyle/>
          <a:p>
            <a:r>
              <a:rPr lang="sl-SI" altLang="en-AU" smtClean="0"/>
              <a:t>Razvit je širok spekter dodajnih materialov</a:t>
            </a:r>
          </a:p>
          <a:p>
            <a:r>
              <a:rPr lang="sl-SI" altLang="en-AU" smtClean="0"/>
              <a:t>Nizka cena naprav za varjenje</a:t>
            </a:r>
          </a:p>
          <a:p>
            <a:r>
              <a:rPr lang="sl-SI" altLang="en-AU" smtClean="0"/>
              <a:t>Ustreznost za malo in velikoserijsko proizvodnjo</a:t>
            </a:r>
          </a:p>
          <a:p>
            <a:r>
              <a:rPr lang="sl-SI" altLang="en-AU" smtClean="0"/>
              <a:t>Možnost varjenja v vseh legah</a:t>
            </a:r>
          </a:p>
          <a:p>
            <a:r>
              <a:rPr lang="sl-SI" altLang="en-AU" smtClean="0"/>
              <a:t>Zadovoljiva hitrost dela (ni menjave elektrode)</a:t>
            </a:r>
          </a:p>
          <a:p>
            <a:r>
              <a:rPr lang="sl-SI" altLang="en-AU" smtClean="0"/>
              <a:t>Možnost avtomatizacije in robotizacije</a:t>
            </a:r>
          </a:p>
          <a:p>
            <a:r>
              <a:rPr lang="sl-SI" altLang="en-AU" smtClean="0"/>
              <a:t>Kvaliteten zvar in dobre mehanske lastnosti</a:t>
            </a:r>
          </a:p>
          <a:p>
            <a:endParaRPr lang="sl-SI" altLang="en-AU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85CA33F-D2B7-4869-9129-DAB93E48CD50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AU" sz="4000" smtClean="0"/>
              <a:t>Slabosti procesa MIG in MAG</a:t>
            </a:r>
            <a:endParaRPr lang="en-AU" altLang="en-AU" sz="4000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772400" cy="4114800"/>
          </a:xfrm>
        </p:spPr>
        <p:txBody>
          <a:bodyPr/>
          <a:lstStyle/>
          <a:p>
            <a:r>
              <a:rPr lang="sl-SI" altLang="en-AU" smtClean="0"/>
              <a:t>Kvaliteta je v veliki meri odvisna od veščin varilca</a:t>
            </a:r>
          </a:p>
          <a:p>
            <a:r>
              <a:rPr lang="sl-SI" altLang="en-AU" smtClean="0"/>
              <a:t>Velika koncentracija sproščanja plinov pri varjenju</a:t>
            </a:r>
          </a:p>
          <a:p>
            <a:r>
              <a:rPr lang="sl-SI" altLang="en-AU" smtClean="0"/>
              <a:t>Močno svetlobno onesnaževanje okolice</a:t>
            </a:r>
          </a:p>
          <a:p>
            <a:r>
              <a:rPr lang="sl-SI" altLang="en-AU" smtClean="0"/>
              <a:t>Zagotoviti je potrebno dobro ventilacijo</a:t>
            </a:r>
          </a:p>
          <a:p>
            <a:r>
              <a:rPr lang="sl-SI" altLang="en-AU" smtClean="0"/>
              <a:t>Dolgotrajno delo ima lahko posledice na zdravje varilca</a:t>
            </a:r>
          </a:p>
          <a:p>
            <a:pPr>
              <a:buFont typeface="Wingdings" pitchFamily="2" charset="2"/>
              <a:buNone/>
            </a:pPr>
            <a:endParaRPr lang="en-AU" altLang="en-A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67B2468-0666-47B7-ABCE-B910A8CEA18C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smtClean="0"/>
              <a:t>Trendi varjenja</a:t>
            </a:r>
            <a:endParaRPr lang="en-AU" alt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r>
              <a:rPr lang="sl-SI" altLang="en-US" sz="2400" smtClean="0"/>
              <a:t>Uporaba moderne opreme za varjenje( invertorji, impulzno varjenje,naprave,avtomatizacija in robotizacija varjenja,….</a:t>
            </a:r>
          </a:p>
          <a:p>
            <a:r>
              <a:rPr lang="sl-SI" altLang="en-US" sz="2400" smtClean="0"/>
              <a:t>Visoka ponovljivost</a:t>
            </a:r>
          </a:p>
          <a:p>
            <a:r>
              <a:rPr lang="sl-SI" altLang="en-US" sz="2400" smtClean="0"/>
              <a:t>Moderne metode za kontrolo zvarov (metode s ali brez porušitve)</a:t>
            </a:r>
          </a:p>
          <a:p>
            <a:r>
              <a:rPr lang="sl-SI" altLang="en-US" sz="2400" smtClean="0"/>
              <a:t>Uporaba modernih materialov, ki zagotovijo lažje in trdnejše konstrukcije</a:t>
            </a:r>
          </a:p>
          <a:p>
            <a:r>
              <a:rPr lang="sl-SI" altLang="en-US" sz="2400" smtClean="0"/>
              <a:t>Ekonomičnost</a:t>
            </a:r>
          </a:p>
          <a:p>
            <a:pPr>
              <a:buFont typeface="Wingdings" pitchFamily="2" charset="2"/>
              <a:buNone/>
            </a:pPr>
            <a:endParaRPr lang="en-AU" altLang="en-US" sz="2400" smtClean="0"/>
          </a:p>
          <a:p>
            <a:pPr lvl="1">
              <a:buFont typeface="Monotype Sorts" charset="2"/>
              <a:buNone/>
            </a:pPr>
            <a:endParaRPr lang="en-AU" altLang="en-US" sz="20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B3DC9E-A526-4C8D-A7DA-99F98C8D54A2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1024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smtClean="0"/>
              <a:t>Sorodni procesi</a:t>
            </a:r>
            <a:endParaRPr lang="en-AU" altLang="en-US" smtClean="0"/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en-US" smtClean="0"/>
              <a:t>Lotanje (trdo in mehko)</a:t>
            </a:r>
          </a:p>
          <a:p>
            <a:r>
              <a:rPr lang="sl-SI" altLang="en-US" smtClean="0"/>
              <a:t>Metalizacija </a:t>
            </a:r>
          </a:p>
          <a:p>
            <a:r>
              <a:rPr lang="sl-SI" altLang="en-US" smtClean="0"/>
              <a:t>Toplotno rezanje</a:t>
            </a:r>
            <a:endParaRPr lang="en-AU" altLang="en-US" smtClean="0"/>
          </a:p>
          <a:p>
            <a:pPr lvl="1"/>
            <a:r>
              <a:rPr lang="sl-SI" altLang="en-US" smtClean="0"/>
              <a:t> Plamensko, plazma, laser</a:t>
            </a:r>
            <a:endParaRPr lang="en-AU" alt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številke diapoz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C42705-D7F8-4B8B-A593-3D85D326095E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smtClean="0"/>
              <a:t> Osnovne skupine varjenja</a:t>
            </a:r>
            <a:endParaRPr lang="en-AU" altLang="en-US" smtClean="0"/>
          </a:p>
        </p:txBody>
      </p:sp>
      <p:sp>
        <p:nvSpPr>
          <p:cNvPr id="11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2819400"/>
            <a:ext cx="7772400" cy="2590800"/>
          </a:xfrm>
        </p:spPr>
        <p:txBody>
          <a:bodyPr/>
          <a:lstStyle/>
          <a:p>
            <a:r>
              <a:rPr lang="sl-SI" altLang="en-US" sz="3200" dirty="0" smtClean="0"/>
              <a:t>Varjenje s taljenjem</a:t>
            </a:r>
            <a:endParaRPr lang="en-AU" altLang="en-US" sz="3200" dirty="0" smtClean="0"/>
          </a:p>
          <a:p>
            <a:r>
              <a:rPr lang="sl-SI" altLang="en-US" sz="3200" dirty="0" smtClean="0"/>
              <a:t>Varjenje s pritiskom</a:t>
            </a:r>
            <a:endParaRPr lang="en-AU" altLang="en-US" sz="32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številke diapozitiva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E955D00-F2DF-440F-B47C-95584BAC2D12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1229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sl-SI" altLang="en-US" smtClean="0"/>
              <a:t>Energija potrebna za varjenje</a:t>
            </a:r>
            <a:endParaRPr lang="en-AU" altLang="en-US" smtClean="0"/>
          </a:p>
        </p:txBody>
      </p:sp>
      <p:sp>
        <p:nvSpPr>
          <p:cNvPr id="12292" name="Line 1027"/>
          <p:cNvSpPr>
            <a:spLocks noChangeShapeType="1"/>
          </p:cNvSpPr>
          <p:nvPr/>
        </p:nvSpPr>
        <p:spPr bwMode="auto">
          <a:xfrm>
            <a:off x="1176338" y="1058863"/>
            <a:ext cx="696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2293" name="Line 1028"/>
          <p:cNvSpPr>
            <a:spLocks noChangeShapeType="1"/>
          </p:cNvSpPr>
          <p:nvPr/>
        </p:nvSpPr>
        <p:spPr bwMode="auto">
          <a:xfrm flipH="1">
            <a:off x="1371600" y="1058863"/>
            <a:ext cx="11113" cy="1760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2294" name="Line 1029"/>
          <p:cNvSpPr>
            <a:spLocks noChangeShapeType="1"/>
          </p:cNvSpPr>
          <p:nvPr/>
        </p:nvSpPr>
        <p:spPr bwMode="auto">
          <a:xfrm flipH="1">
            <a:off x="3810000" y="1066800"/>
            <a:ext cx="9525" cy="480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2295" name="Line 1030"/>
          <p:cNvSpPr>
            <a:spLocks noChangeShapeType="1"/>
          </p:cNvSpPr>
          <p:nvPr/>
        </p:nvSpPr>
        <p:spPr bwMode="auto">
          <a:xfrm>
            <a:off x="5929313" y="1058863"/>
            <a:ext cx="14287" cy="4046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2296" name="Line 1031"/>
          <p:cNvSpPr>
            <a:spLocks noChangeShapeType="1"/>
          </p:cNvSpPr>
          <p:nvPr/>
        </p:nvSpPr>
        <p:spPr bwMode="auto">
          <a:xfrm flipH="1">
            <a:off x="7848600" y="990600"/>
            <a:ext cx="36513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2297" name="Text Box 1032"/>
          <p:cNvSpPr txBox="1">
            <a:spLocks noChangeArrowheads="1"/>
          </p:cNvSpPr>
          <p:nvPr/>
        </p:nvSpPr>
        <p:spPr bwMode="auto">
          <a:xfrm>
            <a:off x="7010400" y="838200"/>
            <a:ext cx="1765300" cy="3492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l-SI" altLang="en-US" sz="1600"/>
              <a:t>Razne obl.energ.</a:t>
            </a:r>
            <a:endParaRPr lang="en-AU" altLang="en-US" sz="1600"/>
          </a:p>
        </p:txBody>
      </p:sp>
      <p:sp>
        <p:nvSpPr>
          <p:cNvPr id="12298" name="Text Box 1033"/>
          <p:cNvSpPr txBox="1">
            <a:spLocks noChangeArrowheads="1"/>
          </p:cNvSpPr>
          <p:nvPr/>
        </p:nvSpPr>
        <p:spPr bwMode="auto">
          <a:xfrm>
            <a:off x="6858000" y="1822450"/>
            <a:ext cx="1966913" cy="349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l-SI" altLang="en-US" sz="1600" dirty="0" smtClean="0"/>
              <a:t>Difuzijsko </a:t>
            </a:r>
            <a:r>
              <a:rPr lang="sl-SI" altLang="en-US" sz="1600" dirty="0"/>
              <a:t>varjenje</a:t>
            </a:r>
            <a:endParaRPr lang="en-AU" altLang="en-US" sz="1600" dirty="0"/>
          </a:p>
        </p:txBody>
      </p:sp>
      <p:sp>
        <p:nvSpPr>
          <p:cNvPr id="12299" name="Text Box 1034"/>
          <p:cNvSpPr txBox="1">
            <a:spLocks noChangeArrowheads="1"/>
          </p:cNvSpPr>
          <p:nvPr/>
        </p:nvSpPr>
        <p:spPr bwMode="auto">
          <a:xfrm>
            <a:off x="381000" y="1447800"/>
            <a:ext cx="1905000" cy="593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l-SI" altLang="en-US" sz="1600"/>
              <a:t>Plamensko</a:t>
            </a:r>
          </a:p>
          <a:p>
            <a:r>
              <a:rPr lang="sl-SI" altLang="en-US" sz="1600"/>
              <a:t>varjenje</a:t>
            </a:r>
            <a:endParaRPr lang="en-AU" altLang="en-US" sz="1600"/>
          </a:p>
        </p:txBody>
      </p:sp>
      <p:sp>
        <p:nvSpPr>
          <p:cNvPr id="12300" name="Text Box 1035"/>
          <p:cNvSpPr txBox="1">
            <a:spLocks noChangeArrowheads="1"/>
          </p:cNvSpPr>
          <p:nvPr/>
        </p:nvSpPr>
        <p:spPr bwMode="auto">
          <a:xfrm>
            <a:off x="533400" y="2362200"/>
            <a:ext cx="1481138" cy="838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l-SI" altLang="en-US" sz="1600"/>
              <a:t>Alumino-termično varjenje</a:t>
            </a:r>
            <a:endParaRPr lang="en-AU" altLang="en-US" sz="1600"/>
          </a:p>
        </p:txBody>
      </p:sp>
      <p:sp>
        <p:nvSpPr>
          <p:cNvPr id="12301" name="Text Box 1036"/>
          <p:cNvSpPr txBox="1">
            <a:spLocks noChangeArrowheads="1"/>
          </p:cNvSpPr>
          <p:nvPr/>
        </p:nvSpPr>
        <p:spPr bwMode="auto">
          <a:xfrm>
            <a:off x="4953000" y="838200"/>
            <a:ext cx="1905000" cy="3492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l-SI" altLang="en-US" sz="1600"/>
              <a:t>Mehanska energ.</a:t>
            </a:r>
            <a:endParaRPr lang="en-AU" altLang="en-US" sz="1600"/>
          </a:p>
        </p:txBody>
      </p:sp>
      <p:sp>
        <p:nvSpPr>
          <p:cNvPr id="12302" name="Text Box 1037"/>
          <p:cNvSpPr txBox="1">
            <a:spLocks noChangeArrowheads="1"/>
          </p:cNvSpPr>
          <p:nvPr/>
        </p:nvSpPr>
        <p:spPr bwMode="auto">
          <a:xfrm>
            <a:off x="2743200" y="838200"/>
            <a:ext cx="1905000" cy="3492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l-SI" altLang="en-US" sz="1600"/>
              <a:t>Električna energija</a:t>
            </a:r>
            <a:endParaRPr lang="en-AU" altLang="en-US" sz="1600"/>
          </a:p>
        </p:txBody>
      </p:sp>
      <p:sp>
        <p:nvSpPr>
          <p:cNvPr id="12303" name="Text Box 1038"/>
          <p:cNvSpPr txBox="1">
            <a:spLocks noChangeArrowheads="1"/>
          </p:cNvSpPr>
          <p:nvPr/>
        </p:nvSpPr>
        <p:spPr bwMode="auto">
          <a:xfrm>
            <a:off x="228600" y="838200"/>
            <a:ext cx="1981200" cy="3492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l-SI" altLang="en-US" sz="1600"/>
              <a:t>Kemijska energija</a:t>
            </a:r>
            <a:endParaRPr lang="en-AU" altLang="en-US" sz="1600"/>
          </a:p>
        </p:txBody>
      </p:sp>
      <p:sp>
        <p:nvSpPr>
          <p:cNvPr id="12304" name="Text Box 1039"/>
          <p:cNvSpPr txBox="1">
            <a:spLocks noChangeArrowheads="1"/>
          </p:cNvSpPr>
          <p:nvPr/>
        </p:nvSpPr>
        <p:spPr bwMode="auto">
          <a:xfrm>
            <a:off x="2895600" y="1447800"/>
            <a:ext cx="1671638" cy="593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l-SI" altLang="en-US" sz="1600"/>
              <a:t>El.obločno varjenje</a:t>
            </a:r>
            <a:endParaRPr lang="en-AU" altLang="en-US" sz="1600"/>
          </a:p>
        </p:txBody>
      </p:sp>
      <p:sp>
        <p:nvSpPr>
          <p:cNvPr id="12305" name="Text Box 1040"/>
          <p:cNvSpPr txBox="1">
            <a:spLocks noChangeArrowheads="1"/>
          </p:cNvSpPr>
          <p:nvPr/>
        </p:nvSpPr>
        <p:spPr bwMode="auto">
          <a:xfrm>
            <a:off x="2590800" y="2362200"/>
            <a:ext cx="2286000" cy="349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l-SI" altLang="en-US" sz="1600"/>
              <a:t>El. Uporovno var.</a:t>
            </a:r>
            <a:endParaRPr lang="en-AU" altLang="en-US" sz="1600"/>
          </a:p>
        </p:txBody>
      </p:sp>
      <p:sp>
        <p:nvSpPr>
          <p:cNvPr id="12306" name="Text Box 1041"/>
          <p:cNvSpPr txBox="1">
            <a:spLocks noChangeArrowheads="1"/>
          </p:cNvSpPr>
          <p:nvPr/>
        </p:nvSpPr>
        <p:spPr bwMode="auto">
          <a:xfrm>
            <a:off x="5181600" y="1752600"/>
            <a:ext cx="1495425" cy="349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l-SI" altLang="en-US" sz="1600"/>
              <a:t>Kovaško var.</a:t>
            </a:r>
            <a:endParaRPr lang="en-AU" altLang="en-US" sz="1600"/>
          </a:p>
        </p:txBody>
      </p:sp>
      <p:sp>
        <p:nvSpPr>
          <p:cNvPr id="12307" name="Text Box 1042"/>
          <p:cNvSpPr txBox="1">
            <a:spLocks noChangeArrowheads="1"/>
          </p:cNvSpPr>
          <p:nvPr/>
        </p:nvSpPr>
        <p:spPr bwMode="auto">
          <a:xfrm>
            <a:off x="2590800" y="2971800"/>
            <a:ext cx="2286000" cy="593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l-SI" altLang="en-US" sz="1600"/>
              <a:t>Varjenje z zakritim</a:t>
            </a:r>
          </a:p>
          <a:p>
            <a:r>
              <a:rPr lang="sl-SI" altLang="en-US" sz="1600"/>
              <a:t>oblokom</a:t>
            </a:r>
            <a:endParaRPr lang="en-AU" altLang="en-US" sz="1600"/>
          </a:p>
        </p:txBody>
      </p:sp>
      <p:sp>
        <p:nvSpPr>
          <p:cNvPr id="12308" name="Text Box 1044"/>
          <p:cNvSpPr txBox="1">
            <a:spLocks noChangeArrowheads="1"/>
          </p:cNvSpPr>
          <p:nvPr/>
        </p:nvSpPr>
        <p:spPr bwMode="auto">
          <a:xfrm>
            <a:off x="2590800" y="5410200"/>
            <a:ext cx="2286000" cy="593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l-SI" altLang="en-US" sz="1600"/>
              <a:t>Varjenje z elektro-</a:t>
            </a:r>
          </a:p>
          <a:p>
            <a:r>
              <a:rPr lang="sl-SI" altLang="en-US" sz="1600"/>
              <a:t>nskim snopom</a:t>
            </a:r>
            <a:endParaRPr lang="en-AU" altLang="en-US" sz="1600"/>
          </a:p>
        </p:txBody>
      </p:sp>
      <p:sp>
        <p:nvSpPr>
          <p:cNvPr id="12309" name="Text Box 1045"/>
          <p:cNvSpPr txBox="1">
            <a:spLocks noChangeArrowheads="1"/>
          </p:cNvSpPr>
          <p:nvPr/>
        </p:nvSpPr>
        <p:spPr bwMode="auto">
          <a:xfrm>
            <a:off x="2590800" y="4800600"/>
            <a:ext cx="2286000" cy="349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l-SI" altLang="en-US" sz="1600" dirty="0"/>
              <a:t>Varjenje </a:t>
            </a:r>
            <a:r>
              <a:rPr lang="sl-SI" altLang="en-US" sz="1600" dirty="0" smtClean="0"/>
              <a:t>s </a:t>
            </a:r>
            <a:r>
              <a:rPr lang="sl-SI" altLang="en-US" sz="1600" dirty="0"/>
              <a:t>plazmo</a:t>
            </a:r>
            <a:endParaRPr lang="en-AU" altLang="en-US" sz="1600" dirty="0"/>
          </a:p>
        </p:txBody>
      </p:sp>
      <p:sp>
        <p:nvSpPr>
          <p:cNvPr id="12310" name="Text Box 1046"/>
          <p:cNvSpPr txBox="1">
            <a:spLocks noChangeArrowheads="1"/>
          </p:cNvSpPr>
          <p:nvPr/>
        </p:nvSpPr>
        <p:spPr bwMode="auto">
          <a:xfrm>
            <a:off x="2590800" y="3886200"/>
            <a:ext cx="2286000" cy="593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l-SI" altLang="en-US" sz="1600" dirty="0"/>
              <a:t>Varjenje v zaščitni </a:t>
            </a:r>
            <a:r>
              <a:rPr lang="sl-SI" altLang="en-US" sz="1600" dirty="0" smtClean="0"/>
              <a:t>atmosferi</a:t>
            </a:r>
            <a:endParaRPr lang="en-AU" altLang="en-US" sz="1600" dirty="0"/>
          </a:p>
        </p:txBody>
      </p:sp>
      <p:sp>
        <p:nvSpPr>
          <p:cNvPr id="12311" name="Text Box 1047"/>
          <p:cNvSpPr txBox="1">
            <a:spLocks noChangeArrowheads="1"/>
          </p:cNvSpPr>
          <p:nvPr/>
        </p:nvSpPr>
        <p:spPr bwMode="auto">
          <a:xfrm>
            <a:off x="6934200" y="3048000"/>
            <a:ext cx="1879600" cy="349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l-SI" altLang="en-US" sz="1600"/>
              <a:t>Livarsko varjenje</a:t>
            </a:r>
            <a:endParaRPr lang="en-AU" altLang="en-US" sz="1600"/>
          </a:p>
        </p:txBody>
      </p:sp>
      <p:sp>
        <p:nvSpPr>
          <p:cNvPr id="12312" name="Text Box 1048"/>
          <p:cNvSpPr txBox="1">
            <a:spLocks noChangeArrowheads="1"/>
          </p:cNvSpPr>
          <p:nvPr/>
        </p:nvSpPr>
        <p:spPr bwMode="auto">
          <a:xfrm>
            <a:off x="6858000" y="2362200"/>
            <a:ext cx="2032000" cy="349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l-SI" altLang="en-US" sz="1600"/>
              <a:t>Varjenje z laserjem</a:t>
            </a:r>
            <a:endParaRPr lang="en-AU" altLang="en-US" sz="1600"/>
          </a:p>
        </p:txBody>
      </p:sp>
      <p:sp>
        <p:nvSpPr>
          <p:cNvPr id="12313" name="Text Box 1049"/>
          <p:cNvSpPr txBox="1">
            <a:spLocks noChangeArrowheads="1"/>
          </p:cNvSpPr>
          <p:nvPr/>
        </p:nvSpPr>
        <p:spPr bwMode="auto">
          <a:xfrm>
            <a:off x="6934200" y="3886200"/>
            <a:ext cx="1879600" cy="349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l-SI" altLang="en-US" sz="1600"/>
              <a:t>Vroč zrak</a:t>
            </a:r>
            <a:endParaRPr lang="en-AU" altLang="en-US" sz="1600"/>
          </a:p>
        </p:txBody>
      </p:sp>
      <p:sp>
        <p:nvSpPr>
          <p:cNvPr id="12314" name="Text Box 1050"/>
          <p:cNvSpPr txBox="1">
            <a:spLocks noChangeArrowheads="1"/>
          </p:cNvSpPr>
          <p:nvPr/>
        </p:nvSpPr>
        <p:spPr bwMode="auto">
          <a:xfrm>
            <a:off x="5257800" y="2362200"/>
            <a:ext cx="1371600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l-SI" altLang="en-US" sz="1600" dirty="0"/>
              <a:t>Torno </a:t>
            </a:r>
            <a:r>
              <a:rPr lang="sl-SI" altLang="en-US" sz="1600" dirty="0" smtClean="0"/>
              <a:t>var.</a:t>
            </a:r>
            <a:endParaRPr lang="en-AU" altLang="en-US" sz="1600" dirty="0"/>
          </a:p>
        </p:txBody>
      </p:sp>
      <p:sp>
        <p:nvSpPr>
          <p:cNvPr id="12315" name="Text Box 1051"/>
          <p:cNvSpPr txBox="1">
            <a:spLocks noChangeArrowheads="1"/>
          </p:cNvSpPr>
          <p:nvPr/>
        </p:nvSpPr>
        <p:spPr bwMode="auto">
          <a:xfrm>
            <a:off x="5181600" y="2971800"/>
            <a:ext cx="1495425" cy="593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l-SI" altLang="en-US" sz="1600"/>
              <a:t>Varjenje z ultrazvokom</a:t>
            </a:r>
            <a:endParaRPr lang="en-AU" altLang="en-US" sz="1600"/>
          </a:p>
        </p:txBody>
      </p:sp>
      <p:sp>
        <p:nvSpPr>
          <p:cNvPr id="12316" name="Text Box 1052"/>
          <p:cNvSpPr txBox="1">
            <a:spLocks noChangeArrowheads="1"/>
          </p:cNvSpPr>
          <p:nvPr/>
        </p:nvSpPr>
        <p:spPr bwMode="auto">
          <a:xfrm>
            <a:off x="5181600" y="3886200"/>
            <a:ext cx="1495425" cy="593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l-SI" altLang="en-US" sz="1600" dirty="0" smtClean="0"/>
              <a:t>Eksplozijsko </a:t>
            </a:r>
            <a:r>
              <a:rPr lang="sl-SI" altLang="en-US" sz="1600" dirty="0"/>
              <a:t>varjenje</a:t>
            </a:r>
            <a:endParaRPr lang="en-AU" altLang="en-US" sz="1600" dirty="0"/>
          </a:p>
        </p:txBody>
      </p:sp>
      <p:sp>
        <p:nvSpPr>
          <p:cNvPr id="12317" name="Text Box 1053"/>
          <p:cNvSpPr txBox="1">
            <a:spLocks noChangeArrowheads="1"/>
          </p:cNvSpPr>
          <p:nvPr/>
        </p:nvSpPr>
        <p:spPr bwMode="auto">
          <a:xfrm>
            <a:off x="5181600" y="4800600"/>
            <a:ext cx="1495425" cy="593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l-SI" altLang="en-US" sz="1600"/>
              <a:t>Varjenje s stiskanjem</a:t>
            </a:r>
            <a:endParaRPr lang="en-AU" altLang="en-US"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številke diapozitiva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481CE2-DE1D-40CB-B548-7A3EA5415B0A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AU" smtClean="0"/>
              <a:t>Električni oblok</a:t>
            </a:r>
            <a:endParaRPr lang="en-AU" altLang="en-AU" smtClean="0"/>
          </a:p>
        </p:txBody>
      </p:sp>
      <p:sp>
        <p:nvSpPr>
          <p:cNvPr id="13316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4495800" cy="4419600"/>
          </a:xfrm>
        </p:spPr>
        <p:txBody>
          <a:bodyPr/>
          <a:lstStyle/>
          <a:p>
            <a:r>
              <a:rPr lang="sl-SI" altLang="en-AU" sz="2400" smtClean="0"/>
              <a:t>Oblok je vzpostavljen med dvema elektrodama v zaščiti plina</a:t>
            </a:r>
            <a:endParaRPr lang="en-AU" altLang="en-AU" sz="2400" smtClean="0"/>
          </a:p>
          <a:p>
            <a:pPr lvl="1"/>
            <a:r>
              <a:rPr lang="en-AU" altLang="en-AU" sz="2000" smtClean="0"/>
              <a:t>10 </a:t>
            </a:r>
            <a:r>
              <a:rPr lang="sl-SI" altLang="en-AU" sz="2000" smtClean="0"/>
              <a:t>do</a:t>
            </a:r>
            <a:r>
              <a:rPr lang="en-AU" altLang="en-AU" sz="2000" smtClean="0"/>
              <a:t> 2000 </a:t>
            </a:r>
            <a:r>
              <a:rPr lang="sl-SI" altLang="en-AU" sz="2000" smtClean="0"/>
              <a:t>A</a:t>
            </a:r>
            <a:r>
              <a:rPr lang="en-AU" altLang="en-AU" sz="2000" smtClean="0"/>
              <a:t>s </a:t>
            </a:r>
            <a:r>
              <a:rPr lang="sl-SI" altLang="en-AU" sz="2000" smtClean="0"/>
              <a:t>in</a:t>
            </a:r>
            <a:r>
              <a:rPr lang="en-AU" altLang="en-AU" sz="2000" smtClean="0"/>
              <a:t> 10 </a:t>
            </a:r>
            <a:r>
              <a:rPr lang="sl-SI" altLang="en-AU" sz="2000" smtClean="0"/>
              <a:t>d</a:t>
            </a:r>
            <a:r>
              <a:rPr lang="en-AU" altLang="en-AU" sz="2000" smtClean="0"/>
              <a:t>o 500</a:t>
            </a:r>
            <a:r>
              <a:rPr lang="sl-SI" altLang="en-AU" sz="2000" smtClean="0"/>
              <a:t>V</a:t>
            </a:r>
            <a:r>
              <a:rPr lang="en-AU" altLang="en-AU" sz="2000" smtClean="0"/>
              <a:t> </a:t>
            </a:r>
          </a:p>
          <a:p>
            <a:r>
              <a:rPr lang="sl-SI" altLang="en-AU" sz="2400" smtClean="0"/>
              <a:t>Snop ioniziranega plina je visoke temperature</a:t>
            </a:r>
            <a:endParaRPr lang="en-AU" altLang="en-AU" sz="2400" smtClean="0"/>
          </a:p>
          <a:p>
            <a:r>
              <a:rPr lang="sl-SI" altLang="en-AU" sz="2400" smtClean="0"/>
              <a:t>Velika kinetična energija se ob udarcu na obdelovanec spremeni v toploto, ki je dovolj visoka, da tali osnovni material</a:t>
            </a:r>
            <a:endParaRPr lang="en-AU" altLang="en-AU" sz="2400" smtClean="0"/>
          </a:p>
        </p:txBody>
      </p:sp>
      <p:sp>
        <p:nvSpPr>
          <p:cNvPr id="13317" name="Rectangle 1029"/>
          <p:cNvSpPr>
            <a:spLocks noChangeArrowheads="1"/>
          </p:cNvSpPr>
          <p:nvPr/>
        </p:nvSpPr>
        <p:spPr bwMode="auto">
          <a:xfrm>
            <a:off x="752475" y="5029200"/>
            <a:ext cx="3352800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AU" altLang="en-US">
                <a:solidFill>
                  <a:srgbClr val="FFFFFF"/>
                </a:solidFill>
              </a:rPr>
              <a:t>+</a:t>
            </a:r>
            <a:endParaRPr lang="en-AU" altLang="en-US"/>
          </a:p>
        </p:txBody>
      </p:sp>
      <p:sp>
        <p:nvSpPr>
          <p:cNvPr id="13318" name="Freeform 1030"/>
          <p:cNvSpPr>
            <a:spLocks/>
          </p:cNvSpPr>
          <p:nvPr/>
        </p:nvSpPr>
        <p:spPr bwMode="auto">
          <a:xfrm>
            <a:off x="1219200" y="2819400"/>
            <a:ext cx="2414588" cy="2232025"/>
          </a:xfrm>
          <a:custGeom>
            <a:avLst/>
            <a:gdLst>
              <a:gd name="T0" fmla="*/ 509588 w 1521"/>
              <a:gd name="T1" fmla="*/ 1252154 h 1287"/>
              <a:gd name="T2" fmla="*/ 0 w 1521"/>
              <a:gd name="T3" fmla="*/ 1768971 h 1287"/>
              <a:gd name="T4" fmla="*/ 1208088 w 1521"/>
              <a:gd name="T5" fmla="*/ 2218151 h 1287"/>
              <a:gd name="T6" fmla="*/ 2414588 w 1521"/>
              <a:gd name="T7" fmla="*/ 1741222 h 1287"/>
              <a:gd name="T8" fmla="*/ 1905001 w 1521"/>
              <a:gd name="T9" fmla="*/ 1224405 h 1287"/>
              <a:gd name="T10" fmla="*/ 1208088 w 1521"/>
              <a:gd name="T11" fmla="*/ 27749 h 1287"/>
              <a:gd name="T12" fmla="*/ 509588 w 1521"/>
              <a:gd name="T13" fmla="*/ 1252154 h 12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1"/>
              <a:gd name="T22" fmla="*/ 0 h 1287"/>
              <a:gd name="T23" fmla="*/ 1521 w 1521"/>
              <a:gd name="T24" fmla="*/ 1287 h 12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1" h="1287">
                <a:moveTo>
                  <a:pt x="321" y="722"/>
                </a:moveTo>
                <a:cubicBezTo>
                  <a:pt x="194" y="889"/>
                  <a:pt x="62" y="910"/>
                  <a:pt x="0" y="1020"/>
                </a:cubicBezTo>
                <a:cubicBezTo>
                  <a:pt x="86" y="1114"/>
                  <a:pt x="354" y="1287"/>
                  <a:pt x="761" y="1279"/>
                </a:cubicBezTo>
                <a:cubicBezTo>
                  <a:pt x="1168" y="1271"/>
                  <a:pt x="1349" y="1161"/>
                  <a:pt x="1521" y="1004"/>
                </a:cubicBezTo>
                <a:cubicBezTo>
                  <a:pt x="1419" y="910"/>
                  <a:pt x="1376" y="860"/>
                  <a:pt x="1200" y="706"/>
                </a:cubicBezTo>
                <a:cubicBezTo>
                  <a:pt x="1070" y="581"/>
                  <a:pt x="1185" y="32"/>
                  <a:pt x="761" y="16"/>
                </a:cubicBezTo>
                <a:cubicBezTo>
                  <a:pt x="337" y="0"/>
                  <a:pt x="429" y="548"/>
                  <a:pt x="321" y="722"/>
                </a:cubicBezTo>
                <a:close/>
              </a:path>
            </a:pathLst>
          </a:custGeom>
          <a:solidFill>
            <a:schemeClr val="folHlink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3319" name="AutoShape 1031"/>
          <p:cNvSpPr>
            <a:spLocks noChangeArrowheads="1"/>
          </p:cNvSpPr>
          <p:nvPr/>
        </p:nvSpPr>
        <p:spPr bwMode="auto">
          <a:xfrm>
            <a:off x="2124075" y="1905000"/>
            <a:ext cx="609600" cy="11430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3320" name="Rectangle 1032" descr="Newsprint"/>
          <p:cNvSpPr>
            <a:spLocks noChangeArrowheads="1"/>
          </p:cNvSpPr>
          <p:nvPr/>
        </p:nvSpPr>
        <p:spPr bwMode="auto">
          <a:xfrm>
            <a:off x="2085975" y="2286000"/>
            <a:ext cx="685800" cy="68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AU" altLang="en-US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13321" name="AutoShape 1033"/>
          <p:cNvSpPr>
            <a:spLocks/>
          </p:cNvSpPr>
          <p:nvPr/>
        </p:nvSpPr>
        <p:spPr bwMode="auto">
          <a:xfrm>
            <a:off x="3500438" y="2571750"/>
            <a:ext cx="1428750" cy="646113"/>
          </a:xfrm>
          <a:prstGeom prst="callout1">
            <a:avLst>
              <a:gd name="adj1" fmla="val 17144"/>
              <a:gd name="adj2" fmla="val -5264"/>
              <a:gd name="adj3" fmla="val 96190"/>
              <a:gd name="adj4" fmla="val -75769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triangle" w="med" len="lg"/>
          </a:ln>
        </p:spPr>
        <p:txBody>
          <a:bodyPr>
            <a:spAutoFit/>
          </a:bodyPr>
          <a:lstStyle/>
          <a:p>
            <a:r>
              <a:rPr lang="sl-SI" altLang="en-US" sz="1800"/>
              <a:t>Katoda </a:t>
            </a:r>
          </a:p>
          <a:p>
            <a:r>
              <a:rPr lang="sl-SI" altLang="en-US" sz="1800"/>
              <a:t> - pol</a:t>
            </a:r>
            <a:endParaRPr lang="en-AU" altLang="en-US" sz="1800"/>
          </a:p>
        </p:txBody>
      </p:sp>
      <p:sp>
        <p:nvSpPr>
          <p:cNvPr id="13322" name="AutoShape 1034"/>
          <p:cNvSpPr>
            <a:spLocks/>
          </p:cNvSpPr>
          <p:nvPr/>
        </p:nvSpPr>
        <p:spPr bwMode="auto">
          <a:xfrm>
            <a:off x="3436938" y="3702050"/>
            <a:ext cx="1250950" cy="666750"/>
          </a:xfrm>
          <a:prstGeom prst="callout1">
            <a:avLst>
              <a:gd name="adj1" fmla="val 17144"/>
              <a:gd name="adj2" fmla="val -6093"/>
              <a:gd name="adj3" fmla="val 158097"/>
              <a:gd name="adj4" fmla="val -84264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triangle" w="med" len="lg"/>
          </a:ln>
        </p:spPr>
        <p:txBody>
          <a:bodyPr>
            <a:spAutoFit/>
          </a:bodyPr>
          <a:lstStyle/>
          <a:p>
            <a:r>
              <a:rPr lang="en-AU" altLang="en-US" sz="1800"/>
              <a:t>Anod</a:t>
            </a:r>
            <a:r>
              <a:rPr lang="sl-SI" altLang="en-US" sz="1800"/>
              <a:t>a</a:t>
            </a:r>
            <a:r>
              <a:rPr lang="en-AU" altLang="en-US" sz="1800"/>
              <a:t> </a:t>
            </a:r>
            <a:endParaRPr lang="sl-SI" altLang="en-US" sz="1800"/>
          </a:p>
          <a:p>
            <a:r>
              <a:rPr lang="sl-SI" altLang="en-US" sz="1800"/>
              <a:t>+ pol</a:t>
            </a:r>
            <a:endParaRPr lang="en-AU" altLang="en-US" sz="1800"/>
          </a:p>
        </p:txBody>
      </p:sp>
      <p:sp>
        <p:nvSpPr>
          <p:cNvPr id="13323" name="AutoShape 1035"/>
          <p:cNvSpPr>
            <a:spLocks/>
          </p:cNvSpPr>
          <p:nvPr/>
        </p:nvSpPr>
        <p:spPr bwMode="auto">
          <a:xfrm>
            <a:off x="63500" y="2333625"/>
            <a:ext cx="1673225" cy="941388"/>
          </a:xfrm>
          <a:prstGeom prst="callout1">
            <a:avLst>
              <a:gd name="adj1" fmla="val 12144"/>
              <a:gd name="adj2" fmla="val 104556"/>
              <a:gd name="adj3" fmla="val 116356"/>
              <a:gd name="adj4" fmla="val 135106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triangle" w="med" len="lg"/>
          </a:ln>
        </p:spPr>
        <p:txBody>
          <a:bodyPr>
            <a:spAutoFit/>
          </a:bodyPr>
          <a:lstStyle/>
          <a:p>
            <a:pPr algn="r"/>
            <a:r>
              <a:rPr lang="sl-SI" altLang="en-US" sz="1800"/>
              <a:t>oblok</a:t>
            </a:r>
            <a:r>
              <a:rPr lang="en-AU" altLang="en-US" sz="1800"/>
              <a:t> temperatur</a:t>
            </a:r>
            <a:r>
              <a:rPr lang="sl-SI" altLang="en-US" sz="1800"/>
              <a:t>a</a:t>
            </a:r>
            <a:endParaRPr lang="en-AU" altLang="en-US" sz="1800"/>
          </a:p>
          <a:p>
            <a:pPr algn="r"/>
            <a:r>
              <a:rPr lang="sl-SI" altLang="en-US" sz="1800"/>
              <a:t>4000-6000</a:t>
            </a:r>
            <a:r>
              <a:rPr lang="sl-SI" altLang="en-US" sz="1800" baseline="38000"/>
              <a:t>o</a:t>
            </a:r>
            <a:r>
              <a:rPr lang="sl-SI" altLang="en-US" sz="1800"/>
              <a:t>C</a:t>
            </a:r>
            <a:endParaRPr lang="en-AU" altLang="en-US" sz="1800"/>
          </a:p>
        </p:txBody>
      </p:sp>
      <p:sp useBgFill="1">
        <p:nvSpPr>
          <p:cNvPr id="13324" name="Rectangle 1036"/>
          <p:cNvSpPr>
            <a:spLocks noChangeArrowheads="1"/>
          </p:cNvSpPr>
          <p:nvPr/>
        </p:nvSpPr>
        <p:spPr bwMode="auto">
          <a:xfrm>
            <a:off x="1743075" y="1752600"/>
            <a:ext cx="1371600" cy="533400"/>
          </a:xfrm>
          <a:prstGeom prst="rect">
            <a:avLst/>
          </a:prstGeom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lmet presentation">
  <a:themeElements>
    <a:clrScheme name="Qualmet presentation 1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E1B7B7"/>
      </a:accent1>
      <a:accent2>
        <a:srgbClr val="B3E1B3"/>
      </a:accent2>
      <a:accent3>
        <a:srgbClr val="D1DBD1"/>
      </a:accent3>
      <a:accent4>
        <a:srgbClr val="2A2A2A"/>
      </a:accent4>
      <a:accent5>
        <a:srgbClr val="EED8D8"/>
      </a:accent5>
      <a:accent6>
        <a:srgbClr val="A2CCA2"/>
      </a:accent6>
      <a:hlink>
        <a:srgbClr val="4282A6"/>
      </a:hlink>
      <a:folHlink>
        <a:srgbClr val="DD6BCA"/>
      </a:folHlink>
    </a:clrScheme>
    <a:fontScheme name="Qualmet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Qualmet presentation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4282A6"/>
        </a:hlink>
        <a:folHlink>
          <a:srgbClr val="DD6B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lmet presentation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3A7392"/>
        </a:hlink>
        <a:folHlink>
          <a:srgbClr val="EB69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lmet pre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8C8CE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0E0E3"/>
        </a:accent5>
        <a:accent6>
          <a:srgbClr val="737373"/>
        </a:accent6>
        <a:hlink>
          <a:srgbClr val="838383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G3 Hard Disk:Microsoft Office 98:Templates:Presentation Designs:Qualmet presentation</Template>
  <TotalTime>2336</TotalTime>
  <Words>1882</Words>
  <Application>Microsoft PowerPoint</Application>
  <PresentationFormat>Diaprojekcija na zaslonu (4:3)</PresentationFormat>
  <Paragraphs>441</Paragraphs>
  <Slides>45</Slides>
  <Notes>40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2</vt:i4>
      </vt:variant>
      <vt:variant>
        <vt:lpstr>Naslovi diapozitivov</vt:lpstr>
      </vt:variant>
      <vt:variant>
        <vt:i4>45</vt:i4>
      </vt:variant>
    </vt:vector>
  </HeadingPairs>
  <TitlesOfParts>
    <vt:vector size="48" baseType="lpstr">
      <vt:lpstr>Qualmet presentation</vt:lpstr>
      <vt:lpstr>Equation</vt:lpstr>
      <vt:lpstr>Paintbrush Picture</vt:lpstr>
      <vt:lpstr>Procesi spajanja</vt:lpstr>
      <vt:lpstr>Pomembnost spajanja</vt:lpstr>
      <vt:lpstr>Metode spajanja</vt:lpstr>
      <vt:lpstr>Pojem varjenja</vt:lpstr>
      <vt:lpstr>Trendi varjenja</vt:lpstr>
      <vt:lpstr>Sorodni procesi</vt:lpstr>
      <vt:lpstr> Osnovne skupine varjenja</vt:lpstr>
      <vt:lpstr>Energija potrebna za varjenje</vt:lpstr>
      <vt:lpstr>Električni oblok</vt:lpstr>
      <vt:lpstr>Elementi zvarnega spoja s postopkom varjenja so:</vt:lpstr>
      <vt:lpstr>Energija v obloku</vt:lpstr>
      <vt:lpstr>Elektro obločni procesi</vt:lpstr>
      <vt:lpstr>Ročno elektro obločno varjenje</vt:lpstr>
      <vt:lpstr>Reo proces (Ročno elektro obločno)</vt:lpstr>
      <vt:lpstr>Minimalna strojna oprema</vt:lpstr>
      <vt:lpstr>Uporabnost</vt:lpstr>
      <vt:lpstr>oplaščene elektrode</vt:lpstr>
      <vt:lpstr>Lastnosti elektrodnega plašča</vt:lpstr>
      <vt:lpstr>Delitev glede na kemijsko sestavo</vt:lpstr>
      <vt:lpstr>Elektrode za C-Mn jekla</vt:lpstr>
      <vt:lpstr>Klasifikacija elektrod  EN 499- 95</vt:lpstr>
      <vt:lpstr>Prednosti   REO</vt:lpstr>
      <vt:lpstr>Slabosti REO</vt:lpstr>
      <vt:lpstr>Obločno varjenje pod praškom</vt:lpstr>
      <vt:lpstr>Obločno varjenje pod praškom</vt:lpstr>
      <vt:lpstr>Značilnisti varjenja pod praškom</vt:lpstr>
      <vt:lpstr>Naprave</vt:lpstr>
      <vt:lpstr>Dodajni materiali</vt:lpstr>
      <vt:lpstr>Uporabnost</vt:lpstr>
      <vt:lpstr>Varjenje debelih materialov</vt:lpstr>
      <vt:lpstr>Uporaba EPP</vt:lpstr>
      <vt:lpstr>VARJENJE V ZAŠČITNI ATMOSFERI</vt:lpstr>
      <vt:lpstr>TIG Obločno varjenje</vt:lpstr>
      <vt:lpstr>TIG postopek  </vt:lpstr>
      <vt:lpstr>Prednosti procesa TIG</vt:lpstr>
      <vt:lpstr>Slabosti procesa TIG</vt:lpstr>
      <vt:lpstr>Oprema za TIG varjenje</vt:lpstr>
      <vt:lpstr>Zaščitni plini</vt:lpstr>
      <vt:lpstr>Avtomatsko varjenje cevi  po TIG postopku</vt:lpstr>
      <vt:lpstr>VARJENJE V ZAŠČITNI ATMOSFERI MIG IN MAG </vt:lpstr>
      <vt:lpstr>MIG, MAG postopek</vt:lpstr>
      <vt:lpstr>MIG, MAG postopek</vt:lpstr>
      <vt:lpstr>Oprema za MIG in MAG varjenje</vt:lpstr>
      <vt:lpstr>Prednosti procesa MIG in MAG</vt:lpstr>
      <vt:lpstr>Slabosti procesa MIG in MAG</vt:lpstr>
    </vt:vector>
  </TitlesOfParts>
  <Company>Qualmet Services Pty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joining processes</dc:title>
  <dc:creator>John Taylor</dc:creator>
  <cp:lastModifiedBy>Upo</cp:lastModifiedBy>
  <cp:revision>93</cp:revision>
  <cp:lastPrinted>2000-08-29T04:18:50Z</cp:lastPrinted>
  <dcterms:created xsi:type="dcterms:W3CDTF">2000-04-05T00:52:02Z</dcterms:created>
  <dcterms:modified xsi:type="dcterms:W3CDTF">2012-01-16T16:50:51Z</dcterms:modified>
</cp:coreProperties>
</file>